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handoutMasterIdLst>
    <p:handoutMasterId r:id="rId35"/>
  </p:handoutMasterIdLst>
  <p:sldIdLst>
    <p:sldId id="256" r:id="rId2"/>
    <p:sldId id="299" r:id="rId3"/>
    <p:sldId id="276" r:id="rId4"/>
    <p:sldId id="279" r:id="rId5"/>
    <p:sldId id="263" r:id="rId6"/>
    <p:sldId id="259" r:id="rId7"/>
    <p:sldId id="304" r:id="rId8"/>
    <p:sldId id="303" r:id="rId9"/>
    <p:sldId id="275" r:id="rId10"/>
    <p:sldId id="258" r:id="rId11"/>
    <p:sldId id="257" r:id="rId12"/>
    <p:sldId id="277" r:id="rId13"/>
    <p:sldId id="295" r:id="rId14"/>
    <p:sldId id="296" r:id="rId15"/>
    <p:sldId id="281" r:id="rId16"/>
    <p:sldId id="282" r:id="rId17"/>
    <p:sldId id="291" r:id="rId18"/>
    <p:sldId id="283" r:id="rId19"/>
    <p:sldId id="290" r:id="rId20"/>
    <p:sldId id="284" r:id="rId21"/>
    <p:sldId id="288" r:id="rId22"/>
    <p:sldId id="285" r:id="rId23"/>
    <p:sldId id="293" r:id="rId24"/>
    <p:sldId id="286" r:id="rId25"/>
    <p:sldId id="280" r:id="rId26"/>
    <p:sldId id="287" r:id="rId27"/>
    <p:sldId id="292" r:id="rId28"/>
    <p:sldId id="300" r:id="rId29"/>
    <p:sldId id="301" r:id="rId30"/>
    <p:sldId id="302" r:id="rId31"/>
    <p:sldId id="305" r:id="rId32"/>
    <p:sldId id="294" r:id="rId33"/>
    <p:sldId id="26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e" initials="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0" autoAdjust="0"/>
    <p:restoredTop sz="94660"/>
  </p:normalViewPr>
  <p:slideViewPr>
    <p:cSldViewPr snapToGrid="0">
      <p:cViewPr>
        <p:scale>
          <a:sx n="66" d="100"/>
          <a:sy n="66" d="100"/>
        </p:scale>
        <p:origin x="-318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Knyg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Lapas1!$B$2:$E$2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Lapas1!$B$3:$E$3</c:f>
              <c:numCache>
                <c:formatCode>#,##0</c:formatCode>
                <c:ptCount val="4"/>
                <c:pt idx="0">
                  <c:v>372230</c:v>
                </c:pt>
                <c:pt idx="1">
                  <c:v>523319</c:v>
                </c:pt>
                <c:pt idx="2">
                  <c:v>728328</c:v>
                </c:pt>
                <c:pt idx="3" formatCode="General">
                  <c:v>925062</c:v>
                </c:pt>
              </c:numCache>
            </c:numRef>
          </c:val>
        </c:ser>
        <c:gapWidth val="219"/>
        <c:overlap val="-27"/>
        <c:axId val="52659712"/>
        <c:axId val="52661248"/>
      </c:barChart>
      <c:catAx>
        <c:axId val="526597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661248"/>
        <c:crosses val="autoZero"/>
        <c:auto val="1"/>
        <c:lblAlgn val="ctr"/>
        <c:lblOffset val="100"/>
      </c:catAx>
      <c:valAx>
        <c:axId val="52661248"/>
        <c:scaling>
          <c:orientation val="minMax"/>
          <c:min val="30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65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B5473-6889-4F81-84D9-8126633EF520}" type="datetimeFigureOut">
              <a:rPr lang="it-IT" smtClean="0"/>
              <a:t>05/02/2016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1BAFA-4991-43B2-883E-F239336A1FD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692-4BB2-448B-8C55-C39906BB4950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87003-A477-4BC6-8B4A-6D0D99EE794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248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692-4BB2-448B-8C55-C39906BB4950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87003-A477-4BC6-8B4A-6D0D99EE794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50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692-4BB2-448B-8C55-C39906BB4950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87003-A477-4BC6-8B4A-6D0D99EE794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314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692-4BB2-448B-8C55-C39906BB4950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87003-A477-4BC6-8B4A-6D0D99EE794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015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692-4BB2-448B-8C55-C39906BB4950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87003-A477-4BC6-8B4A-6D0D99EE794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404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692-4BB2-448B-8C55-C39906BB4950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87003-A477-4BC6-8B4A-6D0D99EE794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206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692-4BB2-448B-8C55-C39906BB4950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87003-A477-4BC6-8B4A-6D0D99EE794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929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692-4BB2-448B-8C55-C39906BB4950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87003-A477-4BC6-8B4A-6D0D99EE794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849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692-4BB2-448B-8C55-C39906BB4950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87003-A477-4BC6-8B4A-6D0D99EE794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98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692-4BB2-448B-8C55-C39906BB4950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87003-A477-4BC6-8B4A-6D0D99EE794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220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692-4BB2-448B-8C55-C39906BB4950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87003-A477-4BC6-8B4A-6D0D99EE794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561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stretch>
            <a:fillRect l="53000" t="7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90692-4BB2-448B-8C55-C39906BB4950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87003-A477-4BC6-8B4A-6D0D99EE794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836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link.cs.cmu.edu/article.php?a=60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bras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bebras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289367" y="1122363"/>
            <a:ext cx="8576841" cy="1817607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Learning Computational Thinking through the </a:t>
            </a:r>
            <a:r>
              <a:rPr lang="en-US" sz="4800" dirty="0" err="1" smtClean="0"/>
              <a:t>Bebras</a:t>
            </a:r>
            <a:r>
              <a:rPr lang="en-US" sz="4800" dirty="0" smtClean="0"/>
              <a:t> Contest</a:t>
            </a:r>
            <a:endParaRPr lang="en-US" sz="48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lt-LT" dirty="0" smtClean="0"/>
              <a:t>Valentina </a:t>
            </a:r>
            <a:r>
              <a:rPr lang="lt-LT" dirty="0" err="1" smtClean="0"/>
              <a:t>Dagienė</a:t>
            </a:r>
            <a:endParaRPr lang="lt-LT" dirty="0" smtClean="0"/>
          </a:p>
          <a:p>
            <a:r>
              <a:rPr lang="lt-LT" dirty="0" smtClean="0"/>
              <a:t>Vilnius </a:t>
            </a:r>
            <a:r>
              <a:rPr lang="lt-LT" dirty="0" err="1" smtClean="0"/>
              <a:t>Lithuania</a:t>
            </a:r>
            <a:endParaRPr lang="lt-LT" dirty="0" smtClean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4000"/>
            <a:ext cx="3426273" cy="140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83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8649" y="191070"/>
            <a:ext cx="8201451" cy="10372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More than 925000 participants in 2014</a:t>
            </a:r>
            <a:endParaRPr lang="en-US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300"/>
            <a:ext cx="9122513" cy="5809700"/>
          </a:xfrm>
          <a:noFill/>
        </p:spPr>
      </p:pic>
    </p:spTree>
    <p:extLst>
      <p:ext uri="{BB962C8B-B14F-4D97-AF65-F5344CB8AC3E}">
        <p14:creationId xmlns="" xmlns:p14="http://schemas.microsoft.com/office/powerpoint/2010/main" val="38568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8650" y="232012"/>
            <a:ext cx="7886700" cy="818867"/>
          </a:xfrm>
        </p:spPr>
        <p:txBody>
          <a:bodyPr>
            <a:normAutofit/>
          </a:bodyPr>
          <a:lstStyle/>
          <a:p>
            <a:r>
              <a:rPr lang="en-US" dirty="0" smtClean="0"/>
              <a:t>About</a:t>
            </a:r>
            <a:r>
              <a:rPr lang="lt-LT" dirty="0" smtClean="0"/>
              <a:t> 4</a:t>
            </a:r>
            <a:r>
              <a:rPr lang="de-AT" dirty="0" smtClean="0"/>
              <a:t>5</a:t>
            </a:r>
            <a:r>
              <a:rPr lang="lt-LT" dirty="0" smtClean="0"/>
              <a:t> </a:t>
            </a:r>
            <a:r>
              <a:rPr lang="en-US" dirty="0" smtClean="0"/>
              <a:t>% girls</a:t>
            </a:r>
            <a:endParaRPr lang="en-US" dirty="0"/>
          </a:p>
        </p:txBody>
      </p:sp>
      <p:graphicFrame>
        <p:nvGraphicFramePr>
          <p:cNvPr id="8" name="Turinio vietos rezervavimo ženklas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81116168"/>
              </p:ext>
            </p:extLst>
          </p:nvPr>
        </p:nvGraphicFramePr>
        <p:xfrm>
          <a:off x="137188" y="1050878"/>
          <a:ext cx="8720209" cy="5807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6608"/>
                <a:gridCol w="1088517"/>
                <a:gridCol w="777983"/>
                <a:gridCol w="777983"/>
                <a:gridCol w="1859916"/>
                <a:gridCol w="1088517"/>
                <a:gridCol w="777983"/>
                <a:gridCol w="932702"/>
              </a:tblGrid>
              <a:tr h="6112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Country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Students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Boys (%)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Girls (%)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Country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Students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Boys (%)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Girls (%)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Austria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13 910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41,73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37,03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R. of South Africa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28 556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Australia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10 434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49,76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37,77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Russia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23 350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Azerbaijan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4 184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Serbia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20 817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58,63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41,37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Belgium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1 464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66,32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33,68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Slovakia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60 654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55,8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44,2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Bulgaria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67,56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32,44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Slovenia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16 803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Canada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4 558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66,37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33,63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Spain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623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Czech R.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44 083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55,55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44,45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Sweden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7 059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Estonia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3 026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Switzerland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10 418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Finland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5 579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58,24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41,76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Taiwan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8 482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48,83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51,17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France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228 365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51,2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48,8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 Netherlands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18 278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59,5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40,5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Germany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217 506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56,7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43,3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New Zealand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Hungary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9 106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52,7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47,3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Poland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13 278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Italy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2 736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Turkey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1 788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52,96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47,04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Japan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4 572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58,03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41,97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Ukraine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82 548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51,9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48,1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Lithuania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24 985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57,74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42,26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United Kingdom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39 246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12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Malaysia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45,67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54,33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United States of America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15 311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791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Bebras Contest:</a:t>
            </a:r>
            <a:br>
              <a:rPr lang="de-AT" dirty="0"/>
            </a:br>
            <a:r>
              <a:rPr lang="de-AT" dirty="0"/>
              <a:t>The Challenge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Thinking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28650" y="1996225"/>
            <a:ext cx="7886700" cy="4180738"/>
          </a:xfrm>
        </p:spPr>
        <p:txBody>
          <a:bodyPr/>
          <a:lstStyle/>
          <a:p>
            <a:r>
              <a:rPr lang="en-US" dirty="0" smtClean="0"/>
              <a:t>To solve the tasks one has to </a:t>
            </a:r>
            <a:r>
              <a:rPr lang="en-US" b="1" dirty="0" smtClean="0"/>
              <a:t>think</a:t>
            </a:r>
          </a:p>
          <a:p>
            <a:r>
              <a:rPr lang="en-US" dirty="0" smtClean="0"/>
              <a:t>Already learned knowledge is not asked</a:t>
            </a:r>
          </a:p>
          <a:p>
            <a:r>
              <a:rPr lang="en-US" dirty="0" smtClean="0"/>
              <a:t>Pupils have to find solving strategies</a:t>
            </a:r>
          </a:p>
          <a:p>
            <a:r>
              <a:rPr lang="en-US" dirty="0" smtClean="0"/>
              <a:t>They have to find and understand structures</a:t>
            </a:r>
          </a:p>
          <a:p>
            <a:r>
              <a:rPr lang="en-US" dirty="0" smtClean="0"/>
              <a:t>They have to find arguments for or against given alternatives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39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Computational</a:t>
            </a:r>
            <a:r>
              <a:rPr lang="de-AT" dirty="0" smtClean="0"/>
              <a:t> </a:t>
            </a:r>
            <a:r>
              <a:rPr lang="de-AT" dirty="0" err="1" smtClean="0"/>
              <a:t>Thinking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r>
              <a:rPr lang="de-AT" dirty="0" err="1" smtClean="0"/>
              <a:t>Originally</a:t>
            </a:r>
            <a:r>
              <a:rPr lang="de-AT" dirty="0" smtClean="0"/>
              <a:t> </a:t>
            </a:r>
            <a:r>
              <a:rPr lang="de-AT" dirty="0" err="1" smtClean="0"/>
              <a:t>used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Seymour </a:t>
            </a:r>
            <a:r>
              <a:rPr lang="de-AT" dirty="0" err="1" smtClean="0"/>
              <a:t>Papert</a:t>
            </a:r>
            <a:r>
              <a:rPr lang="de-AT" dirty="0" smtClean="0"/>
              <a:t>, MIT, in </a:t>
            </a:r>
            <a:r>
              <a:rPr lang="en-US" dirty="0" err="1" smtClean="0"/>
              <a:t>Mindstorms</a:t>
            </a:r>
            <a:r>
              <a:rPr lang="en-US" dirty="0"/>
              <a:t>: Children, computers, and powerful </a:t>
            </a:r>
            <a:r>
              <a:rPr lang="en-US" dirty="0" smtClean="0"/>
              <a:t>ideas, Basic Books Inc. 1980.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err="1" smtClean="0"/>
              <a:t>Popularized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Jeanette M. Wing </a:t>
            </a:r>
            <a:r>
              <a:rPr lang="en-US" dirty="0" smtClean="0"/>
              <a:t>(</a:t>
            </a:r>
            <a:r>
              <a:rPr lang="en-US" dirty="0"/>
              <a:t>2006</a:t>
            </a:r>
            <a:r>
              <a:rPr lang="en-US" dirty="0" smtClean="0"/>
              <a:t>) </a:t>
            </a:r>
            <a:r>
              <a:rPr lang="en-US" dirty="0"/>
              <a:t>Computational Thinking. </a:t>
            </a:r>
            <a:r>
              <a:rPr lang="en-US" i="1" dirty="0"/>
              <a:t>Communications of the ACM, </a:t>
            </a:r>
            <a:r>
              <a:rPr lang="en-US" dirty="0"/>
              <a:t>49(3), 33-35. </a:t>
            </a:r>
            <a:endParaRPr lang="de-AT" dirty="0"/>
          </a:p>
        </p:txBody>
      </p:sp>
      <p:pic>
        <p:nvPicPr>
          <p:cNvPr id="1030" name="Picture 6" descr="http://i.ytimg.com/vi/1GeKDWB9Ic4/hq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392" y="1417638"/>
            <a:ext cx="2873837" cy="2155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.geekwire.com/wp-content/uploads/w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262" y="3717032"/>
            <a:ext cx="2556337" cy="275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00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Computational</a:t>
            </a:r>
            <a:r>
              <a:rPr lang="de-AT" dirty="0" smtClean="0"/>
              <a:t> </a:t>
            </a:r>
            <a:r>
              <a:rPr lang="de-AT" dirty="0" err="1" smtClean="0"/>
              <a:t>Thinking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908" y="2051224"/>
            <a:ext cx="5482952" cy="46181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GB" dirty="0" smtClean="0">
                <a:hlinkClick r:id="rId2"/>
              </a:rPr>
              <a:t>"Computational Thinking is the thought processes involved in formulating problems and their solutions so that the solutions are represented in a form that can be effectively carried out by an information-processing agent.“</a:t>
            </a:r>
            <a:endParaRPr lang="en-GB" dirty="0" smtClean="0"/>
          </a:p>
          <a:p>
            <a:pPr marL="0" indent="0">
              <a:buNone/>
            </a:pPr>
            <a:r>
              <a:rPr lang="en-US" dirty="0" smtClean="0"/>
              <a:t>Jan </a:t>
            </a:r>
            <a:r>
              <a:rPr lang="en-US" dirty="0" err="1"/>
              <a:t>Cuny</a:t>
            </a:r>
            <a:r>
              <a:rPr lang="en-US" dirty="0"/>
              <a:t>, Larry Snyder, and Jeannette M. Wing, “Demystifying </a:t>
            </a:r>
            <a:r>
              <a:rPr lang="en-US" dirty="0" smtClean="0"/>
              <a:t>Computational </a:t>
            </a:r>
            <a:r>
              <a:rPr lang="en-US" dirty="0"/>
              <a:t>Thinking for </a:t>
            </a:r>
            <a:r>
              <a:rPr lang="en-US" dirty="0" smtClean="0"/>
              <a:t>Non-Computer </a:t>
            </a:r>
            <a:r>
              <a:rPr lang="en-US" dirty="0"/>
              <a:t>Scientists</a:t>
            </a:r>
            <a:r>
              <a:rPr lang="en-US" dirty="0" smtClean="0"/>
              <a:t>,” </a:t>
            </a:r>
            <a:r>
              <a:rPr lang="en-GB" i="1" dirty="0" smtClean="0"/>
              <a:t>2010</a:t>
            </a:r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700808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444208" y="4005064"/>
            <a:ext cx="26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AT" dirty="0" smtClean="0"/>
              <a:t>Jeanette M. Wing</a:t>
            </a:r>
          </a:p>
          <a:p>
            <a:pPr algn="just"/>
            <a:r>
              <a:rPr lang="de-AT" dirty="0"/>
              <a:t>Carnegie Mellon University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5007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 smtClean="0"/>
              <a:t>Computational</a:t>
            </a:r>
            <a:r>
              <a:rPr lang="de-AT" dirty="0" smtClean="0"/>
              <a:t> </a:t>
            </a:r>
            <a:r>
              <a:rPr lang="de-AT" dirty="0" err="1" smtClean="0"/>
              <a:t>Thinking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3600" dirty="0" smtClean="0"/>
              <a:t>operational </a:t>
            </a:r>
            <a:r>
              <a:rPr lang="de-AT" sz="3600" dirty="0" err="1" smtClean="0"/>
              <a:t>definition</a:t>
            </a:r>
            <a:r>
              <a:rPr lang="de-AT" sz="3600" dirty="0" smtClean="0"/>
              <a:t> </a:t>
            </a:r>
            <a:r>
              <a:rPr lang="de-AT" sz="3600" dirty="0" err="1" smtClean="0"/>
              <a:t>for</a:t>
            </a:r>
            <a:r>
              <a:rPr lang="de-AT" sz="3600" dirty="0" smtClean="0"/>
              <a:t> K-12 </a:t>
            </a:r>
            <a:r>
              <a:rPr lang="de-AT" sz="3600" dirty="0" err="1" smtClean="0"/>
              <a:t>education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873045"/>
            <a:ext cx="8790039" cy="41885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/>
              <a:t>Computational thinking (CT) is a problem-solving </a:t>
            </a:r>
            <a:r>
              <a:rPr lang="en-US" sz="2600" dirty="0" smtClean="0"/>
              <a:t>process</a:t>
            </a:r>
            <a:br>
              <a:rPr lang="en-US" sz="2600" dirty="0" smtClean="0"/>
            </a:br>
            <a:r>
              <a:rPr lang="en-US" sz="2600" dirty="0" smtClean="0"/>
              <a:t>that </a:t>
            </a:r>
            <a:r>
              <a:rPr lang="en-US" sz="2600" dirty="0"/>
              <a:t>includes (but is not limited to) </a:t>
            </a:r>
            <a:r>
              <a:rPr lang="en-US" sz="2600" dirty="0" smtClean="0"/>
              <a:t>the </a:t>
            </a:r>
            <a:r>
              <a:rPr lang="en-US" sz="2600" dirty="0"/>
              <a:t>following characteristics: </a:t>
            </a:r>
          </a:p>
          <a:p>
            <a:r>
              <a:rPr lang="en-US" sz="2200" b="1" dirty="0" smtClean="0"/>
              <a:t>Formulating </a:t>
            </a:r>
            <a:r>
              <a:rPr lang="en-US" sz="2200" dirty="0"/>
              <a:t>problems</a:t>
            </a:r>
            <a:r>
              <a:rPr lang="en-US" sz="2200" b="1" dirty="0"/>
              <a:t> </a:t>
            </a:r>
            <a:r>
              <a:rPr lang="en-US" sz="2200" dirty="0"/>
              <a:t>in a way that enables us to use a computer and other tools to help solve </a:t>
            </a:r>
            <a:r>
              <a:rPr lang="en-US" sz="2200" dirty="0" smtClean="0"/>
              <a:t>them</a:t>
            </a:r>
            <a:endParaRPr lang="en-US" sz="2200" dirty="0"/>
          </a:p>
          <a:p>
            <a:r>
              <a:rPr lang="en-US" sz="2200" dirty="0" smtClean="0"/>
              <a:t>Logically</a:t>
            </a:r>
            <a:r>
              <a:rPr lang="en-US" sz="2200" b="1" dirty="0" smtClean="0"/>
              <a:t> </a:t>
            </a:r>
            <a:r>
              <a:rPr lang="en-US" sz="2200" b="1" dirty="0"/>
              <a:t>organizing</a:t>
            </a:r>
            <a:r>
              <a:rPr lang="en-US" sz="2200" dirty="0"/>
              <a:t> and </a:t>
            </a:r>
            <a:r>
              <a:rPr lang="en-US" sz="2200" b="1" dirty="0"/>
              <a:t>analyzing</a:t>
            </a:r>
            <a:r>
              <a:rPr lang="en-US" sz="2200" dirty="0"/>
              <a:t> </a:t>
            </a:r>
            <a:r>
              <a:rPr lang="en-US" sz="2200" dirty="0" smtClean="0"/>
              <a:t>data</a:t>
            </a:r>
            <a:endParaRPr lang="en-US" sz="2200" dirty="0"/>
          </a:p>
          <a:p>
            <a:r>
              <a:rPr lang="en-US" sz="2200" b="1" dirty="0"/>
              <a:t>Representing</a:t>
            </a:r>
            <a:r>
              <a:rPr lang="en-US" sz="2200" dirty="0"/>
              <a:t> data through abstractions such as models and </a:t>
            </a:r>
            <a:r>
              <a:rPr lang="en-US" sz="2200" dirty="0" smtClean="0"/>
              <a:t>simulations</a:t>
            </a:r>
            <a:endParaRPr lang="en-US" sz="2200" dirty="0"/>
          </a:p>
          <a:p>
            <a:r>
              <a:rPr lang="en-US" sz="2200" b="1" dirty="0"/>
              <a:t>Automating</a:t>
            </a:r>
            <a:r>
              <a:rPr lang="en-US" sz="2200" dirty="0"/>
              <a:t> solutions through algorithmic thinking (a series of ordered steps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en-US" sz="2200" b="1" dirty="0"/>
              <a:t>Identifying</a:t>
            </a:r>
            <a:r>
              <a:rPr lang="en-US" sz="2200" dirty="0"/>
              <a:t>, </a:t>
            </a:r>
            <a:r>
              <a:rPr lang="en-US" sz="2200" b="1" dirty="0"/>
              <a:t>analyzing</a:t>
            </a:r>
            <a:r>
              <a:rPr lang="en-US" sz="2200" dirty="0"/>
              <a:t>, and </a:t>
            </a:r>
            <a:r>
              <a:rPr lang="en-US" sz="2200" b="1" dirty="0"/>
              <a:t>implementing</a:t>
            </a:r>
            <a:r>
              <a:rPr lang="en-US" sz="2200" dirty="0"/>
              <a:t> possible solutions with the goal of achieving the most </a:t>
            </a:r>
            <a:r>
              <a:rPr lang="en-US" sz="2200" dirty="0" smtClean="0"/>
              <a:t>efficient </a:t>
            </a:r>
            <a:r>
              <a:rPr lang="en-US" sz="2200" dirty="0"/>
              <a:t>and effective combination of steps and resources </a:t>
            </a:r>
          </a:p>
          <a:p>
            <a:r>
              <a:rPr lang="en-US" sz="2200" b="1" dirty="0"/>
              <a:t>Generalizing</a:t>
            </a:r>
            <a:r>
              <a:rPr lang="en-US" sz="2200" dirty="0"/>
              <a:t> and </a:t>
            </a:r>
            <a:r>
              <a:rPr lang="en-US" sz="2200" b="1" dirty="0"/>
              <a:t>transferring</a:t>
            </a:r>
            <a:r>
              <a:rPr lang="en-US" sz="2200" dirty="0"/>
              <a:t> this problem solving process to a wide variety of </a:t>
            </a:r>
            <a:r>
              <a:rPr lang="en-US" sz="2200" dirty="0" smtClean="0"/>
              <a:t>problems</a:t>
            </a:r>
            <a:endParaRPr lang="en-US" sz="2200" dirty="0"/>
          </a:p>
        </p:txBody>
      </p:sp>
      <p:sp>
        <p:nvSpPr>
          <p:cNvPr id="4" name="Textfeld 3"/>
          <p:cNvSpPr txBox="1"/>
          <p:nvPr/>
        </p:nvSpPr>
        <p:spPr>
          <a:xfrm>
            <a:off x="457199" y="6179574"/>
            <a:ext cx="414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ISTE </a:t>
            </a:r>
            <a:r>
              <a:rPr lang="de-AT" dirty="0" err="1" smtClean="0"/>
              <a:t>and</a:t>
            </a:r>
            <a:r>
              <a:rPr lang="de-AT" dirty="0" smtClean="0"/>
              <a:t> CSTA, 2011</a:t>
            </a:r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14934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Formulating </a:t>
            </a:r>
            <a:r>
              <a:rPr lang="en-US" dirty="0"/>
              <a:t>problems</a:t>
            </a:r>
            <a:r>
              <a:rPr lang="en-US" b="1" dirty="0"/>
              <a:t> </a:t>
            </a:r>
            <a:r>
              <a:rPr lang="en-US" dirty="0"/>
              <a:t>in a way that enables us to use a computer and other tools to help solve them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3557681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/>
          <a:lstStyle/>
          <a:p>
            <a:r>
              <a:rPr lang="en-US" dirty="0"/>
              <a:t>Planting </a:t>
            </a:r>
            <a:r>
              <a:rPr lang="en-US" dirty="0" smtClean="0"/>
              <a:t>Flowers</a:t>
            </a:r>
            <a:br>
              <a:rPr lang="en-US" dirty="0" smtClean="0"/>
            </a:br>
            <a:r>
              <a:rPr lang="de-DE" sz="1800" dirty="0" smtClean="0"/>
              <a:t>2012-DE-05, </a:t>
            </a:r>
            <a:r>
              <a:rPr lang="de-DE" sz="1800" dirty="0" err="1" smtClean="0"/>
              <a:t>cadetts</a:t>
            </a:r>
            <a:endParaRPr lang="de-AT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194619"/>
            <a:ext cx="7886700" cy="4982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A </a:t>
            </a:r>
            <a:r>
              <a:rPr lang="de-DE" sz="2000" dirty="0" err="1"/>
              <a:t>big</a:t>
            </a:r>
            <a:r>
              <a:rPr lang="de-DE" sz="2000" dirty="0"/>
              <a:t> </a:t>
            </a:r>
            <a:r>
              <a:rPr lang="de-DE" sz="2000" dirty="0" err="1"/>
              <a:t>beaver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a </a:t>
            </a:r>
            <a:r>
              <a:rPr lang="de-DE" sz="2000" dirty="0" err="1"/>
              <a:t>little</a:t>
            </a:r>
            <a:r>
              <a:rPr lang="de-DE" sz="2000" dirty="0"/>
              <a:t> </a:t>
            </a:r>
            <a:r>
              <a:rPr lang="de-DE" sz="2000" dirty="0" err="1"/>
              <a:t>beaver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planting</a:t>
            </a:r>
            <a:r>
              <a:rPr lang="de-DE" sz="2000" dirty="0"/>
              <a:t> </a:t>
            </a:r>
            <a:r>
              <a:rPr lang="de-DE" sz="2000" dirty="0" err="1"/>
              <a:t>flowers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garden</a:t>
            </a:r>
            <a:r>
              <a:rPr lang="de-DE" sz="2000" dirty="0"/>
              <a:t>. The </a:t>
            </a:r>
            <a:r>
              <a:rPr lang="de-DE" sz="2000" dirty="0" err="1"/>
              <a:t>little</a:t>
            </a:r>
            <a:r>
              <a:rPr lang="de-DE" sz="2000" dirty="0"/>
              <a:t> </a:t>
            </a:r>
            <a:r>
              <a:rPr lang="de-DE" sz="2000" dirty="0" err="1"/>
              <a:t>beaver</a:t>
            </a:r>
            <a:r>
              <a:rPr lang="de-DE" sz="2000" dirty="0"/>
              <a:t>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smaller</a:t>
            </a:r>
            <a:r>
              <a:rPr lang="de-DE" sz="2000" dirty="0"/>
              <a:t> </a:t>
            </a:r>
            <a:r>
              <a:rPr lang="de-DE" sz="2000" dirty="0" err="1"/>
              <a:t>arms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smaller</a:t>
            </a:r>
            <a:r>
              <a:rPr lang="de-DE" sz="2000" dirty="0"/>
              <a:t> </a:t>
            </a:r>
            <a:r>
              <a:rPr lang="de-DE" sz="2000" dirty="0" err="1"/>
              <a:t>legs</a:t>
            </a:r>
            <a:r>
              <a:rPr lang="de-DE" sz="2000" dirty="0"/>
              <a:t> </a:t>
            </a:r>
            <a:r>
              <a:rPr lang="de-DE" sz="2000" dirty="0" err="1"/>
              <a:t>than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big</a:t>
            </a:r>
            <a:r>
              <a:rPr lang="de-DE" sz="2000" dirty="0"/>
              <a:t> </a:t>
            </a:r>
            <a:r>
              <a:rPr lang="de-DE" sz="2000" dirty="0" err="1"/>
              <a:t>beaver</a:t>
            </a:r>
            <a:r>
              <a:rPr lang="de-DE" sz="2000" dirty="0"/>
              <a:t>. Little </a:t>
            </a:r>
            <a:r>
              <a:rPr lang="de-DE" sz="2000" dirty="0" err="1"/>
              <a:t>beaver's</a:t>
            </a:r>
            <a:r>
              <a:rPr lang="de-DE" sz="2000" dirty="0"/>
              <a:t> </a:t>
            </a:r>
            <a:r>
              <a:rPr lang="de-DE" sz="2000" dirty="0" err="1"/>
              <a:t>steps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 smtClean="0"/>
              <a:t>therefore</a:t>
            </a:r>
            <a:r>
              <a:rPr lang="de-DE" sz="2000" dirty="0" smtClean="0"/>
              <a:t> </a:t>
            </a:r>
            <a:r>
              <a:rPr lang="de-DE" sz="2000" dirty="0" err="1" smtClean="0"/>
              <a:t>shorter</a:t>
            </a:r>
            <a:r>
              <a:rPr lang="de-DE" sz="2000" dirty="0" smtClean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it</a:t>
            </a:r>
            <a:r>
              <a:rPr lang="de-DE" sz="2000" dirty="0"/>
              <a:t> </a:t>
            </a:r>
            <a:r>
              <a:rPr lang="de-DE" sz="2000" dirty="0" err="1"/>
              <a:t>plants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flowers</a:t>
            </a:r>
            <a:r>
              <a:rPr lang="de-DE" sz="2000" dirty="0"/>
              <a:t> at </a:t>
            </a:r>
            <a:r>
              <a:rPr lang="de-DE" sz="2000" dirty="0" err="1"/>
              <a:t>positions</a:t>
            </a:r>
            <a:r>
              <a:rPr lang="de-DE" sz="2000" dirty="0"/>
              <a:t> </a:t>
            </a:r>
            <a:r>
              <a:rPr lang="de-DE" sz="2000" dirty="0" err="1"/>
              <a:t>closer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its</a:t>
            </a:r>
            <a:r>
              <a:rPr lang="de-DE" sz="2000" dirty="0"/>
              <a:t> </a:t>
            </a:r>
            <a:r>
              <a:rPr lang="de-DE" sz="2000" dirty="0" err="1"/>
              <a:t>body</a:t>
            </a:r>
            <a:r>
              <a:rPr lang="de-DE" sz="20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At the beginning, they stand on the lawn back to back </a:t>
            </a:r>
            <a:r>
              <a:rPr lang="en-US" sz="2000" dirty="0" smtClean="0"/>
              <a:t>looking</a:t>
            </a:r>
            <a:r>
              <a:rPr lang="de-AT" sz="2000" dirty="0"/>
              <a:t> </a:t>
            </a:r>
            <a:r>
              <a:rPr lang="de-DE" sz="2000" dirty="0" smtClean="0"/>
              <a:t>in </a:t>
            </a:r>
            <a:r>
              <a:rPr lang="de-DE" sz="2000" dirty="0" err="1"/>
              <a:t>opposite</a:t>
            </a:r>
            <a:r>
              <a:rPr lang="de-DE" sz="2000" dirty="0"/>
              <a:t> </a:t>
            </a:r>
            <a:r>
              <a:rPr lang="de-DE" sz="2000" dirty="0" err="1"/>
              <a:t>directions</a:t>
            </a:r>
            <a:r>
              <a:rPr lang="de-DE" sz="2000" dirty="0"/>
              <a:t>.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r>
              <a:rPr lang="de-DE" sz="2000" dirty="0" err="1"/>
              <a:t>both</a:t>
            </a:r>
            <a:r>
              <a:rPr lang="de-DE" sz="2000" dirty="0"/>
              <a:t> </a:t>
            </a:r>
            <a:r>
              <a:rPr lang="de-DE" sz="2000" dirty="0" err="1"/>
              <a:t>move</a:t>
            </a:r>
            <a:r>
              <a:rPr lang="de-DE" sz="2000" dirty="0"/>
              <a:t> </a:t>
            </a:r>
            <a:r>
              <a:rPr lang="de-DE" sz="2000" dirty="0" err="1"/>
              <a:t>according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these</a:t>
            </a:r>
            <a:r>
              <a:rPr lang="de-DE" sz="2000" dirty="0"/>
              <a:t> </a:t>
            </a:r>
            <a:r>
              <a:rPr lang="de-DE" sz="2000" dirty="0" err="1"/>
              <a:t>instructions</a:t>
            </a:r>
            <a:r>
              <a:rPr lang="de-DE" sz="2000" dirty="0" smtClean="0"/>
              <a:t>: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repeat twice: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plant a flower on your right hand side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move one step forward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plant a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flower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on your left hand side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move one step forward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de-DE" sz="2400" b="1" i="1" dirty="0" err="1"/>
              <a:t>How</a:t>
            </a:r>
            <a:r>
              <a:rPr lang="de-DE" sz="2400" b="1" i="1" dirty="0"/>
              <a:t> </a:t>
            </a:r>
            <a:r>
              <a:rPr lang="de-DE" sz="2400" b="1" i="1" dirty="0" err="1"/>
              <a:t>does</a:t>
            </a:r>
            <a:r>
              <a:rPr lang="de-DE" sz="2400" b="1" i="1" dirty="0"/>
              <a:t> </a:t>
            </a:r>
            <a:r>
              <a:rPr lang="de-DE" sz="2400" b="1" i="1" dirty="0" err="1"/>
              <a:t>the</a:t>
            </a:r>
            <a:r>
              <a:rPr lang="de-DE" sz="2400" b="1" i="1" dirty="0"/>
              <a:t> </a:t>
            </a:r>
            <a:r>
              <a:rPr lang="de-DE" sz="2400" b="1" i="1" dirty="0" err="1"/>
              <a:t>lawn</a:t>
            </a:r>
            <a:r>
              <a:rPr lang="de-DE" sz="2400" b="1" i="1" dirty="0"/>
              <a:t> </a:t>
            </a:r>
            <a:r>
              <a:rPr lang="de-DE" sz="2400" b="1" i="1" dirty="0" err="1"/>
              <a:t>look</a:t>
            </a:r>
            <a:r>
              <a:rPr lang="de-DE" sz="2400" b="1" i="1" dirty="0"/>
              <a:t> like </a:t>
            </a:r>
            <a:r>
              <a:rPr lang="de-DE" sz="2400" b="1" i="1" dirty="0" err="1"/>
              <a:t>afterwards</a:t>
            </a:r>
            <a:r>
              <a:rPr lang="de-DE" sz="2400" b="1" i="1" dirty="0" smtClean="0"/>
              <a:t>?</a:t>
            </a:r>
          </a:p>
          <a:p>
            <a:pPr marL="0" indent="0">
              <a:buNone/>
            </a:pPr>
            <a:endParaRPr lang="de-AT" sz="2400" b="1" dirty="0"/>
          </a:p>
          <a:p>
            <a:pPr marL="0" indent="0">
              <a:buNone/>
            </a:pPr>
            <a:endParaRPr lang="de-AT" sz="24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9473" y="3064828"/>
            <a:ext cx="2328874" cy="1908213"/>
          </a:xfrm>
          <a:prstGeom prst="rect">
            <a:avLst/>
          </a:prstGeom>
        </p:spPr>
      </p:pic>
      <p:pic>
        <p:nvPicPr>
          <p:cNvPr id="2070" name="Grafik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54" y="4973041"/>
            <a:ext cx="21034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3007486" y="2243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2071" name="Grafik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7" y="4973041"/>
            <a:ext cx="2062163" cy="712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54" y="5915592"/>
            <a:ext cx="2103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Grafi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7" y="5915592"/>
            <a:ext cx="20621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82756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Logically</a:t>
            </a:r>
            <a:r>
              <a:rPr lang="en-US" b="1" dirty="0"/>
              <a:t> organizing</a:t>
            </a:r>
            <a:r>
              <a:rPr lang="en-US" dirty="0"/>
              <a:t> and </a:t>
            </a:r>
            <a:r>
              <a:rPr lang="en-US" b="1" dirty="0"/>
              <a:t>analyzing</a:t>
            </a:r>
            <a:r>
              <a:rPr lang="en-US" dirty="0"/>
              <a:t> data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3594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l="53000" t="7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Which</a:t>
            </a:r>
            <a:r>
              <a:rPr lang="de-AT" dirty="0" smtClean="0"/>
              <a:t> Foto do </a:t>
            </a:r>
            <a:r>
              <a:rPr lang="de-AT" dirty="0" err="1" smtClean="0"/>
              <a:t>you</a:t>
            </a:r>
            <a:r>
              <a:rPr lang="de-AT" dirty="0" smtClean="0"/>
              <a:t> </a:t>
            </a:r>
            <a:r>
              <a:rPr lang="de-AT" dirty="0" err="1" smtClean="0"/>
              <a:t>want</a:t>
            </a:r>
            <a:r>
              <a:rPr lang="de-AT" dirty="0" smtClean="0"/>
              <a:t>?</a:t>
            </a:r>
            <a:br>
              <a:rPr lang="de-AT" dirty="0" smtClean="0"/>
            </a:br>
            <a:r>
              <a:rPr lang="de-AT" sz="1800" dirty="0" smtClean="0"/>
              <a:t>2014-JP-03</a:t>
            </a:r>
            <a:endParaRPr lang="de-AT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563329"/>
            <a:ext cx="8353118" cy="4613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Johnny has 8 photos. He would like to give one of them to </a:t>
            </a:r>
            <a:r>
              <a:rPr lang="en-US" sz="2000" dirty="0" smtClean="0"/>
              <a:t>Bella. He </a:t>
            </a:r>
            <a:r>
              <a:rPr lang="en-US" sz="2000" dirty="0"/>
              <a:t>asks her some questions to find out which photo she wants:</a:t>
            </a:r>
          </a:p>
          <a:p>
            <a:pPr marL="0" indent="0">
              <a:buNone/>
            </a:pPr>
            <a:r>
              <a:rPr lang="en-US" sz="2000" dirty="0" smtClean="0"/>
              <a:t>	“</a:t>
            </a:r>
            <a:r>
              <a:rPr lang="en-US" sz="2000" dirty="0"/>
              <a:t>Do you want a photo with a beach umbrella?” “Yes.”</a:t>
            </a:r>
          </a:p>
          <a:p>
            <a:pPr marL="0" indent="0">
              <a:buNone/>
            </a:pPr>
            <a:r>
              <a:rPr lang="en-US" sz="2000" dirty="0" smtClean="0"/>
              <a:t>	“</a:t>
            </a:r>
            <a:r>
              <a:rPr lang="en-US" sz="2000" dirty="0"/>
              <a:t>Do you want a photo where I have something on my head?” “No.”</a:t>
            </a:r>
          </a:p>
          <a:p>
            <a:pPr marL="0" indent="0">
              <a:buNone/>
            </a:pPr>
            <a:r>
              <a:rPr lang="en-US" sz="2000" dirty="0" smtClean="0"/>
              <a:t>	“</a:t>
            </a:r>
            <a:r>
              <a:rPr lang="en-US" sz="2000" dirty="0"/>
              <a:t>Do you want a photo where you can see the sea?” “Yes.”</a:t>
            </a:r>
          </a:p>
          <a:p>
            <a:pPr marL="0" indent="0">
              <a:buNone/>
            </a:pPr>
            <a:r>
              <a:rPr lang="en-US" sz="2000" b="1" dirty="0" smtClean="0"/>
              <a:t>Which </a:t>
            </a:r>
            <a:r>
              <a:rPr lang="en-US" sz="2000" b="1" dirty="0"/>
              <a:t>photo should Johnny give to Bella?</a:t>
            </a:r>
            <a:endParaRPr lang="de-AT" sz="2000" b="1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60983"/>
              </p:ext>
            </p:extLst>
          </p:nvPr>
        </p:nvGraphicFramePr>
        <p:xfrm>
          <a:off x="294966" y="3923071"/>
          <a:ext cx="8220384" cy="2802194"/>
        </p:xfrm>
        <a:graphic>
          <a:graphicData uri="http://schemas.openxmlformats.org/drawingml/2006/table">
            <a:tbl>
              <a:tblPr/>
              <a:tblGrid>
                <a:gridCol w="2055096"/>
                <a:gridCol w="2055096"/>
                <a:gridCol w="2055096"/>
                <a:gridCol w="2055096"/>
              </a:tblGrid>
              <a:tr h="1469583">
                <a:tc>
                  <a:txBody>
                    <a:bodyPr/>
                    <a:lstStyle/>
                    <a:p>
                      <a:pPr rtl="0"/>
                      <a:r>
                        <a:rPr lang="de-DE" sz="1100" dirty="0">
                          <a:effectLst/>
                          <a:latin typeface="DejaVu Sans" panose="020B0603030804020204" pitchFamily="34" charset="0"/>
                        </a:rPr>
                        <a:t>A) 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1100" dirty="0">
                          <a:effectLst/>
                          <a:latin typeface="DejaVu Sans" panose="020B0603030804020204" pitchFamily="34" charset="0"/>
                        </a:rPr>
                        <a:t>B)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1100" dirty="0">
                          <a:effectLst/>
                          <a:latin typeface="DejaVu Sans" panose="020B0603030804020204" pitchFamily="34" charset="0"/>
                        </a:rPr>
                        <a:t>C)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1100" dirty="0">
                          <a:effectLst/>
                          <a:latin typeface="DejaVu Sans" panose="020B0603030804020204" pitchFamily="34" charset="0"/>
                        </a:rPr>
                        <a:t>D)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611">
                <a:tc>
                  <a:txBody>
                    <a:bodyPr/>
                    <a:lstStyle/>
                    <a:p>
                      <a:pPr rtl="0"/>
                      <a:r>
                        <a:rPr lang="de-DE" sz="1100" dirty="0">
                          <a:effectLst/>
                          <a:latin typeface="DejaVu Sans" panose="020B0603030804020204" pitchFamily="34" charset="0"/>
                        </a:rPr>
                        <a:t>E)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1100" dirty="0">
                          <a:effectLst/>
                          <a:latin typeface="DejaVu Sans" panose="020B0603030804020204" pitchFamily="34" charset="0"/>
                        </a:rPr>
                        <a:t>F)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1100" dirty="0">
                          <a:effectLst/>
                          <a:latin typeface="DejaVu Sans" panose="020B0603030804020204" pitchFamily="34" charset="0"/>
                        </a:rPr>
                        <a:t>G)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1100" dirty="0">
                          <a:effectLst/>
                          <a:latin typeface="DejaVu Sans" panose="020B0603030804020204" pitchFamily="34" charset="0"/>
                        </a:rPr>
                        <a:t>H)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" y="4016043"/>
            <a:ext cx="1545789" cy="122900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5583" y="4016043"/>
            <a:ext cx="1578211" cy="125194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1663" y="4015525"/>
            <a:ext cx="1578863" cy="125246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68395" y="4002924"/>
            <a:ext cx="1565837" cy="12421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4668" y="5457973"/>
            <a:ext cx="1493752" cy="118494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5583" y="5446506"/>
            <a:ext cx="1493751" cy="118494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1644" y="5446506"/>
            <a:ext cx="1548882" cy="122867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14577" y="5408035"/>
            <a:ext cx="1619655" cy="12848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19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Items</a:t>
            </a:r>
            <a:r>
              <a:rPr lang="lt-LT" dirty="0" smtClean="0"/>
              <a:t> </a:t>
            </a:r>
            <a:r>
              <a:rPr lang="lt-LT" dirty="0" err="1" smtClean="0"/>
              <a:t>discussed</a:t>
            </a:r>
            <a:r>
              <a:rPr lang="lt-LT" dirty="0" smtClean="0"/>
              <a:t> </a:t>
            </a:r>
            <a:r>
              <a:rPr lang="lt-LT" dirty="0" err="1" smtClean="0"/>
              <a:t>in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hangingPunct="0"/>
            <a:r>
              <a:rPr lang="en-US" dirty="0" smtClean="0"/>
              <a:t>About the </a:t>
            </a:r>
            <a:r>
              <a:rPr lang="en-US" dirty="0" err="1" smtClean="0"/>
              <a:t>Bebras</a:t>
            </a:r>
            <a:r>
              <a:rPr lang="en-US" dirty="0" smtClean="0"/>
              <a:t> </a:t>
            </a:r>
          </a:p>
          <a:p>
            <a:pPr lvl="0" hangingPunct="0"/>
            <a:r>
              <a:rPr lang="en-US" dirty="0" smtClean="0"/>
              <a:t>Operational definition of Computational Thinking</a:t>
            </a:r>
          </a:p>
          <a:p>
            <a:pPr lvl="0" hangingPunct="0"/>
            <a:r>
              <a:rPr lang="en-US" dirty="0" smtClean="0"/>
              <a:t>Why </a:t>
            </a:r>
            <a:r>
              <a:rPr lang="en-US" dirty="0" err="1" smtClean="0"/>
              <a:t>Bebras</a:t>
            </a:r>
            <a:r>
              <a:rPr lang="en-US" dirty="0" smtClean="0"/>
              <a:t> tasks can convey Computational Thinking?</a:t>
            </a:r>
          </a:p>
          <a:p>
            <a:pPr lvl="0" hangingPunct="0"/>
            <a:r>
              <a:rPr lang="en-US" dirty="0" smtClean="0"/>
              <a:t>Which concepts of informatics can be introduced through </a:t>
            </a:r>
            <a:r>
              <a:rPr lang="en-US" dirty="0" err="1" smtClean="0"/>
              <a:t>Bebras</a:t>
            </a:r>
            <a:r>
              <a:rPr lang="en-US" dirty="0" smtClean="0"/>
              <a:t> tasks?</a:t>
            </a:r>
          </a:p>
          <a:p>
            <a:pPr lvl="0" hangingPunct="0"/>
            <a:r>
              <a:rPr lang="en-US" dirty="0" smtClean="0"/>
              <a:t>How to teach computational thinking using </a:t>
            </a:r>
            <a:r>
              <a:rPr lang="en-US" dirty="0" err="1" smtClean="0"/>
              <a:t>Bebras</a:t>
            </a:r>
            <a:r>
              <a:rPr lang="en-US" dirty="0" smtClean="0"/>
              <a:t> tasks?</a:t>
            </a:r>
          </a:p>
          <a:p>
            <a:pPr lvl="0" hangingPunct="0"/>
            <a:r>
              <a:rPr lang="en-US" b="1" dirty="0" smtClean="0"/>
              <a:t>Teachers’ constructionist </a:t>
            </a:r>
            <a:r>
              <a:rPr lang="en-US" b="1" dirty="0"/>
              <a:t>and deconstructionist learning by using </a:t>
            </a:r>
            <a:r>
              <a:rPr lang="en-US" b="1" dirty="0" err="1"/>
              <a:t>Bebras</a:t>
            </a:r>
            <a:r>
              <a:rPr lang="en-US" b="1" dirty="0"/>
              <a:t> </a:t>
            </a:r>
            <a:r>
              <a:rPr lang="en-US" b="1" dirty="0" smtClean="0"/>
              <a:t>tasks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535483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Representing</a:t>
            </a:r>
            <a:r>
              <a:rPr lang="en-US" dirty="0"/>
              <a:t> data through abstractions such as models and simulations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40648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3565" y="2888246"/>
            <a:ext cx="3567728" cy="39697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 of a map</a:t>
            </a:r>
            <a:br>
              <a:rPr lang="en-US" dirty="0"/>
            </a:br>
            <a:r>
              <a:rPr lang="en-US" sz="2200" dirty="0"/>
              <a:t>2010-AT-06</a:t>
            </a:r>
            <a:r>
              <a:rPr lang="en-US" dirty="0"/>
              <a:t/>
            </a:r>
            <a:br>
              <a:rPr lang="en-US" dirty="0"/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297858"/>
            <a:ext cx="4911073" cy="487910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Maps </a:t>
            </a:r>
            <a:r>
              <a:rPr lang="en-US" sz="2000" dirty="0"/>
              <a:t>can be easily pictured as graphs. In such a graph every node is a country and the lines between the nodes mean that they border each other. The picture shows a graph of a map with seven countries.</a:t>
            </a:r>
          </a:p>
          <a:p>
            <a:r>
              <a:rPr lang="en-US" sz="2000" b="1" dirty="0" smtClean="0"/>
              <a:t>Indicate the </a:t>
            </a:r>
            <a:r>
              <a:rPr lang="en-US" sz="2000" b="1" dirty="0"/>
              <a:t>map that fits the given </a:t>
            </a:r>
            <a:r>
              <a:rPr lang="en-US" sz="2000" b="1" dirty="0" smtClean="0"/>
              <a:t>graph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9722" y="1027907"/>
            <a:ext cx="3079006" cy="2610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38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Automating</a:t>
            </a:r>
            <a:r>
              <a:rPr lang="en-US" dirty="0"/>
              <a:t> solutions through algorithmic thinking (a series of ordered steps)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468751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Dice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1800" dirty="0" smtClean="0"/>
              <a:t>2013-SK-09, Junior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570235"/>
            <a:ext cx="7886700" cy="51845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/>
              <a:t>We have three commands </a:t>
            </a:r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draw-1</a:t>
            </a:r>
            <a:r>
              <a:rPr lang="en-US" sz="2600" dirty="0" smtClean="0">
                <a:cs typeface="Courier New" panose="02070309020205020404" pitchFamily="49" charset="0"/>
              </a:rPr>
              <a:t>, </a:t>
            </a:r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draw-2a</a:t>
            </a:r>
            <a:r>
              <a:rPr lang="en-US" sz="2600" dirty="0" smtClean="0">
                <a:cs typeface="Courier New" panose="02070309020205020404" pitchFamily="49" charset="0"/>
              </a:rPr>
              <a:t> </a:t>
            </a:r>
            <a:r>
              <a:rPr lang="en-US" sz="2600" dirty="0">
                <a:cs typeface="Courier New" panose="02070309020205020404" pitchFamily="49" charset="0"/>
              </a:rPr>
              <a:t>and </a:t>
            </a:r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draw-2b</a:t>
            </a:r>
            <a:r>
              <a:rPr lang="en-US" sz="2600" dirty="0" smtClean="0"/>
              <a:t> </a:t>
            </a:r>
            <a:r>
              <a:rPr lang="en-US" sz="2600" dirty="0"/>
              <a:t>that draw dots like this: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The command </a:t>
            </a:r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turn90</a:t>
            </a:r>
            <a:r>
              <a:rPr lang="en-US" sz="2600" dirty="0" smtClean="0"/>
              <a:t> turns the pattern 90 degree.</a:t>
            </a:r>
          </a:p>
          <a:p>
            <a:pPr marL="0" indent="0">
              <a:buNone/>
            </a:pPr>
            <a:r>
              <a:rPr lang="en-US" sz="2600" dirty="0" smtClean="0"/>
              <a:t>For example the command sequence</a:t>
            </a:r>
          </a:p>
          <a:p>
            <a:pPr marL="0" indent="0">
              <a:buNone/>
            </a:pPr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draw-1,draw-2a,turn90</a:t>
            </a:r>
            <a:r>
              <a:rPr lang="en-US" sz="2600" dirty="0" smtClean="0"/>
              <a:t> draws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dirty="0" smtClean="0"/>
              <a:t>Which sequence of commands draws this?</a:t>
            </a:r>
          </a:p>
          <a:p>
            <a:pPr marL="0" indent="0">
              <a:buNone/>
            </a:pPr>
            <a:r>
              <a:rPr lang="en-US" sz="2000" dirty="0"/>
              <a:t>A)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draw-2b, turn90 , draw-2a, draw-1</a:t>
            </a:r>
          </a:p>
          <a:p>
            <a:pPr marL="0" indent="0">
              <a:buNone/>
            </a:pPr>
            <a:r>
              <a:rPr lang="de-DE" sz="2000" dirty="0"/>
              <a:t>B) </a:t>
            </a: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draw-2b, draw-2a, turn90 , 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draw-2a</a:t>
            </a:r>
          </a:p>
          <a:p>
            <a:pPr marL="0" indent="0">
              <a:buNone/>
            </a:pPr>
            <a:r>
              <a:rPr lang="de-DE" sz="2000" dirty="0" smtClean="0"/>
              <a:t>C</a:t>
            </a:r>
            <a:r>
              <a:rPr lang="de-DE" sz="2000" dirty="0"/>
              <a:t>) </a:t>
            </a: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draw-2a, draw-2b, turn90 , 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draw-2a</a:t>
            </a:r>
          </a:p>
          <a:p>
            <a:pPr marL="0" indent="0">
              <a:buNone/>
            </a:pPr>
            <a:r>
              <a:rPr lang="de-DE" sz="2000" dirty="0" smtClean="0"/>
              <a:t>D</a:t>
            </a:r>
            <a:r>
              <a:rPr lang="de-DE" sz="2000" dirty="0"/>
              <a:t>) </a:t>
            </a: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draw-2a, turn90 , draw-2a, draw-2b</a:t>
            </a:r>
            <a:r>
              <a:rPr lang="de-DE" sz="2000" b="1" dirty="0"/>
              <a:t> </a:t>
            </a: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8201" y="3865814"/>
            <a:ext cx="778152" cy="77815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7275" y="4963844"/>
            <a:ext cx="735519" cy="73551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9998" y="2081228"/>
            <a:ext cx="720480" cy="72048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429702" y="2752254"/>
            <a:ext cx="367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draw-1        draw-2a        draw-2b</a:t>
            </a:r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1657" y="2093845"/>
            <a:ext cx="720480" cy="72048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73396" y="2098229"/>
            <a:ext cx="720480" cy="720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3699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Identifying</a:t>
            </a:r>
            <a:r>
              <a:rPr lang="en-US" dirty="0"/>
              <a:t>, </a:t>
            </a:r>
            <a:r>
              <a:rPr lang="en-US" b="1" dirty="0"/>
              <a:t>analyzing</a:t>
            </a:r>
            <a:r>
              <a:rPr lang="en-US" dirty="0"/>
              <a:t>, and </a:t>
            </a:r>
            <a:r>
              <a:rPr lang="en-US" b="1" dirty="0"/>
              <a:t>implementing</a:t>
            </a:r>
            <a:r>
              <a:rPr lang="en-US" dirty="0"/>
              <a:t> possible solutions with the goal of achieving the most efficient and effective combination of steps and resources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882540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32735"/>
            <a:ext cx="9144000" cy="672526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357188" indent="-1588">
              <a:buNone/>
            </a:pPr>
            <a:r>
              <a:rPr lang="en-GB" sz="3600" b="1" dirty="0" smtClean="0"/>
              <a:t>Bookshelf </a:t>
            </a:r>
            <a:r>
              <a:rPr lang="en-GB" sz="1600" dirty="0" smtClean="0"/>
              <a:t>(Junior medium)</a:t>
            </a:r>
          </a:p>
          <a:p>
            <a:pPr marL="357188" indent="-1588">
              <a:buNone/>
            </a:pPr>
            <a:r>
              <a:rPr lang="en-GB" sz="2000" dirty="0"/>
              <a:t>2010-EE-03</a:t>
            </a:r>
            <a:endParaRPr lang="de-DE" sz="2000" dirty="0" smtClean="0"/>
          </a:p>
          <a:p>
            <a:pPr marL="357188" indent="-1588">
              <a:buNone/>
            </a:pPr>
            <a:r>
              <a:rPr lang="en-GB" sz="2000" dirty="0" smtClean="0"/>
              <a:t>The librarian wants to order the volumes of an encyclopaedia with as few steps as possible. </a:t>
            </a:r>
          </a:p>
          <a:p>
            <a:pPr marL="357188" indent="-1588">
              <a:buNone/>
            </a:pPr>
            <a:r>
              <a:rPr lang="en-GB" sz="2000" dirty="0" smtClean="0"/>
              <a:t>For doing one step he takes a volume out of the shelf, shifts some of the remaining ones to left or right and puts the volume in his hand to the new free space.</a:t>
            </a:r>
          </a:p>
          <a:p>
            <a:pPr marL="357188" indent="-1588">
              <a:buNone/>
            </a:pPr>
            <a:r>
              <a:rPr lang="en-GB" sz="2000" dirty="0" smtClean="0"/>
              <a:t>The following example sorts 5 volumes using just one step:</a:t>
            </a:r>
            <a:endParaRPr lang="de-DE" sz="2000" dirty="0" smtClean="0"/>
          </a:p>
          <a:p>
            <a:pPr marL="357188" indent="-1588">
              <a:buNone/>
            </a:pP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pPr marL="357188" indent="-1588">
              <a:buNone/>
            </a:pP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pPr marL="357188" indent="-1588">
              <a:buNone/>
            </a:pPr>
            <a:r>
              <a:rPr lang="de-DE" sz="1600" dirty="0" smtClean="0"/>
              <a:t/>
            </a:r>
            <a:br>
              <a:rPr lang="de-DE" sz="1600" dirty="0" smtClean="0"/>
            </a:br>
            <a:endParaRPr lang="de-DE" sz="1600" dirty="0" smtClean="0"/>
          </a:p>
          <a:p>
            <a:pPr marL="357188" indent="-1588">
              <a:buNone/>
            </a:pPr>
            <a:endParaRPr lang="de-DE" sz="1600" dirty="0" smtClean="0"/>
          </a:p>
          <a:p>
            <a:pPr marL="357188" indent="-1588">
              <a:buNone/>
            </a:pPr>
            <a:r>
              <a:rPr lang="de-DE" sz="2000" dirty="0" err="1" smtClean="0"/>
              <a:t>Now</a:t>
            </a:r>
            <a:r>
              <a:rPr lang="de-DE" sz="2000" dirty="0" smtClean="0"/>
              <a:t> he </a:t>
            </a:r>
            <a:r>
              <a:rPr lang="de-DE" sz="2000" dirty="0" err="1" smtClean="0"/>
              <a:t>wants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order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following</a:t>
            </a:r>
            <a:r>
              <a:rPr lang="de-DE" sz="2000" dirty="0" smtClean="0"/>
              <a:t> 9 </a:t>
            </a:r>
            <a:r>
              <a:rPr lang="de-DE" sz="2000" dirty="0" err="1" smtClean="0"/>
              <a:t>volumes</a:t>
            </a:r>
            <a:r>
              <a:rPr lang="de-DE" sz="2000" dirty="0" smtClean="0"/>
              <a:t>:</a:t>
            </a:r>
          </a:p>
          <a:p>
            <a:pPr marL="357188" indent="-1588">
              <a:buNone/>
            </a:pPr>
            <a:r>
              <a:rPr lang="en-GB" sz="1600" dirty="0" smtClean="0"/>
              <a:t/>
            </a:r>
            <a:br>
              <a:rPr lang="en-GB" sz="1600" dirty="0" smtClean="0"/>
            </a:br>
            <a:endParaRPr lang="de-DE" sz="1600" dirty="0" smtClean="0"/>
          </a:p>
          <a:p>
            <a:pPr marL="357188" indent="-1588">
              <a:buNone/>
            </a:pPr>
            <a:endParaRPr lang="de-DE" sz="1600" dirty="0" smtClean="0"/>
          </a:p>
          <a:p>
            <a:pPr marL="357188" indent="-1588">
              <a:buNone/>
            </a:pPr>
            <a:endParaRPr lang="de-DE" sz="1600" dirty="0" smtClean="0"/>
          </a:p>
          <a:p>
            <a:pPr marL="357188" indent="-1588">
              <a:buNone/>
            </a:pP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pPr marL="357188" indent="-1588">
              <a:buNone/>
            </a:pPr>
            <a:r>
              <a:rPr lang="en-GB" sz="2000" b="1" dirty="0" smtClean="0"/>
              <a:t>What is the smallest number of steps to order all 9 volumes?</a:t>
            </a:r>
            <a:endParaRPr lang="de-DE" sz="2000" dirty="0" smtClean="0"/>
          </a:p>
          <a:p>
            <a:pPr marL="357188" indent="-1588">
              <a:buNone/>
            </a:pPr>
            <a:endParaRPr lang="en-GB" sz="16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770" y="2581441"/>
            <a:ext cx="5472608" cy="182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693" y="4732352"/>
            <a:ext cx="21122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6276756" y="4555731"/>
            <a:ext cx="2705011" cy="16004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AT" sz="1400" b="1" dirty="0" err="1" smtClean="0"/>
              <a:t>This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is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computational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thinking</a:t>
            </a:r>
            <a:endParaRPr lang="de-AT" sz="1400" b="1" dirty="0" smtClean="0"/>
          </a:p>
          <a:p>
            <a:r>
              <a:rPr lang="de-AT" sz="1400" dirty="0" smtClean="0"/>
              <a:t>A </a:t>
            </a:r>
            <a:r>
              <a:rPr lang="de-AT" sz="1400" dirty="0" err="1" smtClean="0"/>
              <a:t>largest</a:t>
            </a:r>
            <a:r>
              <a:rPr lang="de-AT" sz="1400" dirty="0" smtClean="0"/>
              <a:t> </a:t>
            </a:r>
            <a:r>
              <a:rPr lang="de-AT" sz="1400" dirty="0" err="1" smtClean="0"/>
              <a:t>increasing</a:t>
            </a:r>
            <a:r>
              <a:rPr lang="de-AT" sz="1400" dirty="0" smtClean="0"/>
              <a:t> </a:t>
            </a:r>
            <a:r>
              <a:rPr lang="de-AT" sz="1400" dirty="0" err="1" smtClean="0"/>
              <a:t>subsequence</a:t>
            </a:r>
            <a:r>
              <a:rPr lang="de-AT" sz="1400" dirty="0" smtClean="0"/>
              <a:t> </a:t>
            </a:r>
            <a:r>
              <a:rPr lang="de-AT" sz="1400" dirty="0" err="1" smtClean="0"/>
              <a:t>remains</a:t>
            </a:r>
            <a:r>
              <a:rPr lang="de-AT" sz="1400" dirty="0" smtClean="0"/>
              <a:t> </a:t>
            </a:r>
            <a:r>
              <a:rPr lang="de-AT" sz="1400" dirty="0" err="1" smtClean="0"/>
              <a:t>untouched</a:t>
            </a:r>
            <a:r>
              <a:rPr lang="de-AT" sz="1400" dirty="0" smtClean="0"/>
              <a:t> in </a:t>
            </a:r>
            <a:r>
              <a:rPr lang="de-AT" sz="1400" dirty="0" err="1" smtClean="0"/>
              <a:t>the</a:t>
            </a:r>
            <a:r>
              <a:rPr lang="de-AT" sz="1400" dirty="0" smtClean="0"/>
              <a:t> optimal </a:t>
            </a:r>
            <a:r>
              <a:rPr lang="de-AT" sz="1400" dirty="0" err="1" smtClean="0"/>
              <a:t>solution</a:t>
            </a:r>
            <a:r>
              <a:rPr lang="de-AT" sz="1400" dirty="0" smtClean="0"/>
              <a:t>. </a:t>
            </a:r>
            <a:r>
              <a:rPr lang="de-AT" sz="1400" dirty="0" err="1" smtClean="0"/>
              <a:t>To</a:t>
            </a:r>
            <a:r>
              <a:rPr lang="de-AT" sz="1400" dirty="0" smtClean="0"/>
              <a:t> find </a:t>
            </a:r>
            <a:r>
              <a:rPr lang="de-AT" sz="1400" dirty="0" err="1" smtClean="0"/>
              <a:t>substructures</a:t>
            </a:r>
            <a:r>
              <a:rPr lang="de-AT" sz="1400" dirty="0" smtClean="0"/>
              <a:t> </a:t>
            </a:r>
            <a:r>
              <a:rPr lang="de-AT" sz="1400" dirty="0" err="1" smtClean="0"/>
              <a:t>that</a:t>
            </a:r>
            <a:r>
              <a:rPr lang="de-AT" sz="1400" dirty="0" smtClean="0"/>
              <a:t> </a:t>
            </a:r>
            <a:r>
              <a:rPr lang="de-AT" sz="1400" dirty="0" err="1" smtClean="0"/>
              <a:t>remain</a:t>
            </a:r>
            <a:r>
              <a:rPr lang="de-AT" sz="1400" dirty="0" smtClean="0"/>
              <a:t> invariant </a:t>
            </a:r>
            <a:r>
              <a:rPr lang="de-AT" sz="1400" dirty="0" err="1" smtClean="0"/>
              <a:t>is</a:t>
            </a:r>
            <a:r>
              <a:rPr lang="de-AT" sz="1400" dirty="0" smtClean="0"/>
              <a:t> a </a:t>
            </a:r>
            <a:r>
              <a:rPr lang="de-AT" sz="1400" dirty="0" err="1" smtClean="0"/>
              <a:t>key</a:t>
            </a:r>
            <a:r>
              <a:rPr lang="de-AT" sz="1400" dirty="0" smtClean="0"/>
              <a:t> </a:t>
            </a:r>
            <a:r>
              <a:rPr lang="de-AT" sz="1400" dirty="0" err="1" smtClean="0"/>
              <a:t>competence</a:t>
            </a:r>
            <a:r>
              <a:rPr lang="de-AT" sz="1400" dirty="0" smtClean="0"/>
              <a:t> </a:t>
            </a:r>
            <a:r>
              <a:rPr lang="de-AT" sz="1400" dirty="0" err="1" smtClean="0"/>
              <a:t>of</a:t>
            </a:r>
            <a:r>
              <a:rPr lang="de-AT" sz="1400" dirty="0" smtClean="0"/>
              <a:t> </a:t>
            </a:r>
            <a:r>
              <a:rPr lang="de-AT" sz="1400" dirty="0" err="1" smtClean="0"/>
              <a:t>computational</a:t>
            </a:r>
            <a:r>
              <a:rPr lang="de-AT" sz="1400" dirty="0" smtClean="0"/>
              <a:t> </a:t>
            </a:r>
            <a:r>
              <a:rPr lang="de-AT" sz="1400" dirty="0" err="1" smtClean="0"/>
              <a:t>thinking</a:t>
            </a:r>
            <a:r>
              <a:rPr lang="de-AT" sz="1400" dirty="0" smtClean="0"/>
              <a:t>.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261484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Generalizing</a:t>
            </a:r>
            <a:r>
              <a:rPr lang="en-US" dirty="0"/>
              <a:t> and </a:t>
            </a:r>
            <a:r>
              <a:rPr lang="en-US" b="1" dirty="0"/>
              <a:t>transferring</a:t>
            </a:r>
            <a:r>
              <a:rPr lang="en-US" dirty="0"/>
              <a:t> this problem solving process to a wide variety of problems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603023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Loading</a:t>
            </a:r>
            <a:r>
              <a:rPr lang="de-AT" dirty="0" smtClean="0"/>
              <a:t> Lisas</a:t>
            </a:r>
            <a:br>
              <a:rPr lang="de-AT" dirty="0" smtClean="0"/>
            </a:br>
            <a:r>
              <a:rPr lang="de-AT" sz="1600" dirty="0" smtClean="0"/>
              <a:t>2014-DE-08, Benjamin </a:t>
            </a:r>
            <a:r>
              <a:rPr lang="de-AT" sz="1600" dirty="0" err="1" smtClean="0"/>
              <a:t>to</a:t>
            </a:r>
            <a:r>
              <a:rPr lang="de-AT" sz="1600" dirty="0" smtClean="0"/>
              <a:t> </a:t>
            </a:r>
            <a:r>
              <a:rPr lang="de-AT" sz="1600" dirty="0"/>
              <a:t>J</a:t>
            </a:r>
            <a:r>
              <a:rPr lang="de-AT" sz="1600" dirty="0" smtClean="0"/>
              <a:t>unior</a:t>
            </a:r>
            <a:endParaRPr lang="de-AT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The fishermen </a:t>
            </a:r>
            <a:r>
              <a:rPr lang="en-US" sz="1800" dirty="0" err="1"/>
              <a:t>Falke</a:t>
            </a:r>
            <a:r>
              <a:rPr lang="en-US" sz="1800" dirty="0"/>
              <a:t> and </a:t>
            </a:r>
            <a:r>
              <a:rPr lang="en-US" sz="1800" dirty="0" err="1"/>
              <a:t>Folke</a:t>
            </a:r>
            <a:r>
              <a:rPr lang="en-US" sz="1800" dirty="0"/>
              <a:t> own two boats, named "Lisa 1" and "Lisa 2" – the two </a:t>
            </a:r>
            <a:r>
              <a:rPr lang="en-US" sz="1800" dirty="0" err="1"/>
              <a:t>Lisas</a:t>
            </a:r>
            <a:r>
              <a:rPr lang="en-US" sz="1800" dirty="0"/>
              <a:t>. </a:t>
            </a:r>
            <a:r>
              <a:rPr lang="en-US" sz="1800" dirty="0" smtClean="0"/>
              <a:t>The maximum load for each boat is 300 kilo.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 smtClean="0"/>
              <a:t>Falke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dirty="0" err="1"/>
              <a:t>Folke</a:t>
            </a:r>
            <a:r>
              <a:rPr lang="en-US" sz="1800" dirty="0"/>
              <a:t> </a:t>
            </a:r>
            <a:r>
              <a:rPr lang="en-US" sz="1800" dirty="0" smtClean="0"/>
              <a:t>should carry some barrels filled with different kinds of fish. They are paid per kilo transported.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Put </a:t>
            </a:r>
            <a:r>
              <a:rPr lang="en-US" sz="1800" b="1" dirty="0"/>
              <a:t>barrels onto the boats such that each boat gets loaded with as many kilos of </a:t>
            </a:r>
            <a:r>
              <a:rPr lang="en-US" sz="1800" b="1" dirty="0" smtClean="0"/>
              <a:t>fish as </a:t>
            </a:r>
            <a:r>
              <a:rPr lang="en-US" sz="1800" b="1" dirty="0"/>
              <a:t>possible.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The barrels have their weight (in kilos) printed on them</a:t>
            </a:r>
            <a:r>
              <a:rPr lang="en-US" sz="1800" dirty="0" smtClean="0"/>
              <a:t>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77" y="3030257"/>
            <a:ext cx="6539845" cy="1607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9004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38" y="365126"/>
            <a:ext cx="8426370" cy="931239"/>
          </a:xfrm>
        </p:spPr>
        <p:txBody>
          <a:bodyPr>
            <a:normAutofit fontScale="90000"/>
          </a:bodyPr>
          <a:lstStyle/>
          <a:p>
            <a:pPr lvl="0"/>
            <a:r>
              <a:rPr lang="lt-LT" sz="4000" b="1" dirty="0" err="1" smtClean="0"/>
              <a:t>Constructivism</a:t>
            </a:r>
            <a:r>
              <a:rPr lang="en-US" sz="4000" b="1" dirty="0" smtClean="0"/>
              <a:t> </a:t>
            </a:r>
            <a:r>
              <a:rPr lang="lt-LT" sz="4000" dirty="0" smtClean="0"/>
              <a:t>&amp;</a:t>
            </a:r>
            <a:r>
              <a:rPr lang="lt-LT" sz="4000" b="1" dirty="0" smtClean="0"/>
              <a:t> </a:t>
            </a:r>
            <a:r>
              <a:rPr lang="lt-LT" sz="4000" b="1" dirty="0" err="1" smtClean="0"/>
              <a:t>Constructionism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5261"/>
            <a:ext cx="7886700" cy="478034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Constructivism</a:t>
            </a:r>
            <a:r>
              <a:rPr lang="en-US" dirty="0"/>
              <a:t> is the process whereby students constructed their own unique systems of knowing</a:t>
            </a:r>
          </a:p>
          <a:p>
            <a:r>
              <a:rPr lang="en-US" i="1" dirty="0" smtClean="0"/>
              <a:t>Constructionism</a:t>
            </a:r>
            <a:r>
              <a:rPr lang="en-US" dirty="0" smtClean="0"/>
              <a:t> </a:t>
            </a:r>
            <a:r>
              <a:rPr lang="en-US" dirty="0" err="1" smtClean="0"/>
              <a:t>symbolised</a:t>
            </a:r>
            <a:r>
              <a:rPr lang="en-US" dirty="0" smtClean="0"/>
              <a:t> a way of thinking about learning</a:t>
            </a:r>
          </a:p>
          <a:p>
            <a:pPr lvl="1"/>
            <a:r>
              <a:rPr lang="en-US" dirty="0" smtClean="0"/>
              <a:t>Building a model</a:t>
            </a:r>
          </a:p>
          <a:p>
            <a:pPr lvl="1"/>
            <a:r>
              <a:rPr lang="en-US" dirty="0" smtClean="0"/>
              <a:t>Reflecting on it</a:t>
            </a:r>
          </a:p>
          <a:p>
            <a:pPr lvl="1"/>
            <a:r>
              <a:rPr lang="en-US" dirty="0" smtClean="0"/>
              <a:t>Debugging</a:t>
            </a:r>
          </a:p>
          <a:p>
            <a:pPr lvl="1"/>
            <a:r>
              <a:rPr lang="en-US" dirty="0" smtClean="0"/>
              <a:t>Sharing</a:t>
            </a:r>
          </a:p>
          <a:p>
            <a:r>
              <a:rPr lang="en-US" dirty="0" smtClean="0"/>
              <a:t>Seymour </a:t>
            </a:r>
            <a:r>
              <a:rPr lang="en-US" dirty="0" err="1" smtClean="0"/>
              <a:t>Papert</a:t>
            </a:r>
            <a:r>
              <a:rPr lang="en-US" dirty="0" smtClean="0"/>
              <a:t> expanded </a:t>
            </a:r>
            <a:r>
              <a:rPr lang="en-US" i="1" dirty="0" smtClean="0"/>
              <a:t>Constructionism</a:t>
            </a:r>
            <a:r>
              <a:rPr lang="en-US" dirty="0" smtClean="0"/>
              <a:t> in terms of helping the student produce constructions that others can see and critique</a:t>
            </a:r>
            <a:endParaRPr lang="lt-LT" dirty="0" smtClean="0"/>
          </a:p>
          <a:p>
            <a:r>
              <a:rPr lang="en-GB" sz="2600" dirty="0"/>
              <a:t>Constructivism is more </a:t>
            </a:r>
            <a:r>
              <a:rPr lang="en-GB" sz="2600" dirty="0" smtClean="0"/>
              <a:t>cognitive</a:t>
            </a:r>
            <a:endParaRPr lang="lt-LT" sz="2600" dirty="0" smtClean="0"/>
          </a:p>
          <a:p>
            <a:r>
              <a:rPr lang="en-GB" sz="2600" dirty="0" smtClean="0"/>
              <a:t>Constructionism </a:t>
            </a:r>
            <a:r>
              <a:rPr lang="en-GB" sz="2600" dirty="0"/>
              <a:t>more physical</a:t>
            </a:r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7889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476" y="376701"/>
            <a:ext cx="8063937" cy="942813"/>
          </a:xfrm>
        </p:spPr>
        <p:txBody>
          <a:bodyPr>
            <a:normAutofit fontScale="90000"/>
          </a:bodyPr>
          <a:lstStyle/>
          <a:p>
            <a:r>
              <a:rPr lang="lt-LT" sz="4000" b="1" dirty="0" err="1" smtClean="0"/>
              <a:t>Deconstructivism</a:t>
            </a:r>
            <a:r>
              <a:rPr lang="en-US" sz="4000" b="1" dirty="0" smtClean="0"/>
              <a:t> </a:t>
            </a:r>
            <a:r>
              <a:rPr lang="lt-LT" sz="4000" dirty="0"/>
              <a:t>&amp;</a:t>
            </a:r>
            <a:r>
              <a:rPr lang="lt-LT" sz="4000" b="1" dirty="0"/>
              <a:t> </a:t>
            </a:r>
            <a:r>
              <a:rPr lang="lt-LT" sz="4000" b="1" dirty="0" err="1" smtClean="0"/>
              <a:t>Deconstructionism</a:t>
            </a:r>
            <a:r>
              <a:rPr lang="lt-LT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1559"/>
            <a:ext cx="7886700" cy="46954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process of learning through construction can be split in two phase:</a:t>
            </a:r>
          </a:p>
          <a:p>
            <a:pPr lvl="1"/>
            <a:r>
              <a:rPr lang="en-US" dirty="0" smtClean="0"/>
              <a:t>Deconstruction </a:t>
            </a:r>
          </a:p>
          <a:p>
            <a:pPr lvl="1"/>
            <a:r>
              <a:rPr lang="en-US" dirty="0" smtClean="0"/>
              <a:t>and </a:t>
            </a:r>
            <a:r>
              <a:rPr lang="lt-LT" dirty="0" smtClean="0"/>
              <a:t>C</a:t>
            </a:r>
            <a:r>
              <a:rPr lang="en-US" dirty="0" err="1" smtClean="0"/>
              <a:t>onstruction</a:t>
            </a:r>
            <a:endParaRPr lang="en-US" dirty="0" smtClean="0"/>
          </a:p>
          <a:p>
            <a:r>
              <a:rPr lang="en-US" dirty="0" smtClean="0"/>
              <a:t>Third phase: creating new knowledge by re-ranging the components in another way</a:t>
            </a:r>
          </a:p>
          <a:p>
            <a:r>
              <a:rPr lang="en-US" dirty="0" err="1" smtClean="0"/>
              <a:t>Deconstructivism</a:t>
            </a:r>
            <a:r>
              <a:rPr lang="en-US" dirty="0" smtClean="0"/>
              <a:t> is about the mental private decomposition of ideas and relations</a:t>
            </a:r>
          </a:p>
          <a:p>
            <a:r>
              <a:rPr lang="en-US" dirty="0" smtClean="0"/>
              <a:t>Deconstructionism is about the deconstruction of tangible artefacts or </a:t>
            </a:r>
            <a:r>
              <a:rPr lang="en-US" b="1" dirty="0" smtClean="0"/>
              <a:t>about the public deconstruction of a concept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502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4000" dirty="0">
                <a:latin typeface="+mn-lt"/>
              </a:rPr>
              <a:t>International </a:t>
            </a:r>
            <a:r>
              <a:rPr lang="lt-LT" sz="4000" dirty="0" err="1">
                <a:latin typeface="+mn-lt"/>
              </a:rPr>
              <a:t>Contest</a:t>
            </a:r>
            <a:r>
              <a:rPr lang="lt-LT" sz="4000" dirty="0">
                <a:latin typeface="+mn-lt"/>
              </a:rPr>
              <a:t> </a:t>
            </a:r>
            <a:r>
              <a:rPr lang="lt-LT" sz="4000" dirty="0" err="1">
                <a:latin typeface="+mn-lt"/>
              </a:rPr>
              <a:t>on</a:t>
            </a:r>
            <a:r>
              <a:rPr lang="lt-LT" sz="4000" dirty="0">
                <a:latin typeface="+mn-lt"/>
              </a:rPr>
              <a:t> </a:t>
            </a:r>
            <a:r>
              <a:rPr lang="lt-LT" sz="4000" dirty="0" err="1">
                <a:latin typeface="+mn-lt"/>
              </a:rPr>
              <a:t>Informatics</a:t>
            </a:r>
            <a:r>
              <a:rPr lang="lt-LT" sz="4000" dirty="0">
                <a:latin typeface="+mn-lt"/>
              </a:rPr>
              <a:t> </a:t>
            </a:r>
            <a:r>
              <a:rPr lang="lt-LT" sz="4000" dirty="0" err="1" smtClean="0">
                <a:latin typeface="+mn-lt"/>
              </a:rPr>
              <a:t>and</a:t>
            </a:r>
            <a:r>
              <a:rPr lang="lt-LT" sz="4000" dirty="0" smtClean="0">
                <a:latin typeface="+mn-lt"/>
              </a:rPr>
              <a:t> </a:t>
            </a:r>
            <a:r>
              <a:rPr lang="lt-LT" sz="4000" dirty="0" err="1" smtClean="0">
                <a:latin typeface="+mn-lt"/>
              </a:rPr>
              <a:t>Computational</a:t>
            </a:r>
            <a:r>
              <a:rPr lang="lt-LT" sz="4000" dirty="0" smtClean="0">
                <a:latin typeface="+mn-lt"/>
              </a:rPr>
              <a:t> </a:t>
            </a:r>
            <a:r>
              <a:rPr lang="lt-LT" sz="4000" dirty="0" err="1" smtClean="0">
                <a:latin typeface="+mn-lt"/>
              </a:rPr>
              <a:t>Thinking</a:t>
            </a:r>
            <a:r>
              <a:rPr lang="lt-LT" sz="4000" dirty="0" smtClean="0">
                <a:latin typeface="+mn-lt"/>
              </a:rPr>
              <a:t> BEBRAS </a:t>
            </a:r>
            <a:r>
              <a:rPr lang="lt-LT" sz="3100" dirty="0">
                <a:latin typeface="+mn-lt"/>
              </a:rPr>
              <a:t>(</a:t>
            </a:r>
            <a:r>
              <a:rPr lang="de-DE" sz="3100" dirty="0" err="1">
                <a:latin typeface="+mn-lt"/>
              </a:rPr>
              <a:t>Lithuanian</a:t>
            </a:r>
            <a:r>
              <a:rPr lang="de-DE" sz="3100" dirty="0">
                <a:latin typeface="+mn-lt"/>
              </a:rPr>
              <a:t> </a:t>
            </a:r>
            <a:r>
              <a:rPr lang="de-DE" sz="3100" dirty="0" err="1">
                <a:latin typeface="+mn-lt"/>
              </a:rPr>
              <a:t>word</a:t>
            </a:r>
            <a:r>
              <a:rPr lang="de-DE" sz="3100" dirty="0">
                <a:latin typeface="+mn-lt"/>
              </a:rPr>
              <a:t> </a:t>
            </a:r>
            <a:r>
              <a:rPr lang="de-DE" sz="3100" dirty="0" err="1">
                <a:latin typeface="+mn-lt"/>
              </a:rPr>
              <a:t>for</a:t>
            </a:r>
            <a:r>
              <a:rPr lang="de-DE" sz="3100" dirty="0">
                <a:latin typeface="+mn-lt"/>
              </a:rPr>
              <a:t> </a:t>
            </a:r>
            <a:r>
              <a:rPr lang="de-AT" sz="3100" dirty="0">
                <a:latin typeface="+mn-lt"/>
              </a:rPr>
              <a:t>b</a:t>
            </a:r>
            <a:r>
              <a:rPr lang="lt-LT" sz="3100" dirty="0" err="1">
                <a:latin typeface="+mn-lt"/>
              </a:rPr>
              <a:t>eaver</a:t>
            </a:r>
            <a:r>
              <a:rPr lang="lt-LT" sz="3100" dirty="0">
                <a:latin typeface="+mn-lt"/>
              </a:rPr>
              <a:t>)</a:t>
            </a:r>
            <a:endParaRPr lang="en-US" sz="3600" dirty="0">
              <a:latin typeface="+mn-lt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28650" y="2099256"/>
            <a:ext cx="7886700" cy="426290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Goals</a:t>
            </a:r>
          </a:p>
          <a:p>
            <a:r>
              <a:rPr lang="en-US" dirty="0" smtClean="0"/>
              <a:t>to </a:t>
            </a:r>
            <a:r>
              <a:rPr lang="en-US" b="1" dirty="0" smtClean="0"/>
              <a:t>develop</a:t>
            </a:r>
            <a:r>
              <a:rPr lang="en-US" dirty="0" smtClean="0"/>
              <a:t> Computational Thinking</a:t>
            </a:r>
          </a:p>
          <a:p>
            <a:r>
              <a:rPr lang="en-US" dirty="0" smtClean="0"/>
              <a:t>to </a:t>
            </a:r>
            <a:r>
              <a:rPr lang="en-US" b="1" dirty="0" smtClean="0"/>
              <a:t>stimulate</a:t>
            </a:r>
            <a:r>
              <a:rPr lang="en-US" dirty="0" smtClean="0"/>
              <a:t> pupils’ interest in informatics and information technology</a:t>
            </a:r>
          </a:p>
          <a:p>
            <a:r>
              <a:rPr lang="en-US" dirty="0" smtClean="0"/>
              <a:t>to </a:t>
            </a:r>
            <a:r>
              <a:rPr lang="en-US" b="1" dirty="0" smtClean="0"/>
              <a:t>encourage</a:t>
            </a:r>
            <a:r>
              <a:rPr lang="en-US" dirty="0" smtClean="0"/>
              <a:t> pupils to </a:t>
            </a:r>
            <a:r>
              <a:rPr lang="en-US" i="1" dirty="0" smtClean="0"/>
              <a:t>think</a:t>
            </a:r>
            <a:r>
              <a:rPr lang="en-US" dirty="0" smtClean="0"/>
              <a:t> deeper while using computers and information technologies </a:t>
            </a:r>
          </a:p>
          <a:p>
            <a:r>
              <a:rPr lang="en-US" dirty="0" smtClean="0"/>
              <a:t>to </a:t>
            </a:r>
            <a:r>
              <a:rPr lang="en-US" b="1" dirty="0" smtClean="0"/>
              <a:t>inseminate</a:t>
            </a:r>
            <a:r>
              <a:rPr lang="en-US" dirty="0" smtClean="0"/>
              <a:t> concepts of informatics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66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38" y="365126"/>
            <a:ext cx="8426370" cy="931239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/>
              <a:t>Teachers’</a:t>
            </a:r>
            <a:r>
              <a:rPr lang="en-US" sz="4000" b="1" dirty="0"/>
              <a:t> constructionist </a:t>
            </a:r>
            <a:r>
              <a:rPr lang="lt-LT" sz="4000" dirty="0" smtClean="0"/>
              <a:t>&amp;</a:t>
            </a:r>
            <a:r>
              <a:rPr lang="lt-LT" sz="4000" b="1" dirty="0" smtClean="0"/>
              <a:t> </a:t>
            </a:r>
            <a:r>
              <a:rPr lang="en-US" sz="4000" b="1" dirty="0" smtClean="0"/>
              <a:t>deconstructionist </a:t>
            </a:r>
            <a:r>
              <a:rPr lang="en-US" sz="4000" dirty="0"/>
              <a:t>learning by using </a:t>
            </a:r>
            <a:r>
              <a:rPr lang="en-US" sz="4000" dirty="0" err="1"/>
              <a:t>Bebras</a:t>
            </a:r>
            <a:r>
              <a:rPr lang="en-US" sz="4000" dirty="0"/>
              <a:t> </a:t>
            </a:r>
            <a:r>
              <a:rPr lang="en-US" sz="4000" dirty="0" smtClean="0"/>
              <a:t>tasks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2" y="2152891"/>
            <a:ext cx="8222080" cy="1656612"/>
          </a:xfrm>
        </p:spPr>
      </p:pic>
    </p:spTree>
    <p:extLst>
      <p:ext uri="{BB962C8B-B14F-4D97-AF65-F5344CB8AC3E}">
        <p14:creationId xmlns="" xmlns:p14="http://schemas.microsoft.com/office/powerpoint/2010/main" val="1646773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2893"/>
          </a:xfrm>
        </p:spPr>
        <p:txBody>
          <a:bodyPr/>
          <a:lstStyle/>
          <a:p>
            <a:r>
              <a:rPr lang="lt-LT" dirty="0" err="1" smtClean="0"/>
              <a:t>How</a:t>
            </a:r>
            <a:r>
              <a:rPr lang="lt-LT" dirty="0" smtClean="0"/>
              <a:t> to </a:t>
            </a:r>
            <a:r>
              <a:rPr lang="lt-LT" dirty="0" err="1" smtClean="0"/>
              <a:t>work</a:t>
            </a:r>
            <a:r>
              <a:rPr lang="lt-LT" dirty="0" smtClean="0"/>
              <a:t> </a:t>
            </a:r>
            <a:r>
              <a:rPr lang="lt-LT" dirty="0" err="1" smtClean="0"/>
              <a:t>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4238"/>
            <a:ext cx="7886700" cy="4822725"/>
          </a:xfrm>
        </p:spPr>
        <p:txBody>
          <a:bodyPr/>
          <a:lstStyle/>
          <a:p>
            <a:r>
              <a:rPr lang="en-US" dirty="0" smtClean="0"/>
              <a:t>Work in groups of 2 or 3</a:t>
            </a:r>
          </a:p>
          <a:p>
            <a:r>
              <a:rPr lang="en-US" dirty="0" smtClean="0"/>
              <a:t>Chose  a task from the </a:t>
            </a:r>
            <a:r>
              <a:rPr lang="en-US" dirty="0" err="1" smtClean="0"/>
              <a:t>Bebras</a:t>
            </a:r>
            <a:r>
              <a:rPr lang="en-US" dirty="0" smtClean="0"/>
              <a:t> task set: you have tasks in English and Italian</a:t>
            </a:r>
          </a:p>
          <a:p>
            <a:r>
              <a:rPr lang="en-US" dirty="0" smtClean="0"/>
              <a:t>Start with </a:t>
            </a:r>
            <a:r>
              <a:rPr lang="en-US" b="1" dirty="0" smtClean="0"/>
              <a:t>deconstructionist  </a:t>
            </a:r>
            <a:r>
              <a:rPr lang="en-US" dirty="0" smtClean="0"/>
              <a:t>approach</a:t>
            </a:r>
          </a:p>
          <a:p>
            <a:r>
              <a:rPr lang="en-US" dirty="0" smtClean="0"/>
              <a:t>Read a task</a:t>
            </a:r>
          </a:p>
          <a:p>
            <a:r>
              <a:rPr lang="en-US" dirty="0" smtClean="0"/>
              <a:t>Discuss and find main concepts of Informatics</a:t>
            </a:r>
          </a:p>
          <a:p>
            <a:r>
              <a:rPr lang="en-US" dirty="0" smtClean="0"/>
              <a:t>Try to formulate why it is Informatics</a:t>
            </a:r>
          </a:p>
          <a:p>
            <a:r>
              <a:rPr lang="en-US" dirty="0" smtClean="0"/>
              <a:t>Read another task</a:t>
            </a:r>
          </a:p>
          <a:p>
            <a:r>
              <a:rPr lang="en-US" dirty="0" smtClean="0"/>
              <a:t>Present your group reasoning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2142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686550" cy="1143000"/>
          </a:xfrm>
        </p:spPr>
        <p:txBody>
          <a:bodyPr/>
          <a:lstStyle/>
          <a:p>
            <a:r>
              <a:rPr lang="de-AT" altLang="de-DE" smtClean="0"/>
              <a:t>References</a:t>
            </a:r>
            <a:endParaRPr lang="en-GB" altLang="de-DE" smtClean="0"/>
          </a:p>
        </p:txBody>
      </p:sp>
      <p:sp>
        <p:nvSpPr>
          <p:cNvPr id="32771" name="Inhaltsplatzhalter 2"/>
          <p:cNvSpPr>
            <a:spLocks noGrp="1"/>
          </p:cNvSpPr>
          <p:nvPr>
            <p:ph idx="1"/>
          </p:nvPr>
        </p:nvSpPr>
        <p:spPr>
          <a:xfrm>
            <a:off x="628650" y="1400537"/>
            <a:ext cx="7886700" cy="347626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P. </a:t>
            </a:r>
            <a:r>
              <a:rPr lang="en-US" sz="2000" dirty="0" err="1" smtClean="0"/>
              <a:t>Boytchev</a:t>
            </a:r>
            <a:r>
              <a:rPr lang="en-US" sz="2000" dirty="0" smtClean="0"/>
              <a:t> (2015) Constructionism and Deconstructionism. </a:t>
            </a:r>
            <a:r>
              <a:rPr lang="en-US" sz="2000" i="1" dirty="0" smtClean="0"/>
              <a:t>Constructivist Foundations</a:t>
            </a:r>
            <a:r>
              <a:rPr lang="en-US" sz="2000" dirty="0" smtClean="0"/>
              <a:t>, 10(3), 355-36</a:t>
            </a:r>
            <a:r>
              <a:rPr lang="en-US" altLang="de-DE" sz="2000" dirty="0" smtClean="0"/>
              <a:t>1. </a:t>
            </a:r>
          </a:p>
          <a:p>
            <a:r>
              <a:rPr lang="en-US" altLang="de-DE" sz="2000" dirty="0" smtClean="0"/>
              <a:t>V. </a:t>
            </a:r>
            <a:r>
              <a:rPr lang="en-US" altLang="de-DE" sz="2000" dirty="0" err="1" smtClean="0"/>
              <a:t>Dagiene</a:t>
            </a:r>
            <a:r>
              <a:rPr lang="en-US" altLang="de-DE" sz="2000" dirty="0" smtClean="0"/>
              <a:t>, G. </a:t>
            </a:r>
            <a:r>
              <a:rPr lang="en-US" altLang="de-DE" sz="2000" dirty="0" err="1" smtClean="0"/>
              <a:t>Futschek</a:t>
            </a:r>
            <a:r>
              <a:rPr lang="en-US" altLang="de-DE" sz="2000" dirty="0" smtClean="0"/>
              <a:t> (2008) </a:t>
            </a:r>
            <a:r>
              <a:rPr lang="en-US" altLang="de-DE" sz="2000" dirty="0" err="1" smtClean="0"/>
              <a:t>Bebras</a:t>
            </a:r>
            <a:r>
              <a:rPr lang="en-US" altLang="de-DE" sz="2000" dirty="0" smtClean="0"/>
              <a:t> International Contest on Informatics and Computer Literacy: </a:t>
            </a:r>
            <a:r>
              <a:rPr lang="en-US" altLang="de-DE" sz="2000" i="1" dirty="0" smtClean="0"/>
              <a:t>Criteria for Good Tasks</a:t>
            </a:r>
            <a:r>
              <a:rPr lang="en-US" altLang="de-DE" sz="2000" dirty="0" smtClean="0"/>
              <a:t>, LNCS 5090, 19-30</a:t>
            </a:r>
          </a:p>
          <a:p>
            <a:r>
              <a:rPr lang="en-US" altLang="de-DE" sz="2000" dirty="0" smtClean="0"/>
              <a:t>V. </a:t>
            </a:r>
            <a:r>
              <a:rPr lang="en-US" altLang="de-DE" sz="2000" dirty="0" err="1" smtClean="0"/>
              <a:t>Dagiene</a:t>
            </a:r>
            <a:r>
              <a:rPr lang="en-US" altLang="de-DE" sz="2000" dirty="0" smtClean="0"/>
              <a:t>, G. </a:t>
            </a:r>
            <a:r>
              <a:rPr lang="en-US" altLang="de-DE" sz="2000" dirty="0" err="1" smtClean="0"/>
              <a:t>Futschek</a:t>
            </a:r>
            <a:r>
              <a:rPr lang="en-US" altLang="de-DE" sz="2000" dirty="0" smtClean="0"/>
              <a:t> (2010) Introducing informatics concepts through a contest. IFIP Working Conference: New Developments in ICT and Education, Amiens; Paper</a:t>
            </a:r>
            <a:r>
              <a:rPr lang="lt-LT" altLang="de-DE" sz="2000" dirty="0" smtClean="0"/>
              <a:t> </a:t>
            </a:r>
            <a:r>
              <a:rPr lang="en-US" altLang="de-DE" sz="2000" dirty="0" smtClean="0"/>
              <a:t>N</a:t>
            </a:r>
            <a:r>
              <a:rPr lang="lt-LT" altLang="de-DE" sz="2000" dirty="0" smtClean="0"/>
              <a:t>o</a:t>
            </a:r>
            <a:r>
              <a:rPr lang="en-US" altLang="de-DE" sz="2000" dirty="0" smtClean="0"/>
              <a:t> 7, 15 pages.</a:t>
            </a:r>
          </a:p>
          <a:p>
            <a:r>
              <a:rPr lang="en-US" altLang="de-DE" sz="2000" dirty="0" smtClean="0"/>
              <a:t>G. </a:t>
            </a:r>
            <a:r>
              <a:rPr lang="en-US" altLang="de-DE" sz="2000" dirty="0" err="1" smtClean="0"/>
              <a:t>Futschek</a:t>
            </a:r>
            <a:r>
              <a:rPr lang="en-US" altLang="de-DE" sz="2000" dirty="0" smtClean="0"/>
              <a:t>, V. </a:t>
            </a:r>
            <a:r>
              <a:rPr lang="en-US" altLang="de-DE" sz="2000" dirty="0" err="1" smtClean="0"/>
              <a:t>Dagiene</a:t>
            </a:r>
            <a:r>
              <a:rPr lang="en-US" altLang="de-DE" sz="2000" dirty="0" smtClean="0"/>
              <a:t> (2009) A Contest on Informatics and Computer Fluency Attracts School Students to Learn Basic Technology Concepts, Proceedings 9th WCCE, Paper No 120</a:t>
            </a:r>
            <a:r>
              <a:rPr lang="de-DE" altLang="de-DE" sz="2000" dirty="0" smtClean="0"/>
              <a:t>.</a:t>
            </a:r>
          </a:p>
        </p:txBody>
      </p:sp>
      <p:sp>
        <p:nvSpPr>
          <p:cNvPr id="5" name="Turinio vietos rezervavimo ženklas 4"/>
          <p:cNvSpPr txBox="1">
            <a:spLocks/>
          </p:cNvSpPr>
          <p:nvPr/>
        </p:nvSpPr>
        <p:spPr>
          <a:xfrm>
            <a:off x="827314" y="4789713"/>
            <a:ext cx="3512458" cy="15965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t-LT" sz="3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urlz MT" panose="04040404050702020202" pitchFamily="82" charset="0"/>
                <a:ea typeface="+mn-ea"/>
                <a:cs typeface="+mn-cs"/>
              </a:rPr>
              <a:t>Thanks!</a:t>
            </a: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t-LT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website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www.bebras.org</a:t>
            </a:r>
            <a:endParaRPr kumimoji="0" lang="lt-LT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1564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5400" b="1" dirty="0" smtClean="0">
                <a:solidFill>
                  <a:srgbClr val="FFC000"/>
                </a:solidFill>
                <a:latin typeface="Curlz MT" panose="04040404050702020202" pitchFamily="82" charset="0"/>
              </a:rPr>
              <a:t>Thanks!</a:t>
            </a:r>
            <a:endParaRPr lang="en-US" sz="5400" b="1" dirty="0">
              <a:solidFill>
                <a:srgbClr val="FFC000"/>
              </a:solidFill>
              <a:latin typeface="Curlz MT" panose="04040404050702020202" pitchFamily="82" charset="0"/>
            </a:endParaRPr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lt-LT" dirty="0" smtClean="0"/>
              <a:t>International </a:t>
            </a:r>
            <a:r>
              <a:rPr lang="lt-LT" dirty="0" err="1" smtClean="0"/>
              <a:t>website</a:t>
            </a:r>
            <a:endParaRPr lang="lt-LT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www.bebras.org</a:t>
            </a:r>
            <a:endParaRPr lang="lt-LT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Turinio vietos rezervavimo ženkla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32" y="3796992"/>
            <a:ext cx="4580698" cy="28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26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96214" y="335667"/>
            <a:ext cx="8422783" cy="525490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en-US" b="1" dirty="0" smtClean="0"/>
              <a:t>Participants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all pupils age 8 to 19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different tasks for 5 age groups: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PRIMARY	    8-9 years (grade 3-4)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BENJAMIN  10-12 years (grade 5-6)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KADETS      13-14 years (grade 7-8)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JUNIOR       15-16 years (grade 9-10)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SENIOR       17-19 years (grade 11-13)</a:t>
            </a:r>
          </a:p>
          <a:p>
            <a:pPr>
              <a:lnSpc>
                <a:spcPct val="80000"/>
              </a:lnSpc>
              <a:buNone/>
            </a:pPr>
            <a:r>
              <a:rPr lang="en-US" b="1" dirty="0" smtClean="0"/>
              <a:t>Tasks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pupils have to solve 15-24 tasks within 40 to 60 minutes</a:t>
            </a:r>
          </a:p>
          <a:p>
            <a:pPr>
              <a:lnSpc>
                <a:spcPct val="80000"/>
              </a:lnSpc>
              <a:buNone/>
            </a:pPr>
            <a:r>
              <a:rPr lang="en-US" b="1" dirty="0" smtClean="0"/>
              <a:t>interactive tasks, open ended </a:t>
            </a:r>
            <a:r>
              <a:rPr lang="en-US" dirty="0" smtClean="0"/>
              <a:t>and </a:t>
            </a:r>
            <a:r>
              <a:rPr lang="en-US" b="1" dirty="0" smtClean="0"/>
              <a:t>multiple-choice</a:t>
            </a:r>
            <a:r>
              <a:rPr lang="en-US" dirty="0" smtClean="0"/>
              <a:t> tasks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2 - 4 minutes per task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easy, medium and hard tasks</a:t>
            </a:r>
          </a:p>
          <a:p>
            <a:pPr>
              <a:lnSpc>
                <a:spcPct val="80000"/>
              </a:lnSpc>
              <a:buNone/>
            </a:pPr>
            <a:r>
              <a:rPr lang="en-US" sz="3200" dirty="0" smtClean="0"/>
              <a:t>performed on PCs, usually during school lectures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41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47241" y="365126"/>
            <a:ext cx="4907665" cy="3988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35 countries </a:t>
            </a:r>
            <a:r>
              <a:rPr lang="lt-LT" dirty="0" err="1" smtClean="0"/>
              <a:t>in</a:t>
            </a:r>
            <a:r>
              <a:rPr lang="lt-LT" dirty="0" smtClean="0"/>
              <a:t> 2014</a:t>
            </a:r>
            <a:endParaRPr lang="en-US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481" y="855016"/>
            <a:ext cx="4891197" cy="56875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49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39197" y="176284"/>
            <a:ext cx="8222837" cy="976656"/>
          </a:xfrm>
        </p:spPr>
        <p:txBody>
          <a:bodyPr>
            <a:noAutofit/>
          </a:bodyPr>
          <a:lstStyle/>
          <a:p>
            <a:r>
              <a:rPr lang="en-US" sz="3200" dirty="0" smtClean="0"/>
              <a:t>Countries are planning to join </a:t>
            </a:r>
            <a:r>
              <a:rPr lang="lt-LT" sz="3200" dirty="0" err="1" smtClean="0"/>
              <a:t>the</a:t>
            </a:r>
            <a:r>
              <a:rPr lang="lt-LT" sz="3200" dirty="0" smtClean="0"/>
              <a:t> </a:t>
            </a:r>
            <a:r>
              <a:rPr lang="en-US" sz="3200" dirty="0" err="1" smtClean="0"/>
              <a:t>Bebras</a:t>
            </a:r>
            <a:endParaRPr lang="en-US" sz="32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831" y="1363143"/>
            <a:ext cx="9000337" cy="385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62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4105275" cy="561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lt-LT" altLang="en-US" sz="3200" b="1" dirty="0" smtClean="0">
                <a:solidFill>
                  <a:srgbClr val="0099CC"/>
                </a:solidFill>
              </a:rPr>
              <a:t>http://bebras.org</a:t>
            </a:r>
            <a:endParaRPr lang="en-GB" altLang="en-US" sz="3200" b="1" dirty="0" smtClean="0">
              <a:solidFill>
                <a:srgbClr val="0099CC"/>
              </a:solidFill>
            </a:endParaRPr>
          </a:p>
        </p:txBody>
      </p:sp>
      <p:pic>
        <p:nvPicPr>
          <p:cNvPr id="4198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908050"/>
            <a:ext cx="8712200" cy="55657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461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7993062" cy="6334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3200" b="1" dirty="0">
                <a:solidFill>
                  <a:srgbClr val="0099CC"/>
                </a:solidFill>
              </a:rPr>
              <a:t>http://bebras.di.unimi.it</a:t>
            </a:r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1341438"/>
            <a:ext cx="8567738" cy="55165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6181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Participants</a:t>
            </a:r>
            <a:r>
              <a:rPr lang="lt-LT" dirty="0" smtClean="0"/>
              <a:t> 2011-2014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39572475"/>
              </p:ext>
            </p:extLst>
          </p:nvPr>
        </p:nvGraphicFramePr>
        <p:xfrm>
          <a:off x="218941" y="1825625"/>
          <a:ext cx="8296409" cy="3544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740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„Office“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„Office“ 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„Office“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1280</Words>
  <Application>Microsoft Office PowerPoint</Application>
  <PresentationFormat>Presentazione su schermo (4:3)</PresentationFormat>
  <Paragraphs>310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„Office“ tema</vt:lpstr>
      <vt:lpstr>Learning Computational Thinking through the Bebras Contest</vt:lpstr>
      <vt:lpstr>Items discussed in the workshop</vt:lpstr>
      <vt:lpstr>International Contest on Informatics and Computational Thinking BEBRAS (Lithuanian word for beaver)</vt:lpstr>
      <vt:lpstr>Diapositiva 4</vt:lpstr>
      <vt:lpstr>35 countries in 2014</vt:lpstr>
      <vt:lpstr>Countries are planning to join the Bebras</vt:lpstr>
      <vt:lpstr>http://bebras.org</vt:lpstr>
      <vt:lpstr>http://bebras.di.unimi.it</vt:lpstr>
      <vt:lpstr>Participants 2011-2014</vt:lpstr>
      <vt:lpstr>More than 925000 participants in 2014</vt:lpstr>
      <vt:lpstr>About 45 % girls</vt:lpstr>
      <vt:lpstr>Bebras Contest: The Challenge of Thinking</vt:lpstr>
      <vt:lpstr>Computational Thinking</vt:lpstr>
      <vt:lpstr>Computational Thinking</vt:lpstr>
      <vt:lpstr>Computational Thinking operational definition for K-12 education</vt:lpstr>
      <vt:lpstr>Diapositiva 16</vt:lpstr>
      <vt:lpstr>Planting Flowers 2012-DE-05, cadetts</vt:lpstr>
      <vt:lpstr>Diapositiva 18</vt:lpstr>
      <vt:lpstr>Which Foto do you want? 2014-JP-03</vt:lpstr>
      <vt:lpstr>Diapositiva 20</vt:lpstr>
      <vt:lpstr>Graph of a map 2010-AT-06 </vt:lpstr>
      <vt:lpstr>Diapositiva 22</vt:lpstr>
      <vt:lpstr>Dice 2013-SK-09, Junior</vt:lpstr>
      <vt:lpstr>Diapositiva 24</vt:lpstr>
      <vt:lpstr>Diapositiva 25</vt:lpstr>
      <vt:lpstr>Diapositiva 26</vt:lpstr>
      <vt:lpstr>Loading Lisas 2014-DE-08, Benjamin to Junior</vt:lpstr>
      <vt:lpstr>Constructivism &amp; Constructionism</vt:lpstr>
      <vt:lpstr>Deconstructivism &amp; Deconstructionism </vt:lpstr>
      <vt:lpstr>Teachers’ constructionist &amp; deconstructionist learning by using Bebras tasks</vt:lpstr>
      <vt:lpstr>How to work now</vt:lpstr>
      <vt:lpstr>References</vt:lpstr>
      <vt:lpstr>Thanks!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Concepts, and Statistics of the Bebras participants and tasks in 2014</dc:title>
  <dc:creator>Gabriele</dc:creator>
  <cp:lastModifiedBy>Bdemo</cp:lastModifiedBy>
  <cp:revision>92</cp:revision>
  <dcterms:created xsi:type="dcterms:W3CDTF">2015-05-19T08:06:47Z</dcterms:created>
  <dcterms:modified xsi:type="dcterms:W3CDTF">2016-02-05T16:11:52Z</dcterms:modified>
</cp:coreProperties>
</file>