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23.xml" ContentType="application/vnd.openxmlformats-officedocument.presentationml.slideLayout+xml"/>
  <Override PartName="/ppt/charts/chart7.xml" ContentType="application/vnd.openxmlformats-officedocument.drawingml.char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charts/chart4.xml" ContentType="application/vnd.openxmlformats-officedocument.drawingml.chart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s/slide31.xml" ContentType="application/vnd.openxmlformats-officedocument.presentationml.slide+xml"/>
  <Override PartName="/ppt/charts/chart8.xml" ContentType="application/vnd.openxmlformats-officedocument.drawingml.chart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theme/theme2.xml" ContentType="application/vnd.openxmlformats-officedocument.theme+xml"/>
  <Override PartName="/ppt/theme/theme4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49" r:id="rId2"/>
  </p:sldMasterIdLst>
  <p:notesMasterIdLst>
    <p:notesMasterId r:id="rId36"/>
  </p:notesMasterIdLst>
  <p:handoutMasterIdLst>
    <p:handoutMasterId r:id="rId37"/>
  </p:handoutMasterIdLst>
  <p:sldIdLst>
    <p:sldId id="256" r:id="rId3"/>
    <p:sldId id="282" r:id="rId4"/>
    <p:sldId id="287" r:id="rId5"/>
    <p:sldId id="285" r:id="rId6"/>
    <p:sldId id="283" r:id="rId7"/>
    <p:sldId id="284" r:id="rId8"/>
    <p:sldId id="257" r:id="rId9"/>
    <p:sldId id="290" r:id="rId10"/>
    <p:sldId id="258" r:id="rId11"/>
    <p:sldId id="260" r:id="rId12"/>
    <p:sldId id="261" r:id="rId13"/>
    <p:sldId id="262" r:id="rId14"/>
    <p:sldId id="278" r:id="rId15"/>
    <p:sldId id="263" r:id="rId16"/>
    <p:sldId id="289" r:id="rId17"/>
    <p:sldId id="264" r:id="rId18"/>
    <p:sldId id="265" r:id="rId19"/>
    <p:sldId id="286" r:id="rId20"/>
    <p:sldId id="288" r:id="rId21"/>
    <p:sldId id="266" r:id="rId22"/>
    <p:sldId id="279" r:id="rId23"/>
    <p:sldId id="267" r:id="rId24"/>
    <p:sldId id="268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80" r:id="rId34"/>
    <p:sldId id="281" r:id="rId35"/>
  </p:sldIdLst>
  <p:sldSz cx="10688638" cy="7562850"/>
  <p:notesSz cx="7008813" cy="9294813"/>
  <p:defaultTextStyle>
    <a:defPPr>
      <a:defRPr lang="en-GB"/>
    </a:defPPr>
    <a:lvl1pPr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-107" charset="0"/>
      <a:defRPr sz="2400" kern="1200">
        <a:solidFill>
          <a:schemeClr val="bg1"/>
        </a:solidFill>
        <a:latin typeface="Arial" pitchFamily="-107" charset="0"/>
        <a:ea typeface="Arial Unicode MS" pitchFamily="-107" charset="0"/>
        <a:cs typeface="Arial Unicode MS" pitchFamily="-107" charset="0"/>
      </a:defRPr>
    </a:lvl1pPr>
    <a:lvl2pPr marL="4572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-107" charset="0"/>
      <a:defRPr sz="2400" kern="1200">
        <a:solidFill>
          <a:schemeClr val="bg1"/>
        </a:solidFill>
        <a:latin typeface="Arial" pitchFamily="-107" charset="0"/>
        <a:ea typeface="Arial Unicode MS" pitchFamily="-107" charset="0"/>
        <a:cs typeface="Arial Unicode MS" pitchFamily="-107" charset="0"/>
      </a:defRPr>
    </a:lvl2pPr>
    <a:lvl3pPr marL="9144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-107" charset="0"/>
      <a:defRPr sz="2400" kern="1200">
        <a:solidFill>
          <a:schemeClr val="bg1"/>
        </a:solidFill>
        <a:latin typeface="Arial" pitchFamily="-107" charset="0"/>
        <a:ea typeface="Arial Unicode MS" pitchFamily="-107" charset="0"/>
        <a:cs typeface="Arial Unicode MS" pitchFamily="-107" charset="0"/>
      </a:defRPr>
    </a:lvl3pPr>
    <a:lvl4pPr marL="13716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-107" charset="0"/>
      <a:defRPr sz="2400" kern="1200">
        <a:solidFill>
          <a:schemeClr val="bg1"/>
        </a:solidFill>
        <a:latin typeface="Arial" pitchFamily="-107" charset="0"/>
        <a:ea typeface="Arial Unicode MS" pitchFamily="-107" charset="0"/>
        <a:cs typeface="Arial Unicode MS" pitchFamily="-107" charset="0"/>
      </a:defRPr>
    </a:lvl4pPr>
    <a:lvl5pPr marL="1828800" algn="l" defTabSz="449263" rtl="0" eaLnBrk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-107" charset="0"/>
      <a:defRPr sz="2400" kern="1200">
        <a:solidFill>
          <a:schemeClr val="bg1"/>
        </a:solidFill>
        <a:latin typeface="Arial" pitchFamily="-107" charset="0"/>
        <a:ea typeface="Arial Unicode MS" pitchFamily="-107" charset="0"/>
        <a:cs typeface="Arial Unicode MS" pitchFamily="-107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pitchFamily="-107" charset="0"/>
        <a:ea typeface="Arial Unicode MS" pitchFamily="-107" charset="0"/>
        <a:cs typeface="Arial Unicode MS" pitchFamily="-107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pitchFamily="-107" charset="0"/>
        <a:ea typeface="Arial Unicode MS" pitchFamily="-107" charset="0"/>
        <a:cs typeface="Arial Unicode MS" pitchFamily="-107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pitchFamily="-107" charset="0"/>
        <a:ea typeface="Arial Unicode MS" pitchFamily="-107" charset="0"/>
        <a:cs typeface="Arial Unicode MS" pitchFamily="-107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pitchFamily="-107" charset="0"/>
        <a:ea typeface="Arial Unicode MS" pitchFamily="-107" charset="0"/>
        <a:cs typeface="Arial Unicode MS" pitchFamily="-107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FFFF00"/>
    <a:srgbClr val="35F8FD"/>
    <a:srgbClr val="86FD35"/>
    <a:srgbClr val="ACFF33"/>
    <a:srgbClr val="5AFF33"/>
    <a:srgbClr val="FFCC00"/>
    <a:srgbClr val="FF99FF"/>
    <a:srgbClr val="FF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848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6" y="-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65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3.xml"/><Relationship Id="rId31" Type="http://schemas.openxmlformats.org/officeDocument/2006/relationships/slide" Target="slides/slide29.xml"/><Relationship Id="rId34" Type="http://schemas.openxmlformats.org/officeDocument/2006/relationships/slide" Target="slides/slide32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7" Type="http://schemas.openxmlformats.org/officeDocument/2006/relationships/slide" Target="slides/slide5.xml"/><Relationship Id="rId3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7" Type="http://schemas.openxmlformats.org/officeDocument/2006/relationships/slide" Target="slides/slide25.xml"/><Relationship Id="rId14" Type="http://schemas.openxmlformats.org/officeDocument/2006/relationships/slide" Target="slides/slide12.xml"/><Relationship Id="rId23" Type="http://schemas.openxmlformats.org/officeDocument/2006/relationships/slide" Target="slides/slide21.xml"/><Relationship Id="rId4" Type="http://schemas.openxmlformats.org/officeDocument/2006/relationships/slide" Target="slides/slide2.xml"/><Relationship Id="rId28" Type="http://schemas.openxmlformats.org/officeDocument/2006/relationships/slide" Target="slides/slide26.xml"/><Relationship Id="rId26" Type="http://schemas.openxmlformats.org/officeDocument/2006/relationships/slide" Target="slides/slide24.xml"/><Relationship Id="rId30" Type="http://schemas.openxmlformats.org/officeDocument/2006/relationships/slide" Target="slides/slide28.xml"/><Relationship Id="rId11" Type="http://schemas.openxmlformats.org/officeDocument/2006/relationships/slide" Target="slides/slide9.xml"/><Relationship Id="rId42" Type="http://schemas.openxmlformats.org/officeDocument/2006/relationships/tableStyles" Target="tableStyles.xml"/><Relationship Id="rId29" Type="http://schemas.openxmlformats.org/officeDocument/2006/relationships/slide" Target="slides/slide27.xml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33" Type="http://schemas.openxmlformats.org/officeDocument/2006/relationships/slide" Target="slides/slide31.xml"/><Relationship Id="rId41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9" Type="http://schemas.openxmlformats.org/officeDocument/2006/relationships/slide" Target="slides/slide17.xml"/><Relationship Id="rId38" Type="http://schemas.openxmlformats.org/officeDocument/2006/relationships/printerSettings" Target="printerSettings/printerSettings1.bin"/><Relationship Id="rId20" Type="http://schemas.openxmlformats.org/officeDocument/2006/relationships/slide" Target="slides/slide18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" Type="http://schemas.openxmlformats.org/officeDocument/2006/relationships/slideMaster" Target="slideMasters/slideMaster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eo:Documents:Didattica:Tesi:Morena:questionario_informatica_2003_201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eo:Documents:Didattica:Tesi:Morena:questionario_informatica_2003_201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eo:Documents:Burocr:CommOrientamento:QuestionariLaureati:questionario_informatica_2003_201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eo:Documents:Burocr:CommOrientamento:QuestionariLaureati:questionario_informatica_2003_201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eo:Documents:Burocr:CommOrientamento:QuestionariLaureati:questionario_informatica_2003_201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eo:Documents:Didattica:Tesi:Morena:questionario_informatica_2003_201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eo:Documents:Burocr:CommOrientamento:QuestionariLaureati:questionario_informatica_2003_201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eo:Documents:Didattica:Tesi:Morena:questionario_informatica_2003_201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eo:Documents:Burocr:CommOrientamento:QuestionariLaureati:questionario_informatica_2003_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hart>
    <c:title>
      <c:layout>
        <c:manualLayout>
          <c:xMode val="edge"/>
          <c:yMode val="edge"/>
          <c:x val="0.359087270341207"/>
          <c:y val="0.0"/>
        </c:manualLayout>
      </c:layout>
    </c:title>
    <c:plotArea>
      <c:layout/>
      <c:pieChart>
        <c:varyColors val="1"/>
        <c:ser>
          <c:idx val="0"/>
          <c:order val="0"/>
          <c:tx>
            <c:v>Occupazione</c:v>
          </c:tx>
          <c:dLbls>
            <c:dLbl>
              <c:idx val="0"/>
              <c:layout>
                <c:manualLayout>
                  <c:x val="0.122222222222222"/>
                  <c:y val="-0.0555555555555555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0.1"/>
                  <c:y val="0.0694444444444444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0.111111111111111"/>
                  <c:y val="-2.12188906800333E-17"/>
                </c:manualLayout>
              </c:layout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sz="1200" b="1" i="0"/>
                </a:pPr>
                <a:endParaRPr lang="it-IT"/>
              </a:p>
            </c:txPr>
            <c:showVal val="1"/>
            <c:showLeaderLines val="1"/>
          </c:dLbls>
          <c:cat>
            <c:strRef>
              <c:f>questionario_informatica_2011!$L$336:$L$338</c:f>
              <c:strCache>
                <c:ptCount val="3"/>
                <c:pt idx="0">
                  <c:v>Lavora</c:v>
                </c:pt>
                <c:pt idx="1">
                  <c:v>Non lavora</c:v>
                </c:pt>
                <c:pt idx="2">
                  <c:v>Studia</c:v>
                </c:pt>
              </c:strCache>
            </c:strRef>
          </c:cat>
          <c:val>
            <c:numRef>
              <c:f>questionario_informatica_2011!$M$336:$M$338</c:f>
              <c:numCache>
                <c:formatCode>0.00</c:formatCode>
                <c:ptCount val="3"/>
                <c:pt idx="0">
                  <c:v>80.0</c:v>
                </c:pt>
                <c:pt idx="1">
                  <c:v>10.66666666666667</c:v>
                </c:pt>
                <c:pt idx="2">
                  <c:v>9.333333333333333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200" b="1" i="0"/>
          </a:pPr>
          <a:endParaRPr lang="it-IT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hart>
    <c:title>
      <c:layout>
        <c:manualLayout>
          <c:xMode val="edge"/>
          <c:yMode val="edge"/>
          <c:x val="0.201850920978628"/>
          <c:y val="0.0"/>
        </c:manualLayout>
      </c:layout>
    </c:title>
    <c:plotArea>
      <c:layout/>
      <c:pieChart>
        <c:varyColors val="1"/>
        <c:ser>
          <c:idx val="0"/>
          <c:order val="0"/>
          <c:tx>
            <c:v>Tempo di attesa per trovare lavoro</c:v>
          </c:tx>
          <c:dPt>
            <c:idx val="3"/>
            <c:spPr>
              <a:solidFill>
                <a:srgbClr val="CCFFCC"/>
              </a:solidFill>
            </c:spPr>
          </c:dPt>
          <c:dLbls>
            <c:dLbl>
              <c:idx val="0"/>
              <c:layout>
                <c:manualLayout>
                  <c:x val="0.0521333244361404"/>
                  <c:y val="0.0530505620759669"/>
                </c:manualLayout>
              </c:layout>
              <c:dLblPos val="bestFit"/>
              <c:showLegendKey val="1"/>
              <c:showCatName val="1"/>
              <c:showPercent val="1"/>
            </c:dLbl>
            <c:dLbl>
              <c:idx val="1"/>
              <c:layout>
                <c:manualLayout>
                  <c:x val="0.0289420125450421"/>
                  <c:y val="-0.0691823899371069"/>
                </c:manualLayout>
              </c:layout>
              <c:dLblPos val="bestFit"/>
              <c:showLegendKey val="1"/>
              <c:showCatName val="1"/>
              <c:showPercent val="1"/>
            </c:dLbl>
            <c:dLbl>
              <c:idx val="2"/>
              <c:layout>
                <c:manualLayout>
                  <c:x val="0.0698018150273589"/>
                  <c:y val="0.0225229039766256"/>
                </c:manualLayout>
              </c:layout>
              <c:dLblPos val="bestFit"/>
              <c:showLegendKey val="1"/>
              <c:showCatName val="1"/>
              <c:showPercent val="1"/>
            </c:dLbl>
            <c:dLbl>
              <c:idx val="3"/>
              <c:layout>
                <c:manualLayout>
                  <c:x val="0.0"/>
                  <c:y val="0.0160295647006389"/>
                </c:manualLayout>
              </c:layout>
              <c:dLblPos val="bestFit"/>
              <c:showLegendKey val="1"/>
              <c:showCatName val="1"/>
              <c:showPercent val="1"/>
            </c:dLbl>
            <c:delete val="1"/>
          </c:dLbls>
          <c:cat>
            <c:strRef>
              <c:f>questionario_informatica_2011!$S$336:$S$339</c:f>
              <c:strCache>
                <c:ptCount val="4"/>
                <c:pt idx="0">
                  <c:v>&lt; 3 mesi</c:v>
                </c:pt>
                <c:pt idx="1">
                  <c:v>tra 3 e 6 mesi</c:v>
                </c:pt>
                <c:pt idx="2">
                  <c:v>&gt; 6 mesi</c:v>
                </c:pt>
                <c:pt idx="3">
                  <c:v>Non risponde</c:v>
                </c:pt>
              </c:strCache>
            </c:strRef>
          </c:cat>
          <c:val>
            <c:numRef>
              <c:f>questionario_informatica_2011!$T$336:$T$339</c:f>
              <c:numCache>
                <c:formatCode>0.00</c:formatCode>
                <c:ptCount val="4"/>
                <c:pt idx="0">
                  <c:v>65.3333333333331</c:v>
                </c:pt>
                <c:pt idx="1">
                  <c:v>20.0</c:v>
                </c:pt>
                <c:pt idx="2">
                  <c:v>5.333333333333333</c:v>
                </c:pt>
                <c:pt idx="3">
                  <c:v>9.333333333333333</c:v>
                </c:pt>
              </c:numCache>
            </c:numRef>
          </c:val>
        </c:ser>
        <c:firstSliceAng val="250"/>
      </c:pieChart>
    </c:plotArea>
    <c:legend>
      <c:legendPos val="r"/>
      <c:layout>
        <c:manualLayout>
          <c:xMode val="edge"/>
          <c:yMode val="edge"/>
          <c:x val="0.675340984919258"/>
          <c:y val="0.432797504085574"/>
          <c:w val="0.214489523555318"/>
          <c:h val="0.255788639627594"/>
        </c:manualLayout>
      </c:layout>
      <c:txPr>
        <a:bodyPr/>
        <a:lstStyle/>
        <a:p>
          <a:pPr>
            <a:defRPr sz="1200" b="1" i="0"/>
          </a:pPr>
          <a:endParaRPr lang="it-IT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hart>
    <c:plotArea>
      <c:layout/>
      <c:pieChart>
        <c:varyColors val="1"/>
        <c:firstSliceAng val="250"/>
      </c:pieChart>
    </c:plotArea>
    <c:legend>
      <c:legendPos val="r"/>
      <c:layout>
        <c:manualLayout>
          <c:xMode val="edge"/>
          <c:yMode val="edge"/>
          <c:x val="0.702257352792341"/>
          <c:y val="0.478440348017722"/>
          <c:w val="0.192367125984252"/>
          <c:h val="0.385801978834278"/>
        </c:manualLayout>
      </c:layout>
      <c:txPr>
        <a:bodyPr/>
        <a:lstStyle/>
        <a:p>
          <a:pPr>
            <a:defRPr sz="1600" b="1" i="0"/>
          </a:pPr>
          <a:endParaRPr lang="it-IT"/>
        </a:p>
      </c:txPr>
    </c:legend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hart>
    <c:title>
      <c:layout/>
      <c:txPr>
        <a:bodyPr/>
        <a:lstStyle/>
        <a:p>
          <a:pPr>
            <a:defRPr sz="2400"/>
          </a:pPr>
          <a:endParaRPr lang="it-IT"/>
        </a:p>
      </c:txPr>
    </c:title>
    <c:plotArea>
      <c:layout/>
      <c:pieChart>
        <c:varyColors val="1"/>
        <c:ser>
          <c:idx val="0"/>
          <c:order val="0"/>
          <c:tx>
            <c:v>Utilita' della Laurea</c:v>
          </c:tx>
          <c:dPt>
            <c:idx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spPr>
              <a:solidFill>
                <a:srgbClr val="CCFFCC"/>
              </a:solidFill>
              <a:effectLst/>
            </c:spPr>
          </c:dPt>
          <c:dLbls>
            <c:dLbl>
              <c:idx val="0"/>
              <c:layout>
                <c:manualLayout>
                  <c:x val="-0.0472222222222223"/>
                  <c:y val="-0.108433734939759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0.0416666666666667"/>
                  <c:y val="0.0381963939290197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0.025"/>
                  <c:y val="0.0404661645555175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0.0861111111111111"/>
                  <c:y val="0.0200803212851406"/>
                </c:manualLayout>
              </c:layout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sz="1600" b="1" i="0"/>
                </a:pPr>
                <a:endParaRPr lang="it-IT"/>
              </a:p>
            </c:txPr>
            <c:showVal val="1"/>
            <c:showLeaderLines val="1"/>
          </c:dLbls>
          <c:cat>
            <c:strRef>
              <c:f>questionario_informatica_2011!$N$342:$N$344</c:f>
              <c:strCache>
                <c:ptCount val="3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</c:strCache>
            </c:strRef>
          </c:cat>
          <c:val>
            <c:numRef>
              <c:f>questionario_informatica_2011!$O$342:$O$344</c:f>
              <c:numCache>
                <c:formatCode>0.00</c:formatCode>
                <c:ptCount val="3"/>
                <c:pt idx="0">
                  <c:v>41.66666666666651</c:v>
                </c:pt>
                <c:pt idx="1">
                  <c:v>47.22222222222221</c:v>
                </c:pt>
                <c:pt idx="2">
                  <c:v>11.11111111111111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600" b="1" i="0"/>
          </a:pPr>
          <a:endParaRPr lang="it-IT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hart>
    <c:title>
      <c:layout/>
      <c:txPr>
        <a:bodyPr/>
        <a:lstStyle/>
        <a:p>
          <a:pPr>
            <a:defRPr sz="2200"/>
          </a:pPr>
          <a:endParaRPr lang="it-IT"/>
        </a:p>
      </c:txPr>
    </c:title>
    <c:plotArea>
      <c:layout/>
      <c:pieChart>
        <c:varyColors val="1"/>
        <c:ser>
          <c:idx val="0"/>
          <c:order val="0"/>
          <c:tx>
            <c:v>Soddisfazione Laurea</c:v>
          </c:tx>
          <c:dPt>
            <c:idx val="3"/>
            <c:spPr>
              <a:solidFill>
                <a:srgbClr val="CCFFCC"/>
              </a:solidFill>
            </c:spPr>
          </c:dPt>
          <c:dLbls>
            <c:dLbl>
              <c:idx val="0"/>
              <c:layout/>
              <c:dLblPos val="outEnd"/>
              <c:showCatName val="1"/>
              <c:showPercent val="1"/>
            </c:dLbl>
            <c:dLbl>
              <c:idx val="1"/>
              <c:layout/>
              <c:dLblPos val="outEnd"/>
              <c:showCatName val="1"/>
              <c:showPercent val="1"/>
            </c:dLbl>
            <c:dLbl>
              <c:idx val="2"/>
              <c:layout/>
              <c:dLblPos val="outEnd"/>
              <c:showCatName val="1"/>
              <c:showPercent val="1"/>
            </c:dLbl>
            <c:dLbl>
              <c:idx val="3"/>
              <c:layout>
                <c:manualLayout>
                  <c:x val="0.109803921568627"/>
                  <c:y val="-0.227564102564103"/>
                </c:manualLayout>
              </c:layout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sz="1600" b="1" i="0" spc="0"/>
                </a:pPr>
                <a:endParaRPr lang="it-IT"/>
              </a:p>
            </c:txPr>
            <c:showVal val="1"/>
            <c:showLeaderLines val="1"/>
          </c:dLbls>
          <c:cat>
            <c:strRef>
              <c:f>questionario_informatica_2011!$D$336:$D$339</c:f>
              <c:strCache>
                <c:ptCount val="4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  <c:pt idx="3">
                  <c:v>Non risponde</c:v>
                </c:pt>
              </c:strCache>
            </c:strRef>
          </c:cat>
          <c:val>
            <c:numRef>
              <c:f>questionario_informatica_2011!$E$336:$E$339</c:f>
              <c:numCache>
                <c:formatCode>0.00</c:formatCode>
                <c:ptCount val="4"/>
                <c:pt idx="0">
                  <c:v>36.0</c:v>
                </c:pt>
                <c:pt idx="1">
                  <c:v>18.66666666666667</c:v>
                </c:pt>
                <c:pt idx="2">
                  <c:v>4.0</c:v>
                </c:pt>
                <c:pt idx="3">
                  <c:v>41.33333333333334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8499768411301"/>
          <c:y val="0.472152691439886"/>
          <c:w val="0.255421800216149"/>
          <c:h val="0.293706313026661"/>
        </c:manualLayout>
      </c:layout>
      <c:txPr>
        <a:bodyPr/>
        <a:lstStyle/>
        <a:p>
          <a:pPr>
            <a:defRPr sz="1600" b="1" i="0"/>
          </a:pPr>
          <a:endParaRPr lang="it-IT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hart>
    <c:title>
      <c:layout/>
      <c:txPr>
        <a:bodyPr/>
        <a:lstStyle/>
        <a:p>
          <a:pPr>
            <a:defRPr sz="2200"/>
          </a:pPr>
          <a:endParaRPr lang="it-IT"/>
        </a:p>
      </c:txPr>
    </c:title>
    <c:plotArea>
      <c:layout/>
      <c:pieChart>
        <c:varyColors val="1"/>
        <c:ser>
          <c:idx val="0"/>
          <c:order val="0"/>
          <c:tx>
            <c:v>Soddisfazione del lavoro</c:v>
          </c:tx>
          <c:dPt>
            <c:idx val="3"/>
            <c:spPr>
              <a:solidFill>
                <a:srgbClr val="CCFFCC"/>
              </a:solidFill>
            </c:spPr>
          </c:dPt>
          <c:dLbls>
            <c:dLbl>
              <c:idx val="0"/>
              <c:layout>
                <c:manualLayout>
                  <c:x val="0.0339259518325459"/>
                  <c:y val="0.031496062992126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/>
              <c:dLblPos val="outEnd"/>
              <c:showCatName val="1"/>
              <c:showPercent val="1"/>
            </c:dLbl>
            <c:dLbl>
              <c:idx val="2"/>
              <c:layout>
                <c:manualLayout>
                  <c:x val="-0.0194444444444444"/>
                  <c:y val="0.037037037037037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/>
              <c:dLblPos val="outEnd"/>
              <c:showCatName val="1"/>
              <c:showPercent val="1"/>
            </c:dLbl>
            <c:delete val="1"/>
          </c:dLbls>
          <c:cat>
            <c:strRef>
              <c:f>questionario_informatica_2011!$AA$337:$AA$340</c:f>
              <c:strCache>
                <c:ptCount val="4"/>
                <c:pt idx="0">
                  <c:v>Alta</c:v>
                </c:pt>
                <c:pt idx="1">
                  <c:v>Media</c:v>
                </c:pt>
                <c:pt idx="2">
                  <c:v>Bassa</c:v>
                </c:pt>
                <c:pt idx="3">
                  <c:v>Non risponde</c:v>
                </c:pt>
              </c:strCache>
            </c:strRef>
          </c:cat>
          <c:val>
            <c:numRef>
              <c:f>questionario_informatica_2011!$AB$337:$AB$340</c:f>
              <c:numCache>
                <c:formatCode>0.00</c:formatCode>
                <c:ptCount val="4"/>
                <c:pt idx="0">
                  <c:v>24.0</c:v>
                </c:pt>
                <c:pt idx="1">
                  <c:v>48.0</c:v>
                </c:pt>
                <c:pt idx="2">
                  <c:v>8.0</c:v>
                </c:pt>
                <c:pt idx="3">
                  <c:v>20.0</c:v>
                </c:pt>
              </c:numCache>
            </c:numRef>
          </c:val>
        </c:ser>
        <c:firstSliceAng val="350"/>
      </c:pieChart>
    </c:plotArea>
    <c:legend>
      <c:legendPos val="r"/>
      <c:layout/>
      <c:txPr>
        <a:bodyPr/>
        <a:lstStyle/>
        <a:p>
          <a:pPr>
            <a:defRPr sz="1400" b="1"/>
          </a:pPr>
          <a:endParaRPr lang="it-IT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hart>
    <c:title>
      <c:tx>
        <c:rich>
          <a:bodyPr/>
          <a:lstStyle/>
          <a:p>
            <a:pPr>
              <a:defRPr sz="2200"/>
            </a:pPr>
            <a:r>
              <a:rPr lang="it-IT" sz="2200" dirty="0"/>
              <a:t>Tipo del contratto di lavoro</a:t>
            </a:r>
          </a:p>
        </c:rich>
      </c:tx>
      <c:layout>
        <c:manualLayout>
          <c:xMode val="edge"/>
          <c:yMode val="edge"/>
          <c:x val="0.115108267716535"/>
          <c:y val="0.00393700787401575"/>
        </c:manualLayout>
      </c:layout>
    </c:title>
    <c:plotArea>
      <c:layout/>
      <c:pieChart>
        <c:varyColors val="1"/>
        <c:ser>
          <c:idx val="0"/>
          <c:order val="0"/>
          <c:tx>
            <c:v>Tipo di contratto di lavoro</c:v>
          </c:tx>
          <c:dLbls>
            <c:dLbl>
              <c:idx val="0"/>
              <c:layout>
                <c:manualLayout>
                  <c:x val="0.0930925512653164"/>
                  <c:y val="-0.0335333122059433"/>
                </c:manualLayout>
              </c:layout>
              <c:tx>
                <c:rich>
                  <a:bodyPr anchor="t" anchorCtr="1"/>
                  <a:lstStyle/>
                  <a:p>
                    <a:pPr>
                      <a:defRPr sz="1600" b="1" i="0"/>
                    </a:pPr>
                    <a:r>
                      <a:rPr lang="it-IT" sz="1600"/>
                      <a:t>Indeter-minato; 32%</a:t>
                    </a:r>
                  </a:p>
                </c:rich>
              </c:tx>
              <c:spPr/>
              <c:dLblPos val="bestFit"/>
              <c:showLegendKey val="1"/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it-IT"/>
                      <a:t>Determi-nato; 32%</a:t>
                    </a:r>
                  </a:p>
                </c:rich>
              </c:tx>
              <c:dLblPos val="bestFit"/>
              <c:showLegendKey val="1"/>
              <c:showCatName val="1"/>
              <c:showPercent val="1"/>
            </c:dLbl>
            <c:dLbl>
              <c:idx val="2"/>
              <c:layout>
                <c:manualLayout>
                  <c:x val="0.0"/>
                  <c:y val="-0.153153153153153"/>
                </c:manualLayout>
              </c:layout>
              <c:dLblPos val="bestFit"/>
              <c:showLegendKey val="1"/>
              <c:showCatName val="1"/>
              <c:showPercent val="1"/>
            </c:dLbl>
            <c:dLbl>
              <c:idx val="3"/>
              <c:layout>
                <c:manualLayout>
                  <c:x val="-0.0666666666666667"/>
                  <c:y val="0.0601851851851852"/>
                </c:manualLayout>
              </c:layout>
              <c:dLblPos val="bestFit"/>
              <c:showLegendKey val="1"/>
              <c:showCatName val="1"/>
              <c:showPercent val="1"/>
            </c:dLbl>
            <c:txPr>
              <a:bodyPr/>
              <a:lstStyle/>
              <a:p>
                <a:pPr>
                  <a:defRPr sz="1600" b="1" i="0"/>
                </a:pPr>
                <a:endParaRPr lang="it-IT"/>
              </a:p>
            </c:txPr>
            <c:showVal val="1"/>
            <c:showLeaderLines val="1"/>
          </c:dLbls>
          <c:cat>
            <c:strRef>
              <c:f>questionario_informatica_2011!$X$344:$X$346</c:f>
              <c:strCache>
                <c:ptCount val="3"/>
                <c:pt idx="0">
                  <c:v>Indeterminato</c:v>
                </c:pt>
                <c:pt idx="1">
                  <c:v>Determinato</c:v>
                </c:pt>
                <c:pt idx="2">
                  <c:v>Altro</c:v>
                </c:pt>
              </c:strCache>
            </c:strRef>
          </c:cat>
          <c:val>
            <c:numRef>
              <c:f>questionario_informatica_2011!$Y$344:$Y$346</c:f>
              <c:numCache>
                <c:formatCode>0.00</c:formatCode>
                <c:ptCount val="3"/>
                <c:pt idx="0">
                  <c:v>31.66666666666667</c:v>
                </c:pt>
                <c:pt idx="1">
                  <c:v>31.66666666666667</c:v>
                </c:pt>
                <c:pt idx="2">
                  <c:v>36.66666666666653</c:v>
                </c:pt>
              </c:numCache>
            </c:numRef>
          </c:val>
        </c:ser>
        <c:firstSliceAng val="350"/>
      </c:pieChart>
    </c:plotArea>
    <c:legend>
      <c:legendPos val="r"/>
      <c:layout>
        <c:manualLayout>
          <c:xMode val="edge"/>
          <c:yMode val="edge"/>
          <c:x val="0.651050149479978"/>
          <c:y val="0.482552107457156"/>
          <c:w val="0.332907069771359"/>
          <c:h val="0.410747178274542"/>
        </c:manualLayout>
      </c:layout>
      <c:txPr>
        <a:bodyPr/>
        <a:lstStyle/>
        <a:p>
          <a:pPr>
            <a:defRPr sz="1600" b="1" i="0"/>
          </a:pPr>
          <a:endParaRPr lang="it-IT"/>
        </a:p>
      </c:txPr>
    </c:legend>
    <c:plotVisOnly val="1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hart>
    <c:title>
      <c:layout>
        <c:manualLayout>
          <c:xMode val="edge"/>
          <c:yMode val="edge"/>
          <c:x val="0.319819291338583"/>
          <c:y val="0.00127052980652867"/>
        </c:manualLayout>
      </c:layout>
      <c:txPr>
        <a:bodyPr/>
        <a:lstStyle/>
        <a:p>
          <a:pPr>
            <a:defRPr sz="2200"/>
          </a:pPr>
          <a:endParaRPr lang="it-IT"/>
        </a:p>
      </c:txPr>
    </c:title>
    <c:plotArea>
      <c:layout>
        <c:manualLayout>
          <c:layoutTarget val="inner"/>
          <c:xMode val="edge"/>
          <c:yMode val="edge"/>
          <c:x val="0.145599606299213"/>
          <c:y val="0.210212201591512"/>
          <c:w val="0.4685"/>
          <c:h val="0.745623342175066"/>
        </c:manualLayout>
      </c:layout>
      <c:pieChart>
        <c:varyColors val="1"/>
        <c:ser>
          <c:idx val="0"/>
          <c:order val="0"/>
          <c:tx>
            <c:v>Datore di lavoro</c:v>
          </c:tx>
          <c:dPt>
            <c:idx val="4"/>
            <c:spPr>
              <a:solidFill>
                <a:srgbClr val="FF6600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04"/>
                  <c:y val="-0.243493485470005"/>
                </c:manualLayout>
              </c:layout>
              <c:dLblPos val="bestFit"/>
              <c:showLegendKey val="1"/>
              <c:showCatName val="1"/>
              <c:showPercent val="1"/>
            </c:dLbl>
            <c:dLbl>
              <c:idx val="1"/>
              <c:layout>
                <c:manualLayout>
                  <c:x val="0.0"/>
                  <c:y val="0.106100795755968"/>
                </c:manualLayout>
              </c:layout>
              <c:dLblPos val="bestFit"/>
              <c:showLegendKey val="1"/>
              <c:showCatName val="1"/>
              <c:showPercent val="1"/>
            </c:dLbl>
            <c:dLbl>
              <c:idx val="2"/>
              <c:layout>
                <c:manualLayout>
                  <c:x val="-0.044349343832021"/>
                  <c:y val="0.101731365212002"/>
                </c:manualLayout>
              </c:layout>
              <c:dLblPos val="bestFit"/>
              <c:showLegendKey val="1"/>
              <c:showCatName val="1"/>
              <c:showPercent val="1"/>
            </c:dLbl>
            <c:dLbl>
              <c:idx val="3"/>
              <c:layout>
                <c:manualLayout>
                  <c:x val="-0.111666666666667"/>
                  <c:y val="0.0113525762860544"/>
                </c:manualLayout>
              </c:layout>
              <c:dLblPos val="bestFit"/>
              <c:showLegendKey val="1"/>
              <c:showCatName val="1"/>
              <c:showPercent val="1"/>
            </c:dLbl>
            <c:dLbl>
              <c:idx val="4"/>
              <c:layout>
                <c:manualLayout>
                  <c:x val="0.0133333333333333"/>
                  <c:y val="-0.0726234883769502"/>
                </c:manualLayout>
              </c:layout>
              <c:dLblPos val="bestFit"/>
              <c:showLegendKey val="1"/>
              <c:showCatName val="1"/>
              <c:showPercent val="1"/>
            </c:dLbl>
            <c:dLbl>
              <c:idx val="5"/>
              <c:layout>
                <c:manualLayout>
                  <c:x val="0.108333333333333"/>
                  <c:y val="-0.00530503978779841"/>
                </c:manualLayout>
              </c:layout>
              <c:dLblPos val="bestFit"/>
              <c:showLegendKey val="1"/>
              <c:showCatName val="1"/>
              <c:showPercent val="1"/>
            </c:dLbl>
            <c:dLbl>
              <c:idx val="6"/>
              <c:dLblPos val="outEnd"/>
              <c:showLegendKey val="1"/>
              <c:showCatName val="1"/>
              <c:showPercent val="1"/>
            </c:dLbl>
            <c:txPr>
              <a:bodyPr/>
              <a:lstStyle/>
              <a:p>
                <a:pPr>
                  <a:defRPr sz="1200" b="1" i="0"/>
                </a:pPr>
                <a:endParaRPr lang="it-IT"/>
              </a:p>
            </c:txPr>
            <c:showVal val="1"/>
            <c:showLeaderLines val="1"/>
          </c:dLbls>
          <c:cat>
            <c:strRef>
              <c:f>'[questionario_informatica_2003_2011.xlsx]questionario_informatica_2011'!$H$348:$H$353</c:f>
              <c:strCache>
                <c:ptCount val="6"/>
                <c:pt idx="0">
                  <c:v>Piccola o Media Impresa</c:v>
                </c:pt>
                <c:pt idx="1">
                  <c:v>Grande Impresa</c:v>
                </c:pt>
                <c:pt idx="2">
                  <c:v>Istituto di Ricerca</c:v>
                </c:pt>
                <c:pt idx="3">
                  <c:v>Banche/Assicurazioni</c:v>
                </c:pt>
                <c:pt idx="4">
                  <c:v>Ente Pubblico</c:v>
                </c:pt>
                <c:pt idx="5">
                  <c:v>Altro</c:v>
                </c:pt>
              </c:strCache>
            </c:strRef>
          </c:cat>
          <c:val>
            <c:numRef>
              <c:f>'[questionario_informatica_2003_2011.xlsx]questionario_informatica_2011'!$I$348:$I$353</c:f>
              <c:numCache>
                <c:formatCode>0.00</c:formatCode>
                <c:ptCount val="6"/>
                <c:pt idx="0">
                  <c:v>46.7741935483871</c:v>
                </c:pt>
                <c:pt idx="1">
                  <c:v>41.93548387096774</c:v>
                </c:pt>
                <c:pt idx="2">
                  <c:v>6.451612903225806</c:v>
                </c:pt>
                <c:pt idx="3">
                  <c:v>1.612903225806451</c:v>
                </c:pt>
                <c:pt idx="4">
                  <c:v>1.612903225806451</c:v>
                </c:pt>
                <c:pt idx="5">
                  <c:v>1.612903225806451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29699212598425"/>
          <c:y val="0.432583442039805"/>
          <c:w val="0.230300787401575"/>
          <c:h val="0.518924267119671"/>
        </c:manualLayout>
      </c:layout>
      <c:txPr>
        <a:bodyPr/>
        <a:lstStyle/>
        <a:p>
          <a:pPr>
            <a:defRPr sz="1200" b="1"/>
          </a:pPr>
          <a:endParaRPr lang="it-IT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18"/>
  <c:chart>
    <c:title>
      <c:layout/>
      <c:txPr>
        <a:bodyPr/>
        <a:lstStyle/>
        <a:p>
          <a:pPr>
            <a:defRPr sz="2200"/>
          </a:pPr>
          <a:endParaRPr lang="it-IT"/>
        </a:p>
      </c:txPr>
    </c:title>
    <c:plotArea>
      <c:layout/>
      <c:pieChart>
        <c:varyColors val="1"/>
        <c:ser>
          <c:idx val="0"/>
          <c:order val="0"/>
          <c:tx>
            <c:v>Ubicazione lavoro</c:v>
          </c:tx>
          <c:dLbls>
            <c:dLbl>
              <c:idx val="0"/>
              <c:layout>
                <c:manualLayout>
                  <c:x val="-0.0111111111111111"/>
                  <c:y val="0.0159362549800797"/>
                </c:manualLayout>
              </c:layout>
              <c:tx>
                <c:rich>
                  <a:bodyPr/>
                  <a:lstStyle/>
                  <a:p>
                    <a:r>
                      <a:rPr lang="it-IT" dirty="0" err="1" smtClean="0"/>
                      <a:t>Piemon-te</a:t>
                    </a:r>
                    <a:r>
                      <a:rPr lang="it-IT" dirty="0" smtClean="0"/>
                      <a:t>;      89</a:t>
                    </a:r>
                    <a:r>
                      <a:rPr lang="it-IT" dirty="0"/>
                      <a:t>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0.025"/>
                  <c:y val="0.0557768924302788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0.0194444444444444"/>
                  <c:y val="-0.0398406374501992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0.0916662292213473"/>
                  <c:y val="-0.0413530131442733"/>
                </c:manualLayout>
              </c:layout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sz="1400" b="1" i="0"/>
                </a:pPr>
                <a:endParaRPr lang="it-IT"/>
              </a:p>
            </c:txPr>
            <c:showVal val="1"/>
            <c:showLeaderLines val="1"/>
          </c:dLbls>
          <c:cat>
            <c:strRef>
              <c:f>questionario_informatica_2011!$F$342:$F$344</c:f>
              <c:strCache>
                <c:ptCount val="3"/>
                <c:pt idx="0">
                  <c:v>Piemonte</c:v>
                </c:pt>
                <c:pt idx="1">
                  <c:v>Italia</c:v>
                </c:pt>
                <c:pt idx="2">
                  <c:v>Estero</c:v>
                </c:pt>
              </c:strCache>
            </c:strRef>
          </c:cat>
          <c:val>
            <c:numRef>
              <c:f>questionario_informatica_2011!$G$342:$G$344</c:f>
              <c:numCache>
                <c:formatCode>0.00</c:formatCode>
                <c:ptCount val="3"/>
                <c:pt idx="0">
                  <c:v>88.88888888888866</c:v>
                </c:pt>
                <c:pt idx="1">
                  <c:v>9.523809523809523</c:v>
                </c:pt>
                <c:pt idx="2">
                  <c:v>1.587301587301587</c:v>
                </c:pt>
              </c:numCache>
            </c:numRef>
          </c:val>
        </c:ser>
        <c:firstSliceAng val="340"/>
      </c:pieChart>
    </c:plotArea>
    <c:legend>
      <c:legendPos val="r"/>
      <c:layout>
        <c:manualLayout>
          <c:xMode val="edge"/>
          <c:yMode val="edge"/>
          <c:x val="0.583258967629046"/>
          <c:y val="0.148950049974403"/>
          <c:w val="0.266741032370954"/>
          <c:h val="0.211077984446991"/>
        </c:manualLayout>
      </c:layout>
      <c:txPr>
        <a:bodyPr/>
        <a:lstStyle/>
        <a:p>
          <a:pPr>
            <a:defRPr sz="1400" b="1" i="0"/>
          </a:pPr>
          <a:endParaRPr lang="it-IT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-109" charset="0"/>
              <a:buNone/>
              <a:defRPr sz="1200">
                <a:latin typeface="Arial" pitchFamily="-109" charset="0"/>
                <a:ea typeface="Arial Unicode MS" pitchFamily="-109" charset="0"/>
                <a:cs typeface="Arial Unicode MS" pitchFamily="-109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-109" charset="0"/>
              <a:buNone/>
              <a:defRPr sz="1200">
                <a:latin typeface="Arial" pitchFamily="-109" charset="0"/>
                <a:ea typeface="Arial Unicode MS" pitchFamily="-109" charset="0"/>
                <a:cs typeface="Arial Unicode MS" pitchFamily="-109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Arial" pitchFamily="-109" charset="0"/>
              <a:buNone/>
              <a:defRPr sz="1200">
                <a:latin typeface="Arial" pitchFamily="-109" charset="0"/>
                <a:ea typeface="Arial Unicode MS" pitchFamily="-109" charset="0"/>
                <a:cs typeface="Arial Unicode MS" pitchFamily="-109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itchFamily="-109" charset="0"/>
              <a:buNone/>
              <a:defRPr sz="1200">
                <a:latin typeface="Arial" pitchFamily="-109" charset="0"/>
                <a:ea typeface="Arial Unicode MS" pitchFamily="-109" charset="0"/>
                <a:cs typeface="Arial Unicode MS" pitchFamily="-109" charset="0"/>
              </a:defRPr>
            </a:lvl1pPr>
          </a:lstStyle>
          <a:p>
            <a:pPr>
              <a:defRPr/>
            </a:pPr>
            <a:fld id="{E43615AC-B5B3-204B-B13B-EE7027188DBA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Arial" pitchFamily="-109" charset="0"/>
              <a:buNone/>
              <a:defRPr/>
            </a:pPr>
            <a:endParaRPr lang="it-IT">
              <a:latin typeface="Arial" pitchFamily="-109" charset="0"/>
              <a:ea typeface="Arial Unicode MS" pitchFamily="-109" charset="0"/>
              <a:cs typeface="Arial Unicode MS" pitchFamily="-109" charset="0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Arial" pitchFamily="-109" charset="0"/>
              <a:buNone/>
              <a:defRPr/>
            </a:pPr>
            <a:endParaRPr lang="it-IT">
              <a:latin typeface="Arial" pitchFamily="-109" charset="0"/>
              <a:ea typeface="Arial Unicode MS" pitchFamily="-109" charset="0"/>
              <a:cs typeface="Arial Unicode MS" pitchFamily="-109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353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SzPct val="45000"/>
              <a:buFont typeface="StarSymbol" pitchFamily="2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-109" charset="0"/>
                <a:ea typeface="Arial Unicode MS" pitchFamily="-109" charset="0"/>
                <a:cs typeface="Arial Unicode MS" pitchFamily="-109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677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1042988" y="696913"/>
            <a:ext cx="4921250" cy="34813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5038" y="4414838"/>
            <a:ext cx="5137150" cy="84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018588"/>
            <a:ext cx="30353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SzPct val="45000"/>
              <a:buFont typeface="StarSymbol" pitchFamily="2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-109" charset="0"/>
                <a:ea typeface="Arial Unicode MS" pitchFamily="-109" charset="0"/>
                <a:cs typeface="Arial Unicode MS" pitchFamily="-109" charset="0"/>
              </a:defRPr>
            </a:lvl1pPr>
          </a:lstStyle>
          <a:p>
            <a:pPr>
              <a:defRPr/>
            </a:pPr>
            <a:r>
              <a:rPr lang="en-GB"/>
              <a:t>ML 16.6.14/09 - 300603Q - 44074/MCrb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71925" y="9018588"/>
            <a:ext cx="30353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SzPct val="45000"/>
              <a:buFont typeface="StarSymbol" pitchFamily="2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-109" charset="0"/>
                <a:ea typeface="Arial Unicode MS" pitchFamily="-109" charset="0"/>
                <a:cs typeface="Arial Unicode MS" pitchFamily="-109" charset="0"/>
              </a:defRPr>
            </a:lvl1pPr>
          </a:lstStyle>
          <a:p>
            <a:pPr>
              <a:defRPr/>
            </a:pPr>
            <a:fld id="{84BB4E8E-B428-8240-A9DD-2022B6F34238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7" charset="0"/>
      <a:defRPr sz="1200" kern="1200">
        <a:solidFill>
          <a:srgbClr val="000000"/>
        </a:solidFill>
        <a:latin typeface="Times New Roman" pitchFamily="-106" charset="0"/>
        <a:ea typeface="ＭＳ Ｐゴシック" pitchFamily="-106" charset="-128"/>
        <a:cs typeface="ＭＳ Ｐゴシック" pitchFamily="-106" charset="-128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7" charset="0"/>
      <a:defRPr sz="1200" kern="1200">
        <a:solidFill>
          <a:srgbClr val="000000"/>
        </a:solidFill>
        <a:latin typeface="Times New Roman" pitchFamily="-106" charset="0"/>
        <a:ea typeface="ＭＳ Ｐゴシック" pitchFamily="-106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6" charset="0"/>
      <a:defRPr sz="1200" kern="1200">
        <a:solidFill>
          <a:srgbClr val="000000"/>
        </a:solidFill>
        <a:latin typeface="Times New Roman" pitchFamily="-106" charset="0"/>
        <a:ea typeface="ＭＳ Ｐゴシック" pitchFamily="-106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6" charset="0"/>
      <a:defRPr sz="1200" kern="1200">
        <a:solidFill>
          <a:srgbClr val="000000"/>
        </a:solidFill>
        <a:latin typeface="Times New Roman" pitchFamily="-106" charset="0"/>
        <a:ea typeface="ＭＳ Ｐゴシック" pitchFamily="-106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6" charset="0"/>
      <a:defRPr sz="1200" kern="1200">
        <a:solidFill>
          <a:srgbClr val="000000"/>
        </a:solidFill>
        <a:latin typeface="Times New Roman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t>ML 16.6.14/09 - 300603Q - 44074/MCrb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4DC2785-AA3C-A744-95C0-152A9CA2B116}" type="slidenum"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pPr/>
              <a:t>1</a:t>
            </a:fld>
            <a:endParaRPr lang="en-GB">
              <a:latin typeface="Times New Roman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1044575" y="696913"/>
            <a:ext cx="4924425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25" name="Text Box 2"/>
          <p:cNvSpPr>
            <a:spLocks noChangeArrowheads="1"/>
          </p:cNvSpPr>
          <p:nvPr>
            <p:ph type="body"/>
          </p:nvPr>
        </p:nvSpPr>
        <p:spPr>
          <a:xfrm>
            <a:off x="935038" y="4414838"/>
            <a:ext cx="5138737" cy="842962"/>
          </a:xfrm>
          <a:noFill/>
          <a:ln/>
        </p:spPr>
        <p:txBody>
          <a:bodyPr wrap="none" anchor="ctr"/>
          <a:lstStyle/>
          <a:p>
            <a:endParaRPr lang="it-IT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t>ML 16.6.14/09 - 300603Q - 44074/MCrb</a:t>
            </a: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9668837-4CD7-CD43-B0EE-D2C22E1E953B}" type="slidenum"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pPr/>
              <a:t>12</a:t>
            </a:fld>
            <a:endParaRPr lang="en-GB">
              <a:latin typeface="Times New Roman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51204" name="Text Box 1"/>
          <p:cNvSpPr txBox="1">
            <a:spLocks noChangeArrowheads="1"/>
          </p:cNvSpPr>
          <p:nvPr/>
        </p:nvSpPr>
        <p:spPr bwMode="auto">
          <a:xfrm>
            <a:off x="1042988" y="696913"/>
            <a:ext cx="4924425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205" name="Text Box 2"/>
          <p:cNvSpPr>
            <a:spLocks noChangeArrowheads="1"/>
          </p:cNvSpPr>
          <p:nvPr>
            <p:ph type="body"/>
          </p:nvPr>
        </p:nvSpPr>
        <p:spPr>
          <a:xfrm>
            <a:off x="935038" y="4414838"/>
            <a:ext cx="5138737" cy="842962"/>
          </a:xfrm>
          <a:noFill/>
          <a:ln/>
        </p:spPr>
        <p:txBody>
          <a:bodyPr wrap="none" anchor="ctr"/>
          <a:lstStyle/>
          <a:p>
            <a:endParaRPr lang="it-IT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t>ML 16.6.14/09 - 300603Q - 44074/MCrb</a:t>
            </a: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2F3F6B2-ECED-9C4C-9082-EAC860E8E7CA}" type="slidenum"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pPr/>
              <a:t>13</a:t>
            </a:fld>
            <a:endParaRPr lang="en-GB">
              <a:latin typeface="Times New Roman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53252" name="Text Box 1"/>
          <p:cNvSpPr txBox="1">
            <a:spLocks noChangeArrowheads="1"/>
          </p:cNvSpPr>
          <p:nvPr/>
        </p:nvSpPr>
        <p:spPr bwMode="auto">
          <a:xfrm>
            <a:off x="1042988" y="696913"/>
            <a:ext cx="4924425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253" name="Text Box 2"/>
          <p:cNvSpPr>
            <a:spLocks noChangeArrowheads="1"/>
          </p:cNvSpPr>
          <p:nvPr>
            <p:ph type="body"/>
          </p:nvPr>
        </p:nvSpPr>
        <p:spPr>
          <a:xfrm>
            <a:off x="935038" y="4414838"/>
            <a:ext cx="5138737" cy="842962"/>
          </a:xfrm>
          <a:noFill/>
          <a:ln/>
        </p:spPr>
        <p:txBody>
          <a:bodyPr wrap="none" anchor="ctr"/>
          <a:lstStyle/>
          <a:p>
            <a:endParaRPr lang="it-IT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t>ML 16.6.14/09 - 300603Q - 44074/MCrb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A0F9FC0-2EAF-B640-9400-3368F14A4608}" type="slidenum"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pPr/>
              <a:t>14</a:t>
            </a:fld>
            <a:endParaRPr lang="en-GB">
              <a:latin typeface="Times New Roman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55300" name="Text Box 1"/>
          <p:cNvSpPr txBox="1">
            <a:spLocks noChangeArrowheads="1"/>
          </p:cNvSpPr>
          <p:nvPr/>
        </p:nvSpPr>
        <p:spPr bwMode="auto">
          <a:xfrm>
            <a:off x="1042988" y="696913"/>
            <a:ext cx="4924425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301" name="Text Box 2"/>
          <p:cNvSpPr>
            <a:spLocks noChangeArrowheads="1"/>
          </p:cNvSpPr>
          <p:nvPr>
            <p:ph type="body"/>
          </p:nvPr>
        </p:nvSpPr>
        <p:spPr>
          <a:xfrm>
            <a:off x="935038" y="4414838"/>
            <a:ext cx="5138737" cy="842962"/>
          </a:xfrm>
          <a:noFill/>
          <a:ln/>
        </p:spPr>
        <p:txBody>
          <a:bodyPr wrap="none" anchor="ctr"/>
          <a:lstStyle/>
          <a:p>
            <a:endParaRPr lang="it-IT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t>ML 16.6.14/09 - 300603Q - 44074/MCrb</a:t>
            </a:r>
          </a:p>
        </p:txBody>
      </p:sp>
      <p:sp>
        <p:nvSpPr>
          <p:cNvPr id="5837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EE781DD-481C-7743-8837-F4A6717D7B58}" type="slidenum"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pPr/>
              <a:t>16</a:t>
            </a:fld>
            <a:endParaRPr lang="en-GB">
              <a:latin typeface="Times New Roman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58372" name="Text Box 1"/>
          <p:cNvSpPr txBox="1">
            <a:spLocks noChangeArrowheads="1"/>
          </p:cNvSpPr>
          <p:nvPr/>
        </p:nvSpPr>
        <p:spPr bwMode="auto">
          <a:xfrm>
            <a:off x="1042988" y="696913"/>
            <a:ext cx="4924425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373" name="Text Box 2"/>
          <p:cNvSpPr>
            <a:spLocks noChangeArrowheads="1"/>
          </p:cNvSpPr>
          <p:nvPr>
            <p:ph type="body"/>
          </p:nvPr>
        </p:nvSpPr>
        <p:spPr>
          <a:xfrm>
            <a:off x="935038" y="4414838"/>
            <a:ext cx="5138737" cy="842962"/>
          </a:xfrm>
          <a:noFill/>
          <a:ln/>
        </p:spPr>
        <p:txBody>
          <a:bodyPr wrap="none" anchor="ctr"/>
          <a:lstStyle/>
          <a:p>
            <a:endParaRPr lang="it-IT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t>ML 16.6.14/09 - 300603Q - 44074/MCrb</a:t>
            </a:r>
          </a:p>
        </p:txBody>
      </p:sp>
      <p:sp>
        <p:nvSpPr>
          <p:cNvPr id="6041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2B16F12-5EBE-F449-B15B-BEFC17E41BD7}" type="slidenum"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pPr/>
              <a:t>17</a:t>
            </a:fld>
            <a:endParaRPr lang="en-GB">
              <a:latin typeface="Times New Roman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60420" name="Text Box 1"/>
          <p:cNvSpPr txBox="1">
            <a:spLocks noChangeArrowheads="1"/>
          </p:cNvSpPr>
          <p:nvPr/>
        </p:nvSpPr>
        <p:spPr bwMode="auto">
          <a:xfrm>
            <a:off x="1042988" y="696913"/>
            <a:ext cx="4924425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421" name="Text Box 2"/>
          <p:cNvSpPr>
            <a:spLocks noChangeArrowheads="1"/>
          </p:cNvSpPr>
          <p:nvPr>
            <p:ph type="body"/>
          </p:nvPr>
        </p:nvSpPr>
        <p:spPr>
          <a:xfrm>
            <a:off x="935038" y="4414838"/>
            <a:ext cx="5138737" cy="842962"/>
          </a:xfrm>
          <a:noFill/>
          <a:ln/>
        </p:spPr>
        <p:txBody>
          <a:bodyPr wrap="none" anchor="ctr"/>
          <a:lstStyle/>
          <a:p>
            <a:endParaRPr lang="it-IT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63492" name="Segnaposto piè di pagina 3"/>
          <p:cNvSpPr>
            <a:spLocks noGrp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GB" smtClean="0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t>ML 16.6.14/09 - 300603Q - 44074/MCrb</a:t>
            </a:r>
          </a:p>
        </p:txBody>
      </p:sp>
      <p:sp>
        <p:nvSpPr>
          <p:cNvPr id="63493" name="Segnaposto numero diapositiva 4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D26477C-08DC-0846-8A14-BF535672B1CF}" type="slidenum">
              <a:rPr lang="en-GB" smtClean="0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pPr/>
              <a:t>19</a:t>
            </a:fld>
            <a:endParaRPr lang="en-GB" smtClean="0">
              <a:latin typeface="Times New Roman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t>ML 16.6.14/09 - 300603Q - 44074/MCrb</a:t>
            </a:r>
          </a:p>
        </p:txBody>
      </p:sp>
      <p:sp>
        <p:nvSpPr>
          <p:cNvPr id="6553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2671600-3502-C849-8DD6-836F7B761F91}" type="slidenum"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pPr/>
              <a:t>20</a:t>
            </a:fld>
            <a:endParaRPr lang="en-GB">
              <a:latin typeface="Times New Roman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65540" name="Text Box 1"/>
          <p:cNvSpPr txBox="1">
            <a:spLocks noChangeArrowheads="1"/>
          </p:cNvSpPr>
          <p:nvPr/>
        </p:nvSpPr>
        <p:spPr bwMode="auto">
          <a:xfrm>
            <a:off x="1042988" y="696913"/>
            <a:ext cx="4924425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5541" name="Text Box 2"/>
          <p:cNvSpPr>
            <a:spLocks noChangeArrowheads="1"/>
          </p:cNvSpPr>
          <p:nvPr>
            <p:ph type="body"/>
          </p:nvPr>
        </p:nvSpPr>
        <p:spPr>
          <a:xfrm>
            <a:off x="935038" y="4414838"/>
            <a:ext cx="5138737" cy="842962"/>
          </a:xfrm>
          <a:noFill/>
          <a:ln/>
        </p:spPr>
        <p:txBody>
          <a:bodyPr wrap="none" anchor="ctr"/>
          <a:lstStyle/>
          <a:p>
            <a:endParaRPr lang="it-IT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t>ML 16.6.14/09 - 300603Q - 44074/MCrb</a:t>
            </a:r>
          </a:p>
        </p:txBody>
      </p:sp>
      <p:sp>
        <p:nvSpPr>
          <p:cNvPr id="6758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097A09A-4C8C-2247-9374-CEA04791FEE1}" type="slidenum"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pPr/>
              <a:t>21</a:t>
            </a:fld>
            <a:endParaRPr lang="en-GB">
              <a:latin typeface="Times New Roman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67588" name="Text Box 1"/>
          <p:cNvSpPr txBox="1">
            <a:spLocks noChangeArrowheads="1"/>
          </p:cNvSpPr>
          <p:nvPr/>
        </p:nvSpPr>
        <p:spPr bwMode="auto">
          <a:xfrm>
            <a:off x="1042988" y="696913"/>
            <a:ext cx="4924425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7589" name="Text Box 2"/>
          <p:cNvSpPr>
            <a:spLocks noChangeArrowheads="1"/>
          </p:cNvSpPr>
          <p:nvPr>
            <p:ph type="body"/>
          </p:nvPr>
        </p:nvSpPr>
        <p:spPr>
          <a:xfrm>
            <a:off x="935038" y="4414838"/>
            <a:ext cx="5138737" cy="842962"/>
          </a:xfrm>
          <a:noFill/>
          <a:ln/>
        </p:spPr>
        <p:txBody>
          <a:bodyPr wrap="none" anchor="ctr"/>
          <a:lstStyle/>
          <a:p>
            <a:endParaRPr lang="it-IT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t>ML 16.6.14/09 - 300603Q - 44074/MCrb</a:t>
            </a:r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0AFB65C-549F-2342-82B1-17647B033674}" type="slidenum"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pPr/>
              <a:t>22</a:t>
            </a:fld>
            <a:endParaRPr lang="en-GB">
              <a:latin typeface="Times New Roman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69636" name="Text Box 1"/>
          <p:cNvSpPr txBox="1">
            <a:spLocks noChangeArrowheads="1"/>
          </p:cNvSpPr>
          <p:nvPr/>
        </p:nvSpPr>
        <p:spPr bwMode="auto">
          <a:xfrm>
            <a:off x="1042988" y="696913"/>
            <a:ext cx="4924425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9637" name="Text Box 2"/>
          <p:cNvSpPr>
            <a:spLocks noChangeArrowheads="1"/>
          </p:cNvSpPr>
          <p:nvPr>
            <p:ph type="body"/>
          </p:nvPr>
        </p:nvSpPr>
        <p:spPr>
          <a:xfrm>
            <a:off x="935038" y="4414838"/>
            <a:ext cx="5138737" cy="842962"/>
          </a:xfrm>
          <a:noFill/>
          <a:ln/>
        </p:spPr>
        <p:txBody>
          <a:bodyPr wrap="none" anchor="ctr"/>
          <a:lstStyle/>
          <a:p>
            <a:endParaRPr lang="it-IT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t>ML 16.6.14/09 - 300603Q - 44074/MCrb</a:t>
            </a:r>
          </a:p>
        </p:txBody>
      </p:sp>
      <p:sp>
        <p:nvSpPr>
          <p:cNvPr id="7168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9E1BB97-33CB-3A4A-A721-2025338FC680}" type="slidenum"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pPr/>
              <a:t>23</a:t>
            </a:fld>
            <a:endParaRPr lang="en-GB">
              <a:latin typeface="Times New Roman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71684" name="Text Box 1"/>
          <p:cNvSpPr txBox="1">
            <a:spLocks noChangeArrowheads="1"/>
          </p:cNvSpPr>
          <p:nvPr/>
        </p:nvSpPr>
        <p:spPr bwMode="auto">
          <a:xfrm>
            <a:off x="1042988" y="696913"/>
            <a:ext cx="4924425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1685" name="Text Box 2"/>
          <p:cNvSpPr>
            <a:spLocks noChangeArrowheads="1"/>
          </p:cNvSpPr>
          <p:nvPr>
            <p:ph type="body"/>
          </p:nvPr>
        </p:nvSpPr>
        <p:spPr>
          <a:xfrm>
            <a:off x="935038" y="4414838"/>
            <a:ext cx="5138737" cy="842962"/>
          </a:xfrm>
          <a:noFill/>
          <a:ln/>
        </p:spPr>
        <p:txBody>
          <a:bodyPr wrap="none" anchor="ctr"/>
          <a:lstStyle/>
          <a:p>
            <a:endParaRPr lang="it-IT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t>ML 16.6.14/09 - 300603Q - 44074/MCrb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5D9409D-6997-2741-85DC-CF5C49CD9F1D}" type="slidenum"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pPr/>
              <a:t>2</a:t>
            </a:fld>
            <a:endParaRPr lang="en-GB">
              <a:latin typeface="Times New Roman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t>ML 16.6.14/09 - 300603Q - 44074/MCrb</a:t>
            </a:r>
          </a:p>
        </p:txBody>
      </p:sp>
      <p:sp>
        <p:nvSpPr>
          <p:cNvPr id="7373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9F2DC36-A71D-9D4B-A9FA-5E84C8E09847}" type="slidenum"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pPr/>
              <a:t>24</a:t>
            </a:fld>
            <a:endParaRPr lang="en-GB">
              <a:latin typeface="Times New Roman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73732" name="Text Box 1"/>
          <p:cNvSpPr txBox="1">
            <a:spLocks noChangeArrowheads="1"/>
          </p:cNvSpPr>
          <p:nvPr/>
        </p:nvSpPr>
        <p:spPr bwMode="auto">
          <a:xfrm>
            <a:off x="1047750" y="696913"/>
            <a:ext cx="4924425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3733" name="Text Box 2"/>
          <p:cNvSpPr>
            <a:spLocks noChangeArrowheads="1"/>
          </p:cNvSpPr>
          <p:nvPr>
            <p:ph type="body"/>
          </p:nvPr>
        </p:nvSpPr>
        <p:spPr>
          <a:xfrm>
            <a:off x="935038" y="4414838"/>
            <a:ext cx="5138737" cy="842962"/>
          </a:xfrm>
          <a:noFill/>
          <a:ln/>
        </p:spPr>
        <p:txBody>
          <a:bodyPr wrap="none" anchor="ctr"/>
          <a:lstStyle/>
          <a:p>
            <a:endParaRPr lang="it-IT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t>ML 16.6.14/09 - 300603Q - 44074/MCrb</a:t>
            </a:r>
          </a:p>
        </p:txBody>
      </p:sp>
      <p:sp>
        <p:nvSpPr>
          <p:cNvPr id="7577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2B64E61-46C3-5D4C-8D87-4E6A03E565E0}" type="slidenum"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pPr/>
              <a:t>25</a:t>
            </a:fld>
            <a:endParaRPr lang="en-GB">
              <a:latin typeface="Times New Roman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75780" name="Text Box 1"/>
          <p:cNvSpPr txBox="1">
            <a:spLocks noChangeArrowheads="1"/>
          </p:cNvSpPr>
          <p:nvPr/>
        </p:nvSpPr>
        <p:spPr bwMode="auto">
          <a:xfrm>
            <a:off x="1042988" y="696913"/>
            <a:ext cx="4924425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5781" name="Text Box 2"/>
          <p:cNvSpPr>
            <a:spLocks noChangeArrowheads="1"/>
          </p:cNvSpPr>
          <p:nvPr>
            <p:ph type="body"/>
          </p:nvPr>
        </p:nvSpPr>
        <p:spPr>
          <a:xfrm>
            <a:off x="935038" y="4414838"/>
            <a:ext cx="5138737" cy="842962"/>
          </a:xfrm>
          <a:noFill/>
          <a:ln/>
        </p:spPr>
        <p:txBody>
          <a:bodyPr wrap="none" anchor="ctr"/>
          <a:lstStyle/>
          <a:p>
            <a:endParaRPr lang="it-IT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t>ML 16.6.14/09 - 300603Q - 44074/MCrb</a:t>
            </a:r>
          </a:p>
        </p:txBody>
      </p:sp>
      <p:sp>
        <p:nvSpPr>
          <p:cNvPr id="7782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F207F98-A5DA-8840-BE2B-0D84315B8931}" type="slidenum"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pPr/>
              <a:t>26</a:t>
            </a:fld>
            <a:endParaRPr lang="en-GB">
              <a:latin typeface="Times New Roman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77828" name="Text Box 1"/>
          <p:cNvSpPr txBox="1">
            <a:spLocks noChangeArrowheads="1"/>
          </p:cNvSpPr>
          <p:nvPr/>
        </p:nvSpPr>
        <p:spPr bwMode="auto">
          <a:xfrm>
            <a:off x="1042988" y="696913"/>
            <a:ext cx="4924425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7829" name="Text Box 2"/>
          <p:cNvSpPr>
            <a:spLocks noChangeArrowheads="1"/>
          </p:cNvSpPr>
          <p:nvPr>
            <p:ph type="body"/>
          </p:nvPr>
        </p:nvSpPr>
        <p:spPr>
          <a:xfrm>
            <a:off x="935038" y="4414838"/>
            <a:ext cx="5138737" cy="842962"/>
          </a:xfrm>
          <a:noFill/>
          <a:ln/>
        </p:spPr>
        <p:txBody>
          <a:bodyPr wrap="none" anchor="ctr"/>
          <a:lstStyle/>
          <a:p>
            <a:endParaRPr lang="it-IT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t>ML 16.6.14/09 - 300603Q - 44074/MCrb</a:t>
            </a:r>
          </a:p>
        </p:txBody>
      </p:sp>
      <p:sp>
        <p:nvSpPr>
          <p:cNvPr id="7987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BC780AF-7CD6-1141-80F8-A0225B9F6259}" type="slidenum"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pPr/>
              <a:t>27</a:t>
            </a:fld>
            <a:endParaRPr lang="en-GB">
              <a:latin typeface="Times New Roman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79876" name="Text Box 1"/>
          <p:cNvSpPr txBox="1">
            <a:spLocks noChangeArrowheads="1"/>
          </p:cNvSpPr>
          <p:nvPr/>
        </p:nvSpPr>
        <p:spPr bwMode="auto">
          <a:xfrm>
            <a:off x="1042988" y="696913"/>
            <a:ext cx="4924425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9877" name="Text Box 2"/>
          <p:cNvSpPr>
            <a:spLocks noChangeArrowheads="1"/>
          </p:cNvSpPr>
          <p:nvPr>
            <p:ph type="body"/>
          </p:nvPr>
        </p:nvSpPr>
        <p:spPr>
          <a:xfrm>
            <a:off x="935038" y="4414838"/>
            <a:ext cx="5138737" cy="842962"/>
          </a:xfrm>
          <a:noFill/>
          <a:ln/>
        </p:spPr>
        <p:txBody>
          <a:bodyPr wrap="none" anchor="ctr"/>
          <a:lstStyle/>
          <a:p>
            <a:endParaRPr lang="it-IT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t>ML 16.6.14/09 - 300603Q - 44074/MCrb</a:t>
            </a:r>
          </a:p>
        </p:txBody>
      </p:sp>
      <p:sp>
        <p:nvSpPr>
          <p:cNvPr id="8192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A8C2FBC-017E-A04E-AFAF-889F9D438DF2}" type="slidenum"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pPr/>
              <a:t>28</a:t>
            </a:fld>
            <a:endParaRPr lang="en-GB">
              <a:latin typeface="Times New Roman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81924" name="Text Box 1"/>
          <p:cNvSpPr txBox="1">
            <a:spLocks noChangeArrowheads="1"/>
          </p:cNvSpPr>
          <p:nvPr/>
        </p:nvSpPr>
        <p:spPr bwMode="auto">
          <a:xfrm>
            <a:off x="1042988" y="696913"/>
            <a:ext cx="4924425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1925" name="Text Box 2"/>
          <p:cNvSpPr>
            <a:spLocks noChangeArrowheads="1"/>
          </p:cNvSpPr>
          <p:nvPr>
            <p:ph type="body"/>
          </p:nvPr>
        </p:nvSpPr>
        <p:spPr>
          <a:xfrm>
            <a:off x="935038" y="4414838"/>
            <a:ext cx="5138737" cy="842962"/>
          </a:xfrm>
          <a:noFill/>
          <a:ln/>
        </p:spPr>
        <p:txBody>
          <a:bodyPr wrap="none" anchor="ctr"/>
          <a:lstStyle/>
          <a:p>
            <a:endParaRPr lang="it-IT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t>ML 16.6.14/09 - 300603Q - 44074/MCrb</a:t>
            </a:r>
          </a:p>
        </p:txBody>
      </p:sp>
      <p:sp>
        <p:nvSpPr>
          <p:cNvPr id="8397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BAA7524-9DBF-564C-8354-6AE23F9D563A}" type="slidenum"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pPr/>
              <a:t>29</a:t>
            </a:fld>
            <a:endParaRPr lang="en-GB">
              <a:latin typeface="Times New Roman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83972" name="Text Box 1"/>
          <p:cNvSpPr txBox="1">
            <a:spLocks noChangeArrowheads="1"/>
          </p:cNvSpPr>
          <p:nvPr/>
        </p:nvSpPr>
        <p:spPr bwMode="auto">
          <a:xfrm>
            <a:off x="1042988" y="696913"/>
            <a:ext cx="4924425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3973" name="Text Box 2"/>
          <p:cNvSpPr>
            <a:spLocks noChangeArrowheads="1"/>
          </p:cNvSpPr>
          <p:nvPr>
            <p:ph type="body"/>
          </p:nvPr>
        </p:nvSpPr>
        <p:spPr>
          <a:xfrm>
            <a:off x="935038" y="4414838"/>
            <a:ext cx="5138737" cy="842962"/>
          </a:xfrm>
          <a:noFill/>
          <a:ln/>
        </p:spPr>
        <p:txBody>
          <a:bodyPr wrap="none" anchor="ctr"/>
          <a:lstStyle/>
          <a:p>
            <a:endParaRPr lang="it-IT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t>ML 16.6.14/09 - 300603Q - 44074/MCrb</a:t>
            </a:r>
          </a:p>
        </p:txBody>
      </p:sp>
      <p:sp>
        <p:nvSpPr>
          <p:cNvPr id="8601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1213AC8-087D-9F4C-843F-805A29F5C7F0}" type="slidenum"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pPr/>
              <a:t>30</a:t>
            </a:fld>
            <a:endParaRPr lang="en-GB">
              <a:latin typeface="Times New Roman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86020" name="Text Box 1"/>
          <p:cNvSpPr txBox="1">
            <a:spLocks noChangeArrowheads="1"/>
          </p:cNvSpPr>
          <p:nvPr/>
        </p:nvSpPr>
        <p:spPr bwMode="auto">
          <a:xfrm>
            <a:off x="1042988" y="696913"/>
            <a:ext cx="4924425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6021" name="Text Box 2"/>
          <p:cNvSpPr>
            <a:spLocks noChangeArrowheads="1"/>
          </p:cNvSpPr>
          <p:nvPr>
            <p:ph type="body"/>
          </p:nvPr>
        </p:nvSpPr>
        <p:spPr>
          <a:xfrm>
            <a:off x="935038" y="4414838"/>
            <a:ext cx="5138737" cy="842962"/>
          </a:xfrm>
          <a:noFill/>
          <a:ln/>
        </p:spPr>
        <p:txBody>
          <a:bodyPr wrap="none" anchor="ctr"/>
          <a:lstStyle/>
          <a:p>
            <a:endParaRPr lang="it-IT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t>ML 16.6.14/09 - 300603Q - 44074/MCrb</a:t>
            </a:r>
          </a:p>
        </p:txBody>
      </p:sp>
      <p:sp>
        <p:nvSpPr>
          <p:cNvPr id="8806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1C2DB89-9E28-8546-8E39-20FF7CCA6B05}" type="slidenum"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pPr/>
              <a:t>31</a:t>
            </a:fld>
            <a:endParaRPr lang="en-GB">
              <a:latin typeface="Times New Roman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88068" name="Text Box 1"/>
          <p:cNvSpPr txBox="1">
            <a:spLocks noChangeArrowheads="1"/>
          </p:cNvSpPr>
          <p:nvPr/>
        </p:nvSpPr>
        <p:spPr bwMode="auto">
          <a:xfrm>
            <a:off x="1047750" y="696913"/>
            <a:ext cx="4924425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8069" name="Text Box 2"/>
          <p:cNvSpPr>
            <a:spLocks noChangeArrowheads="1"/>
          </p:cNvSpPr>
          <p:nvPr>
            <p:ph type="body"/>
          </p:nvPr>
        </p:nvSpPr>
        <p:spPr>
          <a:xfrm>
            <a:off x="935038" y="4414838"/>
            <a:ext cx="5138737" cy="842962"/>
          </a:xfrm>
          <a:noFill/>
          <a:ln/>
        </p:spPr>
        <p:txBody>
          <a:bodyPr wrap="none" anchor="ctr"/>
          <a:lstStyle/>
          <a:p>
            <a:endParaRPr lang="it-IT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t>ML 16.6.14/09 - 300603Q - 44074/MCrb</a:t>
            </a:r>
          </a:p>
        </p:txBody>
      </p:sp>
      <p:sp>
        <p:nvSpPr>
          <p:cNvPr id="9011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33DEADF-CA56-8A44-BB5E-A2EE99818DB3}" type="slidenum"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pPr/>
              <a:t>32</a:t>
            </a:fld>
            <a:endParaRPr lang="en-GB">
              <a:latin typeface="Times New Roman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90116" name="Text Box 1"/>
          <p:cNvSpPr txBox="1">
            <a:spLocks noChangeArrowheads="1"/>
          </p:cNvSpPr>
          <p:nvPr/>
        </p:nvSpPr>
        <p:spPr bwMode="auto">
          <a:xfrm>
            <a:off x="1042988" y="696913"/>
            <a:ext cx="4924425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0117" name="Text Box 2"/>
          <p:cNvSpPr>
            <a:spLocks noChangeArrowheads="1"/>
          </p:cNvSpPr>
          <p:nvPr>
            <p:ph type="body"/>
          </p:nvPr>
        </p:nvSpPr>
        <p:spPr>
          <a:xfrm>
            <a:off x="935038" y="4414838"/>
            <a:ext cx="5138737" cy="842962"/>
          </a:xfrm>
          <a:noFill/>
          <a:ln/>
        </p:spPr>
        <p:txBody>
          <a:bodyPr wrap="none" anchor="ctr"/>
          <a:lstStyle/>
          <a:p>
            <a:endParaRPr lang="it-IT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t>ML 16.6.14/09 - 300603Q - 44074/MCrb</a:t>
            </a:r>
          </a:p>
        </p:txBody>
      </p:sp>
      <p:sp>
        <p:nvSpPr>
          <p:cNvPr id="9216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596AFB2-3079-6D4F-815F-32552D71B4AB}" type="slidenum"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pPr/>
              <a:t>33</a:t>
            </a:fld>
            <a:endParaRPr lang="en-GB">
              <a:latin typeface="Times New Roman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92164" name="Text Box 1"/>
          <p:cNvSpPr txBox="1">
            <a:spLocks noChangeArrowheads="1"/>
          </p:cNvSpPr>
          <p:nvPr/>
        </p:nvSpPr>
        <p:spPr bwMode="auto">
          <a:xfrm>
            <a:off x="1042988" y="696913"/>
            <a:ext cx="4924425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165" name="Text Box 2"/>
          <p:cNvSpPr>
            <a:spLocks noChangeArrowheads="1"/>
          </p:cNvSpPr>
          <p:nvPr>
            <p:ph type="body"/>
          </p:nvPr>
        </p:nvSpPr>
        <p:spPr>
          <a:xfrm>
            <a:off x="935038" y="4414838"/>
            <a:ext cx="5138737" cy="842962"/>
          </a:xfrm>
          <a:noFill/>
          <a:ln/>
        </p:spPr>
        <p:txBody>
          <a:bodyPr wrap="none" anchor="ctr"/>
          <a:lstStyle/>
          <a:p>
            <a:endParaRPr lang="it-IT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t>ML 16.6.14/09 - 300603Q - 44074/MCrb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81FB631-DD8E-F449-B2EC-D03C6FFB789C}" type="slidenum"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pPr/>
              <a:t>4</a:t>
            </a:fld>
            <a:endParaRPr lang="en-GB">
              <a:latin typeface="Times New Roman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35844" name="Rectangle 1026"/>
          <p:cNvSpPr>
            <a:spLocks noGrp="1" noChangeArrowheads="1"/>
          </p:cNvSpPr>
          <p:nvPr>
            <p:ph type="sldImg"/>
          </p:nvPr>
        </p:nvSpPr>
        <p:spPr>
          <a:ln/>
        </p:spPr>
      </p:sp>
      <p:sp>
        <p:nvSpPr>
          <p:cNvPr id="3584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t>ML 16.6.14/09 - 300603Q - 44074/MCrb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323769B-22CC-574C-9F97-B92B83B145E6}" type="slidenum"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pPr/>
              <a:t>5</a:t>
            </a:fld>
            <a:endParaRPr lang="en-GB">
              <a:latin typeface="Times New Roman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37892" name="Rectangle 1026"/>
          <p:cNvSpPr>
            <a:spLocks noGrp="1" noChangeArrowheads="1"/>
          </p:cNvSpPr>
          <p:nvPr>
            <p:ph type="sldImg"/>
          </p:nvPr>
        </p:nvSpPr>
        <p:spPr>
          <a:ln/>
        </p:spPr>
      </p:sp>
      <p:sp>
        <p:nvSpPr>
          <p:cNvPr id="3789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t>ML 16.6.14/09 - 300603Q - 44074/MCrb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1A0F204-48AD-AA48-8D2C-82562C39D819}" type="slidenum"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pPr/>
              <a:t>6</a:t>
            </a:fld>
            <a:endParaRPr lang="en-GB">
              <a:latin typeface="Times New Roman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39940" name="Rectangle 1026"/>
          <p:cNvSpPr>
            <a:spLocks noGrp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rPr>
              <a:t>GRID CHEM, TERAGRID, SeaDataNet, caBIG = sono progetti open, collaborativi per fare scienza, simulazione, database di esperimenti e risultati scientifici</a:t>
            </a:r>
          </a:p>
          <a:p>
            <a:r>
              <a:rPr lang="it-IT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rPr>
              <a:t>YouTube, flickr, FaceBook, DIGG = esempi di progetti di condivisione di contenuti e reti sociali 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t>ML 16.6.14/09 - 300603Q - 44074/MCrb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EB3709F-2DBC-8442-87C9-491FDAE5C381}" type="slidenum"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pPr/>
              <a:t>7</a:t>
            </a:fld>
            <a:endParaRPr lang="en-GB">
              <a:latin typeface="Times New Roman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41988" name="Text Box 1"/>
          <p:cNvSpPr txBox="1">
            <a:spLocks noChangeArrowheads="1"/>
          </p:cNvSpPr>
          <p:nvPr/>
        </p:nvSpPr>
        <p:spPr bwMode="auto">
          <a:xfrm>
            <a:off x="1047750" y="696913"/>
            <a:ext cx="4924425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989" name="Text Box 2"/>
          <p:cNvSpPr>
            <a:spLocks noChangeArrowheads="1"/>
          </p:cNvSpPr>
          <p:nvPr>
            <p:ph type="body"/>
          </p:nvPr>
        </p:nvSpPr>
        <p:spPr>
          <a:xfrm>
            <a:off x="935038" y="4414838"/>
            <a:ext cx="5138737" cy="852487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it-IT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t>ML 16.6.14/09 - 300603Q - 44074/MCrb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57587CC-6E16-5244-9185-8048DECA4A1B}" type="slidenum"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pPr/>
              <a:t>9</a:t>
            </a:fld>
            <a:endParaRPr lang="en-GB">
              <a:latin typeface="Times New Roman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45060" name="Text Box 1"/>
          <p:cNvSpPr txBox="1">
            <a:spLocks noChangeArrowheads="1"/>
          </p:cNvSpPr>
          <p:nvPr/>
        </p:nvSpPr>
        <p:spPr bwMode="auto">
          <a:xfrm>
            <a:off x="1042988" y="696913"/>
            <a:ext cx="4924425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061" name="Text Box 2"/>
          <p:cNvSpPr>
            <a:spLocks noChangeArrowheads="1"/>
          </p:cNvSpPr>
          <p:nvPr>
            <p:ph type="body"/>
          </p:nvPr>
        </p:nvSpPr>
        <p:spPr>
          <a:xfrm>
            <a:off x="935038" y="4414838"/>
            <a:ext cx="5138737" cy="842962"/>
          </a:xfrm>
          <a:noFill/>
          <a:ln/>
        </p:spPr>
        <p:txBody>
          <a:bodyPr wrap="none" anchor="ctr"/>
          <a:lstStyle/>
          <a:p>
            <a:endParaRPr lang="it-IT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t>ML 16.6.14/09 - 300603Q - 44074/MCrb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9B40EE3-64D1-A14F-BA66-466E4968E406}" type="slidenum"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pPr/>
              <a:t>10</a:t>
            </a:fld>
            <a:endParaRPr lang="en-GB">
              <a:latin typeface="Times New Roman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47108" name="Text Box 1025"/>
          <p:cNvSpPr txBox="1">
            <a:spLocks noChangeArrowheads="1"/>
          </p:cNvSpPr>
          <p:nvPr/>
        </p:nvSpPr>
        <p:spPr bwMode="auto">
          <a:xfrm>
            <a:off x="1046163" y="698500"/>
            <a:ext cx="4921250" cy="3482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109" name="Text Box 1026"/>
          <p:cNvSpPr>
            <a:spLocks noChangeArrowheads="1"/>
          </p:cNvSpPr>
          <p:nvPr>
            <p:ph type="body"/>
          </p:nvPr>
        </p:nvSpPr>
        <p:spPr>
          <a:xfrm>
            <a:off x="935038" y="4414838"/>
            <a:ext cx="5138737" cy="842962"/>
          </a:xfrm>
          <a:noFill/>
          <a:ln/>
        </p:spPr>
        <p:txBody>
          <a:bodyPr wrap="none" anchor="ctr"/>
          <a:lstStyle/>
          <a:p>
            <a:endParaRPr lang="it-IT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t>ML 16.6.14/09 - 300603Q - 44074/MCrb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E94178F-3F8F-6946-B2A6-53096FB7181A}" type="slidenum">
              <a:rPr lang="en-GB">
                <a:latin typeface="Times New Roman" pitchFamily="-107" charset="0"/>
                <a:ea typeface="Arial Unicode MS" pitchFamily="-107" charset="0"/>
                <a:cs typeface="Arial Unicode MS" pitchFamily="-107" charset="0"/>
              </a:rPr>
              <a:pPr/>
              <a:t>11</a:t>
            </a:fld>
            <a:endParaRPr lang="en-GB">
              <a:latin typeface="Times New Roman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49156" name="Text Box 1"/>
          <p:cNvSpPr txBox="1">
            <a:spLocks noChangeArrowheads="1"/>
          </p:cNvSpPr>
          <p:nvPr/>
        </p:nvSpPr>
        <p:spPr bwMode="auto">
          <a:xfrm>
            <a:off x="1042988" y="696913"/>
            <a:ext cx="4924425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157" name="Text Box 2"/>
          <p:cNvSpPr>
            <a:spLocks noChangeArrowheads="1"/>
          </p:cNvSpPr>
          <p:nvPr>
            <p:ph type="body"/>
          </p:nvPr>
        </p:nvSpPr>
        <p:spPr>
          <a:xfrm>
            <a:off x="935038" y="4414838"/>
            <a:ext cx="5138737" cy="842962"/>
          </a:xfrm>
          <a:noFill/>
          <a:ln/>
        </p:spPr>
        <p:txBody>
          <a:bodyPr wrap="none" anchor="ctr"/>
          <a:lstStyle/>
          <a:p>
            <a:endParaRPr lang="it-IT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85262" cy="1620838"/>
          </a:xfrm>
        </p:spPr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3375" y="4286250"/>
            <a:ext cx="7481888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88EE3-1BC3-114E-8372-FFE0933A8C53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663E1-6AC5-904D-B9E0-F3072E18EF88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640638" y="1952625"/>
            <a:ext cx="1827212" cy="2584450"/>
          </a:xfrm>
        </p:spPr>
        <p:txBody>
          <a:bodyPr vert="eaVert"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155825" y="1952625"/>
            <a:ext cx="5332413" cy="2584450"/>
          </a:xfrm>
        </p:spPr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F828B-A44E-0944-A67D-A8DF569F3D9E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7413" y="1952625"/>
            <a:ext cx="7310437" cy="184150"/>
          </a:xfrm>
        </p:spPr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2155825" y="2551113"/>
            <a:ext cx="7310438" cy="1985962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05BAB-E76A-334A-B3F8-E70782FDA9D8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85262" cy="1620838"/>
          </a:xfrm>
        </p:spPr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3375" y="4286250"/>
            <a:ext cx="7481888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4988" y="1770063"/>
            <a:ext cx="4732337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419725" y="1770063"/>
            <a:ext cx="473233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4F33F-8F49-E941-8BAD-657C4D07E2F5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748588" y="1123950"/>
            <a:ext cx="2403475" cy="5635625"/>
          </a:xfrm>
        </p:spPr>
        <p:txBody>
          <a:bodyPr vert="eaVert"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4988" y="1123950"/>
            <a:ext cx="7061200" cy="5635625"/>
          </a:xfrm>
        </p:spPr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74963" y="1123950"/>
            <a:ext cx="5024437" cy="366713"/>
          </a:xfrm>
        </p:spPr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664AB-B52E-EB4B-86B7-A925C87E5F6A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155825" y="2551113"/>
            <a:ext cx="3578225" cy="198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886450" y="2551113"/>
            <a:ext cx="3579813" cy="198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4E2A5-BFC3-654C-9308-BB3258384B4E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5F61C-A920-1248-8B51-5D3F1BE63F96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4D40F-B2C8-8740-A2D0-3F8341EC32BE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E0271-FD0F-D94D-B79D-CB2307DDC8F6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D6C97-77B3-AB42-AFF3-B2C9D67E43CA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04324-5BB4-6C43-90CE-417879CD1C9C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9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fondo"/>
          <p:cNvPicPr>
            <a:picLocks noChangeAspect="1" noChangeArrowheads="1"/>
          </p:cNvPicPr>
          <p:nvPr userDrawn="1"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04775"/>
            <a:ext cx="11582400" cy="764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157413" y="1952625"/>
            <a:ext cx="7310437" cy="184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Fare clic per modificare stile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5825" y="2551113"/>
            <a:ext cx="7310438" cy="198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Fare clic per modificare gli stili del testo dello schema</a:t>
            </a:r>
          </a:p>
          <a:p>
            <a:pPr lvl="1"/>
            <a:r>
              <a:rPr lang="en-GB"/>
              <a:t>Secondo livello</a:t>
            </a:r>
          </a:p>
          <a:p>
            <a:pPr lvl="2"/>
            <a:r>
              <a:rPr lang="en-GB"/>
              <a:t>Terzo livello</a:t>
            </a:r>
          </a:p>
          <a:p>
            <a:pPr lvl="3"/>
            <a:r>
              <a:rPr lang="en-GB"/>
              <a:t>Quarto livello</a:t>
            </a:r>
          </a:p>
          <a:p>
            <a:pPr lvl="4"/>
            <a:r>
              <a:rPr lang="en-GB"/>
              <a:t>Quinto livello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856538" y="7127875"/>
            <a:ext cx="20907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Arial" pitchFamily="-109" charset="0"/>
              <a:buNone/>
              <a:defRPr sz="1200">
                <a:solidFill>
                  <a:srgbClr val="000000"/>
                </a:solidFill>
                <a:latin typeface="Arial" pitchFamily="-109" charset="0"/>
                <a:ea typeface="Arial Unicode MS" pitchFamily="-109" charset="0"/>
                <a:cs typeface="Arial Unicode MS" pitchFamily="-109" charset="0"/>
              </a:defRPr>
            </a:lvl1pPr>
          </a:lstStyle>
          <a:p>
            <a:pPr>
              <a:defRPr/>
            </a:pPr>
            <a:fld id="{117A16F6-7189-EE47-A714-6D657795188A}" type="slidenum">
              <a:rPr lang="en-GB"/>
              <a:pPr>
                <a:defRPr/>
              </a:pPr>
              <a:t>‹n.›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7" charset="0"/>
        <a:defRPr sz="16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7" charset="0"/>
        <a:defRPr sz="1600" b="1">
          <a:solidFill>
            <a:srgbClr val="000000"/>
          </a:solidFill>
          <a:latin typeface="Tahoma" pitchFamily="-106" charset="0"/>
          <a:ea typeface="Arial Unicode MS" pitchFamily="-106" charset="0"/>
          <a:cs typeface="Arial Unicode MS" pitchFamily="-106" charset="0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7" charset="0"/>
        <a:defRPr sz="1600" b="1">
          <a:solidFill>
            <a:srgbClr val="000000"/>
          </a:solidFill>
          <a:latin typeface="Tahoma" pitchFamily="-106" charset="0"/>
          <a:ea typeface="Arial Unicode MS" pitchFamily="-106" charset="0"/>
          <a:cs typeface="Arial Unicode MS" pitchFamily="-106" charset="0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7" charset="0"/>
        <a:defRPr sz="1600" b="1">
          <a:solidFill>
            <a:srgbClr val="000000"/>
          </a:solidFill>
          <a:latin typeface="Tahoma" pitchFamily="-106" charset="0"/>
          <a:ea typeface="Arial Unicode MS" pitchFamily="-106" charset="0"/>
          <a:cs typeface="Arial Unicode MS" pitchFamily="-106" charset="0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7" charset="0"/>
        <a:defRPr sz="1600" b="1">
          <a:solidFill>
            <a:srgbClr val="000000"/>
          </a:solidFill>
          <a:latin typeface="Tahoma" pitchFamily="-106" charset="0"/>
          <a:ea typeface="Arial Unicode MS" pitchFamily="-106" charset="0"/>
          <a:cs typeface="Arial Unicode MS" pitchFamily="-106" charset="0"/>
        </a:defRPr>
      </a:lvl5pPr>
      <a:lvl6pPr marL="4572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6" charset="0"/>
        <a:defRPr sz="1200" b="1">
          <a:solidFill>
            <a:srgbClr val="000000"/>
          </a:solidFill>
          <a:latin typeface="Tahoma" pitchFamily="-106" charset="0"/>
          <a:ea typeface="Arial Unicode MS" pitchFamily="-106" charset="0"/>
          <a:cs typeface="Arial Unicode MS" pitchFamily="-106" charset="0"/>
        </a:defRPr>
      </a:lvl6pPr>
      <a:lvl7pPr marL="9144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6" charset="0"/>
        <a:defRPr sz="1200" b="1">
          <a:solidFill>
            <a:srgbClr val="000000"/>
          </a:solidFill>
          <a:latin typeface="Tahoma" pitchFamily="-106" charset="0"/>
          <a:ea typeface="Arial Unicode MS" pitchFamily="-106" charset="0"/>
          <a:cs typeface="Arial Unicode MS" pitchFamily="-106" charset="0"/>
        </a:defRPr>
      </a:lvl7pPr>
      <a:lvl8pPr marL="1371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6" charset="0"/>
        <a:defRPr sz="1200" b="1">
          <a:solidFill>
            <a:srgbClr val="000000"/>
          </a:solidFill>
          <a:latin typeface="Tahoma" pitchFamily="-106" charset="0"/>
          <a:ea typeface="Arial Unicode MS" pitchFamily="-106" charset="0"/>
          <a:cs typeface="Arial Unicode MS" pitchFamily="-106" charset="0"/>
        </a:defRPr>
      </a:lvl8pPr>
      <a:lvl9pPr marL="18288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6" charset="0"/>
        <a:defRPr sz="1200" b="1">
          <a:solidFill>
            <a:srgbClr val="000000"/>
          </a:solidFill>
          <a:latin typeface="Tahoma" pitchFamily="-106" charset="0"/>
          <a:ea typeface="Arial Unicode MS" pitchFamily="-106" charset="0"/>
          <a:cs typeface="Arial Unicode MS" pitchFamily="-106" charset="0"/>
        </a:defRPr>
      </a:lvl9pPr>
    </p:titleStyle>
    <p:bodyStyle>
      <a:lvl1pPr marL="342900" indent="-342900" algn="l" defTabSz="449263" rtl="0" eaLnBrk="0" fontAlgn="base" hangingPunct="0">
        <a:lnSpc>
          <a:spcPct val="12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7" charset="0"/>
        <a:defRPr sz="1400">
          <a:solidFill>
            <a:srgbClr val="000000"/>
          </a:solidFill>
          <a:latin typeface="+mn-lt"/>
          <a:ea typeface="+mn-ea"/>
          <a:cs typeface="+mn-cs"/>
        </a:defRPr>
      </a:lvl1pPr>
      <a:lvl2pPr marL="111125" indent="-111125" algn="l" defTabSz="449263" rtl="0" eaLnBrk="0" fontAlgn="base" hangingPunct="0">
        <a:lnSpc>
          <a:spcPct val="12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7" charset="0"/>
        <a:buChar char="•"/>
        <a:defRPr sz="1400">
          <a:solidFill>
            <a:srgbClr val="000000"/>
          </a:solidFill>
          <a:latin typeface="+mn-lt"/>
          <a:ea typeface="+mn-ea"/>
          <a:cs typeface="+mn-cs"/>
        </a:defRPr>
      </a:lvl2pPr>
      <a:lvl3pPr marL="228600" indent="-112713" algn="l" defTabSz="449263" rtl="0" eaLnBrk="0" fontAlgn="base" hangingPunct="0">
        <a:lnSpc>
          <a:spcPct val="12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7" charset="0"/>
        <a:buChar char="–"/>
        <a:defRPr sz="1400">
          <a:solidFill>
            <a:srgbClr val="000000"/>
          </a:solidFill>
          <a:latin typeface="+mn-lt"/>
          <a:ea typeface="+mn-ea"/>
          <a:cs typeface="+mn-cs"/>
        </a:defRPr>
      </a:lvl3pPr>
      <a:lvl4pPr marL="339725" indent="-111125" algn="l" defTabSz="449263" rtl="0" eaLnBrk="0" fontAlgn="base" hangingPunct="0">
        <a:lnSpc>
          <a:spcPct val="12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7" charset="0"/>
        <a:buChar char="·"/>
        <a:defRPr sz="1400">
          <a:solidFill>
            <a:srgbClr val="000000"/>
          </a:solidFill>
          <a:latin typeface="+mn-lt"/>
          <a:ea typeface="+mn-ea"/>
          <a:cs typeface="+mn-cs"/>
        </a:defRPr>
      </a:lvl4pPr>
      <a:lvl5pPr marL="457200" indent="-106363" algn="l" defTabSz="449263" rtl="0" eaLnBrk="0" fontAlgn="base" hangingPunct="0">
        <a:lnSpc>
          <a:spcPct val="12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7" charset="0"/>
        <a:defRPr sz="1400">
          <a:solidFill>
            <a:srgbClr val="000000"/>
          </a:solidFill>
          <a:latin typeface="+mn-lt"/>
          <a:ea typeface="+mn-ea"/>
          <a:cs typeface="+mn-cs"/>
        </a:defRPr>
      </a:lvl5pPr>
      <a:lvl6pPr marL="914400" indent="-106363" algn="l" defTabSz="449263" rtl="0" eaLnBrk="0" fontAlgn="base" hangingPunct="0">
        <a:lnSpc>
          <a:spcPct val="12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6" charset="0"/>
        <a:defRPr sz="1400">
          <a:solidFill>
            <a:srgbClr val="000000"/>
          </a:solidFill>
          <a:latin typeface="+mn-lt"/>
          <a:ea typeface="+mn-ea"/>
          <a:cs typeface="+mn-cs"/>
        </a:defRPr>
      </a:lvl6pPr>
      <a:lvl7pPr marL="1371600" indent="-106363" algn="l" defTabSz="449263" rtl="0" eaLnBrk="0" fontAlgn="base" hangingPunct="0">
        <a:lnSpc>
          <a:spcPct val="12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6" charset="0"/>
        <a:defRPr sz="1400">
          <a:solidFill>
            <a:srgbClr val="000000"/>
          </a:solidFill>
          <a:latin typeface="+mn-lt"/>
          <a:ea typeface="+mn-ea"/>
          <a:cs typeface="+mn-cs"/>
        </a:defRPr>
      </a:lvl7pPr>
      <a:lvl8pPr marL="1828800" indent="-106363" algn="l" defTabSz="449263" rtl="0" eaLnBrk="0" fontAlgn="base" hangingPunct="0">
        <a:lnSpc>
          <a:spcPct val="12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6" charset="0"/>
        <a:defRPr sz="1400">
          <a:solidFill>
            <a:srgbClr val="000000"/>
          </a:solidFill>
          <a:latin typeface="+mn-lt"/>
          <a:ea typeface="+mn-ea"/>
          <a:cs typeface="+mn-cs"/>
        </a:defRPr>
      </a:lvl8pPr>
      <a:lvl9pPr marL="2286000" indent="-106363" algn="l" defTabSz="449263" rtl="0" eaLnBrk="0" fontAlgn="base" hangingPunct="0">
        <a:lnSpc>
          <a:spcPct val="12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6" charset="0"/>
        <a:defRPr sz="1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874963" y="1123950"/>
            <a:ext cx="5024437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Fare clic per modificare stile</a:t>
            </a:r>
          </a:p>
        </p:txBody>
      </p:sp>
      <p:pic>
        <p:nvPicPr>
          <p:cNvPr id="14339" name="Picture 9" descr="sfondo"/>
          <p:cNvPicPr>
            <a:picLocks noChangeAspect="1" noChangeArrowheads="1"/>
          </p:cNvPicPr>
          <p:nvPr userDrawn="1"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1582400" cy="764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70063"/>
            <a:ext cx="9617075" cy="4989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Fare clic per modificare gli stili del testo dello schema</a:t>
            </a:r>
          </a:p>
          <a:p>
            <a:pPr lvl="1"/>
            <a:r>
              <a:rPr lang="en-GB"/>
              <a:t>Secondo livello</a:t>
            </a:r>
          </a:p>
          <a:p>
            <a:pPr lvl="2"/>
            <a:r>
              <a:rPr lang="en-GB"/>
              <a:t>Terzo livello</a:t>
            </a:r>
          </a:p>
          <a:p>
            <a:pPr lvl="3"/>
            <a:r>
              <a:rPr lang="en-GB"/>
              <a:t>Quarto livello</a:t>
            </a:r>
          </a:p>
          <a:p>
            <a:pPr lvl="4"/>
            <a:r>
              <a:rPr lang="en-GB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7" charset="0"/>
        <a:defRPr sz="12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7" charset="0"/>
        <a:defRPr sz="1200" b="1">
          <a:solidFill>
            <a:srgbClr val="000000"/>
          </a:solidFill>
          <a:latin typeface="Tahoma" pitchFamily="-106" charset="0"/>
          <a:ea typeface="Arial Unicode MS" pitchFamily="-106" charset="0"/>
          <a:cs typeface="Arial Unicode MS" pitchFamily="-106" charset="0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7" charset="0"/>
        <a:defRPr sz="1200" b="1">
          <a:solidFill>
            <a:srgbClr val="000000"/>
          </a:solidFill>
          <a:latin typeface="Tahoma" pitchFamily="-106" charset="0"/>
          <a:ea typeface="Arial Unicode MS" pitchFamily="-106" charset="0"/>
          <a:cs typeface="Arial Unicode MS" pitchFamily="-106" charset="0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7" charset="0"/>
        <a:defRPr sz="1200" b="1">
          <a:solidFill>
            <a:srgbClr val="000000"/>
          </a:solidFill>
          <a:latin typeface="Tahoma" pitchFamily="-106" charset="0"/>
          <a:ea typeface="Arial Unicode MS" pitchFamily="-106" charset="0"/>
          <a:cs typeface="Arial Unicode MS" pitchFamily="-106" charset="0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7" charset="0"/>
        <a:defRPr sz="1200" b="1">
          <a:solidFill>
            <a:srgbClr val="000000"/>
          </a:solidFill>
          <a:latin typeface="Tahoma" pitchFamily="-106" charset="0"/>
          <a:ea typeface="Arial Unicode MS" pitchFamily="-106" charset="0"/>
          <a:cs typeface="Arial Unicode MS" pitchFamily="-106" charset="0"/>
        </a:defRPr>
      </a:lvl5pPr>
      <a:lvl6pPr marL="4572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6" charset="0"/>
        <a:defRPr sz="1200" b="1">
          <a:solidFill>
            <a:srgbClr val="000000"/>
          </a:solidFill>
          <a:latin typeface="Tahoma" pitchFamily="-106" charset="0"/>
          <a:ea typeface="Arial Unicode MS" pitchFamily="-106" charset="0"/>
          <a:cs typeface="Arial Unicode MS" pitchFamily="-106" charset="0"/>
        </a:defRPr>
      </a:lvl6pPr>
      <a:lvl7pPr marL="9144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6" charset="0"/>
        <a:defRPr sz="1200" b="1">
          <a:solidFill>
            <a:srgbClr val="000000"/>
          </a:solidFill>
          <a:latin typeface="Tahoma" pitchFamily="-106" charset="0"/>
          <a:ea typeface="Arial Unicode MS" pitchFamily="-106" charset="0"/>
          <a:cs typeface="Arial Unicode MS" pitchFamily="-106" charset="0"/>
        </a:defRPr>
      </a:lvl7pPr>
      <a:lvl8pPr marL="13716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6" charset="0"/>
        <a:defRPr sz="1200" b="1">
          <a:solidFill>
            <a:srgbClr val="000000"/>
          </a:solidFill>
          <a:latin typeface="Tahoma" pitchFamily="-106" charset="0"/>
          <a:ea typeface="Arial Unicode MS" pitchFamily="-106" charset="0"/>
          <a:cs typeface="Arial Unicode MS" pitchFamily="-106" charset="0"/>
        </a:defRPr>
      </a:lvl8pPr>
      <a:lvl9pPr marL="1828800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6" charset="0"/>
        <a:defRPr sz="1200" b="1">
          <a:solidFill>
            <a:srgbClr val="000000"/>
          </a:solidFill>
          <a:latin typeface="Tahoma" pitchFamily="-106" charset="0"/>
          <a:ea typeface="Arial Unicode MS" pitchFamily="-106" charset="0"/>
          <a:cs typeface="Arial Unicode MS" pitchFamily="-106" charset="0"/>
        </a:defRPr>
      </a:lvl9pPr>
    </p:titleStyle>
    <p:bodyStyle>
      <a:lvl1pPr marL="342900" indent="-342900" algn="l" defTabSz="449263" rtl="0" eaLnBrk="0" fontAlgn="base" hangingPunct="0">
        <a:lnSpc>
          <a:spcPct val="12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7" charset="0"/>
        <a:defRPr sz="1200">
          <a:solidFill>
            <a:srgbClr val="000000"/>
          </a:solidFill>
          <a:latin typeface="+mn-lt"/>
          <a:ea typeface="+mn-ea"/>
          <a:cs typeface="+mn-cs"/>
        </a:defRPr>
      </a:lvl1pPr>
      <a:lvl2pPr marL="111125" indent="-111125" algn="l" defTabSz="449263" rtl="0" eaLnBrk="0" fontAlgn="base" hangingPunct="0">
        <a:lnSpc>
          <a:spcPct val="12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7" charset="0"/>
        <a:buChar char="•"/>
        <a:defRPr sz="1200">
          <a:solidFill>
            <a:srgbClr val="000000"/>
          </a:solidFill>
          <a:latin typeface="+mn-lt"/>
          <a:ea typeface="+mn-ea"/>
          <a:cs typeface="+mn-cs"/>
        </a:defRPr>
      </a:lvl2pPr>
      <a:lvl3pPr marL="228600" indent="-112713" algn="l" defTabSz="449263" rtl="0" eaLnBrk="0" fontAlgn="base" hangingPunct="0">
        <a:lnSpc>
          <a:spcPct val="12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7" charset="0"/>
        <a:buChar char="–"/>
        <a:defRPr sz="1200">
          <a:solidFill>
            <a:srgbClr val="000000"/>
          </a:solidFill>
          <a:latin typeface="+mn-lt"/>
          <a:ea typeface="+mn-ea"/>
          <a:cs typeface="+mn-cs"/>
        </a:defRPr>
      </a:lvl3pPr>
      <a:lvl4pPr marL="339725" indent="-111125" algn="l" defTabSz="449263" rtl="0" eaLnBrk="0" fontAlgn="base" hangingPunct="0">
        <a:lnSpc>
          <a:spcPct val="12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7" charset="0"/>
        <a:buChar char="·"/>
        <a:defRPr sz="1200">
          <a:solidFill>
            <a:srgbClr val="000000"/>
          </a:solidFill>
          <a:latin typeface="+mn-lt"/>
          <a:ea typeface="+mn-ea"/>
          <a:cs typeface="+mn-cs"/>
        </a:defRPr>
      </a:lvl4pPr>
      <a:lvl5pPr marL="457200" indent="-106363" algn="l" defTabSz="449263" rtl="0" eaLnBrk="0" fontAlgn="base" hangingPunct="0">
        <a:lnSpc>
          <a:spcPct val="12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7" charset="0"/>
        <a:defRPr sz="1200">
          <a:solidFill>
            <a:srgbClr val="000000"/>
          </a:solidFill>
          <a:latin typeface="+mn-lt"/>
          <a:ea typeface="+mn-ea"/>
          <a:cs typeface="+mn-cs"/>
        </a:defRPr>
      </a:lvl5pPr>
      <a:lvl6pPr marL="914400" indent="-106363" algn="l" defTabSz="449263" rtl="0" eaLnBrk="0" fontAlgn="base" hangingPunct="0">
        <a:lnSpc>
          <a:spcPct val="12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6" charset="0"/>
        <a:defRPr sz="1200">
          <a:solidFill>
            <a:srgbClr val="000000"/>
          </a:solidFill>
          <a:latin typeface="+mn-lt"/>
          <a:ea typeface="+mn-ea"/>
          <a:cs typeface="+mn-cs"/>
        </a:defRPr>
      </a:lvl6pPr>
      <a:lvl7pPr marL="1371600" indent="-106363" algn="l" defTabSz="449263" rtl="0" eaLnBrk="0" fontAlgn="base" hangingPunct="0">
        <a:lnSpc>
          <a:spcPct val="12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6" charset="0"/>
        <a:defRPr sz="1200">
          <a:solidFill>
            <a:srgbClr val="000000"/>
          </a:solidFill>
          <a:latin typeface="+mn-lt"/>
          <a:ea typeface="+mn-ea"/>
          <a:cs typeface="+mn-cs"/>
        </a:defRPr>
      </a:lvl7pPr>
      <a:lvl8pPr marL="1828800" indent="-106363" algn="l" defTabSz="449263" rtl="0" eaLnBrk="0" fontAlgn="base" hangingPunct="0">
        <a:lnSpc>
          <a:spcPct val="12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6" charset="0"/>
        <a:defRPr sz="1200">
          <a:solidFill>
            <a:srgbClr val="000000"/>
          </a:solidFill>
          <a:latin typeface="+mn-lt"/>
          <a:ea typeface="+mn-ea"/>
          <a:cs typeface="+mn-cs"/>
        </a:defRPr>
      </a:lvl8pPr>
      <a:lvl9pPr marL="2286000" indent="-106363" algn="l" defTabSz="449263" rtl="0" eaLnBrk="0" fontAlgn="base" hangingPunct="0">
        <a:lnSpc>
          <a:spcPct val="12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ahoma" pitchFamily="-106" charset="0"/>
        <a:defRPr sz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4" Type="http://schemas.openxmlformats.org/officeDocument/2006/relationships/image" Target="../media/image4.png"/><Relationship Id="rId10" Type="http://schemas.openxmlformats.org/officeDocument/2006/relationships/image" Target="../media/image10.png"/><Relationship Id="rId5" Type="http://schemas.openxmlformats.org/officeDocument/2006/relationships/image" Target="../media/image5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9" Type="http://schemas.openxmlformats.org/officeDocument/2006/relationships/image" Target="../media/image9.png"/><Relationship Id="rId3" Type="http://schemas.openxmlformats.org/officeDocument/2006/relationships/image" Target="../media/image3.png"/><Relationship Id="rId6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2.png"/><Relationship Id="rId4" Type="http://schemas.openxmlformats.org/officeDocument/2006/relationships/image" Target="../media/image12.png"/><Relationship Id="rId7" Type="http://schemas.openxmlformats.org/officeDocument/2006/relationships/image" Target="../media/image15.pn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6" Type="http://schemas.openxmlformats.org/officeDocument/2006/relationships/image" Target="../media/image24.png"/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0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9" Type="http://schemas.openxmlformats.org/officeDocument/2006/relationships/image" Target="../media/image17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0" y="819150"/>
            <a:ext cx="4972050" cy="2305050"/>
          </a:xfrm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latin typeface="Verdana" pitchFamily="-107" charset="0"/>
              </a:rPr>
              <a:t>Presentazione del corso di studi in informatica</a:t>
            </a:r>
            <a:endParaRPr lang="en-GB" sz="3600">
              <a:latin typeface="Arial" pitchFamily="-107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286000"/>
            <a:ext cx="2978150" cy="416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14363" y="7086600"/>
            <a:ext cx="1976437" cy="206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3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http://www.educ.di.unito.it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733800" y="533400"/>
            <a:ext cx="1976438" cy="206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3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informatica@educ.di.unito.it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267200" y="7108825"/>
            <a:ext cx="1976438" cy="206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3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C.so Svizzera 185,  10125 Torino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68EDEE7-F6C8-0D42-B7CA-46A00FD6D29F}" type="slidenum">
              <a:rPr lang="en-GB" smtClean="0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>
                <a:buFont typeface="Arial" pitchFamily="-107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en-GB" smtClean="0"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762000" y="533400"/>
            <a:ext cx="7467600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9398">
            <a:noFill/>
            <a:miter lim="800000"/>
            <a:headEnd/>
            <a:tailEnd/>
          </a:ln>
          <a:effectLst>
            <a:outerShdw blurRad="63500" dist="17819" dir="2700000" algn="ctr" rotWithShape="0">
              <a:srgbClr val="90909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Arial" pitchFamily="-109" charset="0"/>
              <a:buNone/>
              <a:defRPr/>
            </a:pPr>
            <a:endParaRPr lang="it-IT">
              <a:latin typeface="Arial" pitchFamily="-109" charset="0"/>
              <a:ea typeface="Arial Unicode MS" pitchFamily="-109" charset="0"/>
              <a:cs typeface="Arial Unicode MS" pitchFamily="-109" charset="0"/>
            </a:endParaRPr>
          </a:p>
        </p:txBody>
      </p:sp>
      <p:sp>
        <p:nvSpPr>
          <p:cNvPr id="4608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31863" y="641350"/>
            <a:ext cx="8709025" cy="609600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/>
              <a:t>CONOSCENZE E CAPACITÀ ACQUISITE CREANO FIGURE PROFESSIONALI DI ALTO VALORE</a:t>
            </a:r>
            <a:endParaRPr lang="en-GB" sz="2000">
              <a:latin typeface="Arial" pitchFamily="-107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6875" y="3057525"/>
            <a:ext cx="1370013" cy="1019175"/>
            <a:chOff x="250" y="1926"/>
            <a:chExt cx="863" cy="642"/>
          </a:xfrm>
        </p:grpSpPr>
        <p:sp>
          <p:nvSpPr>
            <p:cNvPr id="8195" name="Rectangle 3"/>
            <p:cNvSpPr>
              <a:spLocks noChangeArrowheads="1"/>
            </p:cNvSpPr>
            <p:nvPr/>
          </p:nvSpPr>
          <p:spPr bwMode="auto">
            <a:xfrm>
              <a:off x="250" y="1926"/>
              <a:ext cx="863" cy="642"/>
            </a:xfrm>
            <a:prstGeom prst="rect">
              <a:avLst/>
            </a:prstGeom>
            <a:solidFill>
              <a:srgbClr val="FFFFFF"/>
            </a:solidFill>
            <a:ln w="9360">
              <a:noFill/>
              <a:miter lim="800000"/>
              <a:headEnd/>
              <a:tailEnd/>
            </a:ln>
            <a:effectLst>
              <a:outerShdw blurRad="63500" dist="1781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Font typeface="Arial" pitchFamily="-109" charset="0"/>
                <a:buNone/>
                <a:defRPr/>
              </a:pPr>
              <a:endParaRPr lang="it-IT">
                <a:latin typeface="Arial" pitchFamily="-109" charset="0"/>
                <a:ea typeface="Arial Unicode MS" pitchFamily="-109" charset="0"/>
                <a:cs typeface="Arial Unicode MS" pitchFamily="-109" charset="0"/>
              </a:endParaRPr>
            </a:p>
          </p:txBody>
        </p:sp>
        <p:sp>
          <p:nvSpPr>
            <p:cNvPr id="46106" name="Rectangle 4"/>
            <p:cNvSpPr>
              <a:spLocks noChangeArrowheads="1"/>
            </p:cNvSpPr>
            <p:nvPr/>
          </p:nvSpPr>
          <p:spPr bwMode="auto">
            <a:xfrm>
              <a:off x="304" y="1974"/>
              <a:ext cx="794" cy="5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Conoscenze tecnico-scientifiche </a:t>
              </a:r>
            </a:p>
          </p:txBody>
        </p:sp>
      </p:grp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9934575" y="422275"/>
            <a:ext cx="288925" cy="169863"/>
          </a:xfrm>
          <a:prstGeom prst="ellipse">
            <a:avLst/>
          </a:prstGeom>
          <a:solidFill>
            <a:srgbClr val="D0D0D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781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Arial" pitchFamily="-10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700">
                <a:solidFill>
                  <a:srgbClr val="000000"/>
                </a:solidFill>
                <a:latin typeface="Arial" pitchFamily="-109" charset="0"/>
                <a:ea typeface="Arial Unicode MS" pitchFamily="-109" charset="0"/>
                <a:cs typeface="Arial Unicode MS" pitchFamily="-109" charset="0"/>
              </a:rPr>
              <a:t>1</a:t>
            </a: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9934575" y="630238"/>
            <a:ext cx="288925" cy="169862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781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Arial" pitchFamily="-10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700">
                <a:solidFill>
                  <a:srgbClr val="000000"/>
                </a:solidFill>
                <a:latin typeface="Arial" pitchFamily="-109" charset="0"/>
                <a:ea typeface="Arial Unicode MS" pitchFamily="-109" charset="0"/>
                <a:cs typeface="Arial Unicode MS" pitchFamily="-109" charset="0"/>
              </a:rPr>
              <a:t>2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129213" y="3057525"/>
            <a:ext cx="1370012" cy="1019175"/>
            <a:chOff x="2178" y="1926"/>
            <a:chExt cx="863" cy="642"/>
          </a:xfrm>
        </p:grpSpPr>
        <p:sp>
          <p:nvSpPr>
            <p:cNvPr id="8200" name="Rectangle 8"/>
            <p:cNvSpPr>
              <a:spLocks noChangeArrowheads="1"/>
            </p:cNvSpPr>
            <p:nvPr/>
          </p:nvSpPr>
          <p:spPr bwMode="auto">
            <a:xfrm>
              <a:off x="2178" y="1926"/>
              <a:ext cx="863" cy="642"/>
            </a:xfrm>
            <a:prstGeom prst="rect">
              <a:avLst/>
            </a:prstGeom>
            <a:solidFill>
              <a:srgbClr val="FFFFFF"/>
            </a:solidFill>
            <a:ln w="9360">
              <a:noFill/>
              <a:miter lim="800000"/>
              <a:headEnd/>
              <a:tailEnd/>
            </a:ln>
            <a:effectLst>
              <a:outerShdw blurRad="63500" dist="1781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Font typeface="Arial" pitchFamily="-109" charset="0"/>
                <a:buNone/>
                <a:defRPr/>
              </a:pPr>
              <a:endParaRPr lang="it-IT">
                <a:latin typeface="Arial" pitchFamily="-109" charset="0"/>
                <a:ea typeface="Arial Unicode MS" pitchFamily="-109" charset="0"/>
                <a:cs typeface="Arial Unicode MS" pitchFamily="-109" charset="0"/>
              </a:endParaRPr>
            </a:p>
          </p:txBody>
        </p:sp>
        <p:sp>
          <p:nvSpPr>
            <p:cNvPr id="46104" name="Rectangle 9"/>
            <p:cNvSpPr>
              <a:spLocks noChangeArrowheads="1"/>
            </p:cNvSpPr>
            <p:nvPr/>
          </p:nvSpPr>
          <p:spPr bwMode="auto">
            <a:xfrm>
              <a:off x="2232" y="1974"/>
              <a:ext cx="794" cy="5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Capacità di lavorare in team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429000" y="3048000"/>
            <a:ext cx="1511300" cy="1019175"/>
            <a:chOff x="4088" y="1926"/>
            <a:chExt cx="863" cy="642"/>
          </a:xfrm>
        </p:grpSpPr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>
              <a:off x="4088" y="1926"/>
              <a:ext cx="863" cy="642"/>
            </a:xfrm>
            <a:prstGeom prst="rect">
              <a:avLst/>
            </a:prstGeom>
            <a:solidFill>
              <a:srgbClr val="FFFFFF"/>
            </a:solidFill>
            <a:ln w="9360">
              <a:noFill/>
              <a:miter lim="800000"/>
              <a:headEnd/>
              <a:tailEnd/>
            </a:ln>
            <a:effectLst>
              <a:outerShdw blurRad="63500" dist="1781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Font typeface="Arial" pitchFamily="-109" charset="0"/>
                <a:buNone/>
                <a:defRPr/>
              </a:pPr>
              <a:endParaRPr lang="it-IT">
                <a:latin typeface="Arial" pitchFamily="-109" charset="0"/>
                <a:ea typeface="Arial Unicode MS" pitchFamily="-109" charset="0"/>
                <a:cs typeface="Arial Unicode MS" pitchFamily="-109" charset="0"/>
              </a:endParaRPr>
            </a:p>
          </p:txBody>
        </p:sp>
        <p:sp>
          <p:nvSpPr>
            <p:cNvPr id="46102" name="Rectangle 12"/>
            <p:cNvSpPr>
              <a:spLocks noChangeArrowheads="1"/>
            </p:cNvSpPr>
            <p:nvPr/>
          </p:nvSpPr>
          <p:spPr bwMode="auto">
            <a:xfrm>
              <a:off x="4142" y="1974"/>
              <a:ext cx="794" cy="5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Metodologia per differenti problematiche 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630988" y="3057525"/>
            <a:ext cx="1370012" cy="1019175"/>
            <a:chOff x="3124" y="1926"/>
            <a:chExt cx="863" cy="642"/>
          </a:xfrm>
        </p:grpSpPr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>
              <a:off x="3124" y="1926"/>
              <a:ext cx="863" cy="642"/>
            </a:xfrm>
            <a:prstGeom prst="rect">
              <a:avLst/>
            </a:prstGeom>
            <a:solidFill>
              <a:srgbClr val="FFFFFF"/>
            </a:solidFill>
            <a:ln w="9360">
              <a:noFill/>
              <a:miter lim="800000"/>
              <a:headEnd/>
              <a:tailEnd/>
            </a:ln>
            <a:effectLst>
              <a:outerShdw blurRad="63500" dist="1781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Font typeface="Arial" pitchFamily="-109" charset="0"/>
                <a:buNone/>
                <a:defRPr/>
              </a:pPr>
              <a:endParaRPr lang="it-IT">
                <a:latin typeface="Arial" pitchFamily="-109" charset="0"/>
                <a:ea typeface="Arial Unicode MS" pitchFamily="-109" charset="0"/>
                <a:cs typeface="Arial Unicode MS" pitchFamily="-109" charset="0"/>
              </a:endParaRPr>
            </a:p>
          </p:txBody>
        </p:sp>
        <p:sp>
          <p:nvSpPr>
            <p:cNvPr id="46100" name="Rectangle 15"/>
            <p:cNvSpPr>
              <a:spLocks noChangeArrowheads="1"/>
            </p:cNvSpPr>
            <p:nvPr/>
          </p:nvSpPr>
          <p:spPr bwMode="auto">
            <a:xfrm>
              <a:off x="3178" y="1974"/>
              <a:ext cx="794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Capacità manageriali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927225" y="3057525"/>
            <a:ext cx="1370013" cy="1019175"/>
            <a:chOff x="1214" y="1926"/>
            <a:chExt cx="863" cy="642"/>
          </a:xfrm>
        </p:grpSpPr>
        <p:sp>
          <p:nvSpPr>
            <p:cNvPr id="8209" name="Rectangle 17"/>
            <p:cNvSpPr>
              <a:spLocks noChangeArrowheads="1"/>
            </p:cNvSpPr>
            <p:nvPr/>
          </p:nvSpPr>
          <p:spPr bwMode="auto">
            <a:xfrm>
              <a:off x="1214" y="1926"/>
              <a:ext cx="863" cy="642"/>
            </a:xfrm>
            <a:prstGeom prst="rect">
              <a:avLst/>
            </a:prstGeom>
            <a:solidFill>
              <a:srgbClr val="FFFFFF"/>
            </a:solidFill>
            <a:ln w="9360">
              <a:noFill/>
              <a:miter lim="800000"/>
              <a:headEnd/>
              <a:tailEnd/>
            </a:ln>
            <a:effectLst>
              <a:outerShdw blurRad="63500" dist="1781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Font typeface="Arial" pitchFamily="-109" charset="0"/>
                <a:buNone/>
                <a:defRPr/>
              </a:pPr>
              <a:endParaRPr lang="it-IT">
                <a:latin typeface="Arial" pitchFamily="-109" charset="0"/>
                <a:ea typeface="Arial Unicode MS" pitchFamily="-109" charset="0"/>
                <a:cs typeface="Arial Unicode MS" pitchFamily="-109" charset="0"/>
              </a:endParaRPr>
            </a:p>
          </p:txBody>
        </p:sp>
        <p:sp>
          <p:nvSpPr>
            <p:cNvPr id="46098" name="Rectangle 18"/>
            <p:cNvSpPr>
              <a:spLocks noChangeArrowheads="1"/>
            </p:cNvSpPr>
            <p:nvPr/>
          </p:nvSpPr>
          <p:spPr bwMode="auto">
            <a:xfrm>
              <a:off x="1268" y="1974"/>
              <a:ext cx="794" cy="5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Conoscenza della lingua inglese</a:t>
              </a:r>
            </a:p>
          </p:txBody>
        </p:sp>
      </p:grpSp>
      <p:sp>
        <p:nvSpPr>
          <p:cNvPr id="46092" name="AutoShape 19"/>
          <p:cNvSpPr>
            <a:spLocks noChangeArrowheads="1"/>
          </p:cNvSpPr>
          <p:nvPr/>
        </p:nvSpPr>
        <p:spPr bwMode="auto">
          <a:xfrm>
            <a:off x="381000" y="2133600"/>
            <a:ext cx="2590800" cy="463550"/>
          </a:xfrm>
          <a:prstGeom prst="homePlate">
            <a:avLst>
              <a:gd name="adj" fmla="val 60212"/>
            </a:avLst>
          </a:prstGeom>
          <a:solidFill>
            <a:srgbClr val="FFFFFF">
              <a:alpha val="59999"/>
            </a:srgbClr>
          </a:solidFill>
          <a:ln w="9398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</a:rPr>
              <a:t>CONOSCENZA</a:t>
            </a:r>
            <a:endParaRPr lang="en-GB" sz="1600" b="1">
              <a:solidFill>
                <a:srgbClr val="000000"/>
              </a:solidFill>
            </a:endParaRPr>
          </a:p>
        </p:txBody>
      </p:sp>
      <p:sp>
        <p:nvSpPr>
          <p:cNvPr id="46093" name="AutoShape 20"/>
          <p:cNvSpPr>
            <a:spLocks noChangeArrowheads="1"/>
          </p:cNvSpPr>
          <p:nvPr/>
        </p:nvSpPr>
        <p:spPr bwMode="auto">
          <a:xfrm>
            <a:off x="3200400" y="2133600"/>
            <a:ext cx="4679950" cy="463550"/>
          </a:xfrm>
          <a:prstGeom prst="homePlate">
            <a:avLst>
              <a:gd name="adj" fmla="val 108765"/>
            </a:avLst>
          </a:prstGeom>
          <a:solidFill>
            <a:srgbClr val="FFFFFF">
              <a:alpha val="59999"/>
            </a:srgbClr>
          </a:solidFill>
          <a:ln w="9398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</a:rPr>
              <a:t>COMPETENZA</a:t>
            </a:r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8229600" y="1295400"/>
            <a:ext cx="2286000" cy="5580063"/>
            <a:chOff x="5184" y="816"/>
            <a:chExt cx="1440" cy="3515"/>
          </a:xfrm>
        </p:grpSpPr>
        <p:sp>
          <p:nvSpPr>
            <p:cNvPr id="46095" name="AutoShape 21"/>
            <p:cNvSpPr>
              <a:spLocks noChangeArrowheads="1"/>
            </p:cNvSpPr>
            <p:nvPr/>
          </p:nvSpPr>
          <p:spPr bwMode="auto">
            <a:xfrm rot="5400000">
              <a:off x="4416" y="2280"/>
              <a:ext cx="1727" cy="192"/>
            </a:xfrm>
            <a:prstGeom prst="triangle">
              <a:avLst>
                <a:gd name="adj" fmla="val 50000"/>
              </a:avLst>
            </a:prstGeom>
            <a:solidFill>
              <a:srgbClr val="333333"/>
            </a:solidFill>
            <a:ln w="9398">
              <a:noFill/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096" name="Rectangle 22"/>
            <p:cNvSpPr>
              <a:spLocks noChangeArrowheads="1"/>
            </p:cNvSpPr>
            <p:nvPr/>
          </p:nvSpPr>
          <p:spPr bwMode="auto">
            <a:xfrm>
              <a:off x="5472" y="816"/>
              <a:ext cx="1152" cy="3515"/>
            </a:xfrm>
            <a:prstGeom prst="rect">
              <a:avLst/>
            </a:prstGeom>
            <a:solidFill>
              <a:schemeClr val="bg1"/>
            </a:solidFill>
            <a:ln w="9398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  <a:ea typeface="Times New Roman" pitchFamily="-107" charset="0"/>
                  <a:cs typeface="Times New Roman" pitchFamily="-107" charset="0"/>
                </a:rPr>
                <a:t>  La formula del   </a:t>
              </a:r>
            </a:p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  <a:ea typeface="Times New Roman" pitchFamily="-107" charset="0"/>
                  <a:cs typeface="Times New Roman" pitchFamily="-107" charset="0"/>
                </a:rPr>
                <a:t>  successo</a:t>
              </a:r>
              <a:r>
                <a:rPr lang="en-GB" sz="1600">
                  <a:solidFill>
                    <a:srgbClr val="000000"/>
                  </a:solidFill>
                  <a:ea typeface="Times New Roman" pitchFamily="-107" charset="0"/>
                  <a:cs typeface="Times New Roman" pitchFamily="-107" charset="0"/>
                </a:rPr>
                <a:t>:</a:t>
              </a:r>
            </a:p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1600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endParaRPr>
            </a:p>
            <a:p>
              <a:pPr marL="111125" lvl="1" indent="-111125">
                <a:lnSpc>
                  <a:spcPct val="120000"/>
                </a:lnSpc>
                <a:buFont typeface="Arial" pitchFamily="-107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Attrarre i migliori studenti ed assicurare team bilanciati in </a:t>
              </a:r>
            </a:p>
            <a:p>
              <a:pPr marL="111125" lvl="1" indent="-111125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  termini di nazionalità ed esperienze</a:t>
              </a:r>
            </a:p>
            <a:p>
              <a:pPr marL="111125" lvl="1" indent="-111125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1600" b="1">
                <a:solidFill>
                  <a:srgbClr val="000000"/>
                </a:solidFill>
              </a:endParaRPr>
            </a:p>
            <a:p>
              <a:pPr marL="111125" lvl="1" indent="-111125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1600" b="1">
                <a:solidFill>
                  <a:srgbClr val="000000"/>
                </a:solidFill>
              </a:endParaRPr>
            </a:p>
            <a:p>
              <a:pPr marL="111125" lvl="1" indent="-111125">
                <a:lnSpc>
                  <a:spcPct val="120000"/>
                </a:lnSpc>
                <a:buFont typeface="Arial" pitchFamily="-107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Offrire la </a:t>
              </a:r>
            </a:p>
            <a:p>
              <a:pPr marL="111125" lvl="1" indent="-111125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  migliore formazione e la possibilità di esperienze internazionali</a:t>
              </a:r>
            </a:p>
            <a:p>
              <a:pPr marL="111125" lvl="1" indent="-111125">
                <a:lnSpc>
                  <a:spcPct val="120000"/>
                </a:lnSpc>
                <a:buFont typeface="Arial" pitchFamily="-107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1600" b="1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258C6C9-B43E-2D4A-A1E6-06EBA9D66202}" type="slidenum">
              <a:rPr lang="en-GB" smtClean="0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>
                <a:buFont typeface="Arial" pitchFamily="-107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en-GB" smtClean="0"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838200" y="304800"/>
            <a:ext cx="8382000" cy="685800"/>
          </a:xfrm>
          <a:prstGeom prst="rect">
            <a:avLst/>
          </a:prstGeom>
          <a:solidFill>
            <a:schemeClr val="bg1">
              <a:alpha val="0"/>
            </a:schemeClr>
          </a:solidFill>
          <a:ln w="9398">
            <a:noFill/>
            <a:miter lim="800000"/>
            <a:headEnd/>
            <a:tailEnd/>
          </a:ln>
          <a:effectLst>
            <a:outerShdw blurRad="63500" dist="17819" dir="2700000" algn="ctr" rotWithShape="0">
              <a:srgbClr val="90909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Arial" pitchFamily="-109" charset="0"/>
              <a:buNone/>
              <a:defRPr/>
            </a:pPr>
            <a:endParaRPr lang="it-IT">
              <a:latin typeface="Arial" pitchFamily="-109" charset="0"/>
              <a:ea typeface="Arial Unicode MS" pitchFamily="-109" charset="0"/>
              <a:cs typeface="Arial Unicode MS" pitchFamily="-109" charset="0"/>
            </a:endParaRPr>
          </a:p>
        </p:txBody>
      </p:sp>
      <p:sp>
        <p:nvSpPr>
          <p:cNvPr id="48132" name="Rectangle 1"/>
          <p:cNvSpPr>
            <a:spLocks noChangeArrowheads="1"/>
          </p:cNvSpPr>
          <p:nvPr>
            <p:ph type="title"/>
          </p:nvPr>
        </p:nvSpPr>
        <p:spPr>
          <a:xfrm>
            <a:off x="958850" y="381000"/>
            <a:ext cx="8347075" cy="609600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/>
              <a:t>GRAZIE ALLA PREPARAZIONE FORNITA È POSSIBILE ACCEDERE AD ATTIVITÀ PROFESSIONALI ALTAMENTE QUALIFICATE</a:t>
            </a:r>
            <a:endParaRPr lang="en-GB" sz="2000">
              <a:latin typeface="Arial" pitchFamily="-107" charset="0"/>
            </a:endParaRPr>
          </a:p>
        </p:txBody>
      </p:sp>
      <p:sp>
        <p:nvSpPr>
          <p:cNvPr id="48133" name="Rectangle 2"/>
          <p:cNvSpPr>
            <a:spLocks noChangeArrowheads="1"/>
          </p:cNvSpPr>
          <p:nvPr/>
        </p:nvSpPr>
        <p:spPr bwMode="auto">
          <a:xfrm>
            <a:off x="1009650" y="1193800"/>
            <a:ext cx="2071688" cy="29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 typeface="Tahoma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latin typeface="Tahoma" pitchFamily="-107" charset="0"/>
              </a:rPr>
              <a:t>Attività </a:t>
            </a:r>
          </a:p>
        </p:txBody>
      </p:sp>
      <p:sp>
        <p:nvSpPr>
          <p:cNvPr id="48134" name="Line 3"/>
          <p:cNvSpPr>
            <a:spLocks noChangeShapeType="1"/>
          </p:cNvSpPr>
          <p:nvPr/>
        </p:nvSpPr>
        <p:spPr bwMode="auto">
          <a:xfrm>
            <a:off x="1046163" y="1447800"/>
            <a:ext cx="2154237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5178425" y="1211263"/>
            <a:ext cx="3319463" cy="293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 typeface="Tahoma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latin typeface="Tahoma" pitchFamily="-107" charset="0"/>
              </a:rPr>
              <a:t>Esempi</a:t>
            </a:r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4800600" y="1457325"/>
            <a:ext cx="2387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4800600" y="1752600"/>
            <a:ext cx="5676900" cy="58737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11125" lvl="1" indent="-111125">
              <a:lnSpc>
                <a:spcPct val="120000"/>
              </a:lnSpc>
              <a:tabLst>
                <a:tab pos="111125" algn="l"/>
                <a:tab pos="558800" algn="l"/>
                <a:tab pos="1008063" algn="l"/>
                <a:tab pos="1457325" algn="l"/>
                <a:tab pos="1906588" algn="l"/>
                <a:tab pos="2355850" algn="l"/>
                <a:tab pos="2805113" algn="l"/>
                <a:tab pos="3254375" algn="l"/>
                <a:tab pos="3703638" algn="l"/>
                <a:tab pos="4152900" algn="l"/>
                <a:tab pos="4602163" algn="l"/>
                <a:tab pos="5051425" algn="l"/>
                <a:tab pos="5500688" algn="l"/>
                <a:tab pos="5949950" algn="l"/>
                <a:tab pos="6399213" algn="l"/>
                <a:tab pos="6848475" algn="l"/>
                <a:tab pos="7297738" algn="l"/>
                <a:tab pos="7747000" algn="l"/>
                <a:tab pos="8196263" algn="l"/>
                <a:tab pos="8645525" algn="l"/>
                <a:tab pos="9094788" algn="l"/>
              </a:tabLst>
            </a:pPr>
            <a:r>
              <a:rPr lang="en-GB" sz="1600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rPr>
              <a:t>  Gestione di flussi informativi, ottimizzazione dei processi produttivi in qualunque azienda e settore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9548813" y="393700"/>
            <a:ext cx="288925" cy="169863"/>
          </a:xfrm>
          <a:prstGeom prst="ellipse">
            <a:avLst/>
          </a:prstGeom>
          <a:solidFill>
            <a:srgbClr val="D0D0D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781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Arial" pitchFamily="-10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700">
                <a:solidFill>
                  <a:srgbClr val="000000"/>
                </a:solidFill>
                <a:latin typeface="Arial" pitchFamily="-109" charset="0"/>
                <a:ea typeface="Arial Unicode MS" pitchFamily="-109" charset="0"/>
                <a:cs typeface="Arial Unicode MS" pitchFamily="-109" charset="0"/>
              </a:rPr>
              <a:t>1</a:t>
            </a:r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9548813" y="601663"/>
            <a:ext cx="288925" cy="169862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781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Arial" pitchFamily="-10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700">
                <a:solidFill>
                  <a:srgbClr val="000000"/>
                </a:solidFill>
                <a:latin typeface="Arial" pitchFamily="-109" charset="0"/>
                <a:ea typeface="Arial Unicode MS" pitchFamily="-109" charset="0"/>
                <a:cs typeface="Arial Unicode MS" pitchFamily="-109" charset="0"/>
              </a:rPr>
              <a:t>2</a:t>
            </a:r>
          </a:p>
        </p:txBody>
      </p:sp>
      <p:sp>
        <p:nvSpPr>
          <p:cNvPr id="48140" name="Rectangle 13"/>
          <p:cNvSpPr>
            <a:spLocks noChangeArrowheads="1"/>
          </p:cNvSpPr>
          <p:nvPr/>
        </p:nvSpPr>
        <p:spPr bwMode="auto">
          <a:xfrm>
            <a:off x="976313" y="2698750"/>
            <a:ext cx="3062287" cy="3365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</a:rPr>
              <a:t>Gestione dell’informazione</a:t>
            </a:r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290513" y="2698750"/>
            <a:ext cx="542925" cy="334963"/>
          </a:xfrm>
          <a:prstGeom prst="ellipse">
            <a:avLst/>
          </a:prstGeom>
          <a:solidFill>
            <a:schemeClr val="bg1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781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Arial" pitchFamily="-10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500">
                <a:solidFill>
                  <a:srgbClr val="000000"/>
                </a:solidFill>
                <a:latin typeface="Arial" pitchFamily="-109" charset="0"/>
                <a:ea typeface="Arial Unicode MS" pitchFamily="-109" charset="0"/>
                <a:cs typeface="Arial Unicode MS" pitchFamily="-109" charset="0"/>
              </a:rPr>
              <a:t>2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4800600" y="2698750"/>
            <a:ext cx="5676900" cy="88106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rPr>
              <a:t>Insegnamento face to face, e-learning, knowledge management, servizi informativi on-line per turismo, beni culturali ecc…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4800600" y="5716588"/>
            <a:ext cx="5676900" cy="4889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rPr>
              <a:t>Linguaggi di programmazione, Web Semantico, Sistemi Multi-agente, Intelligenza artificiale, Sistemi Informativi, …</a:t>
            </a: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290513" y="3736975"/>
            <a:ext cx="533400" cy="334963"/>
          </a:xfrm>
          <a:prstGeom prst="ellipse">
            <a:avLst/>
          </a:prstGeom>
          <a:solidFill>
            <a:schemeClr val="bg1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781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Arial" pitchFamily="-10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500">
                <a:solidFill>
                  <a:srgbClr val="000000"/>
                </a:solidFill>
                <a:latin typeface="Arial" pitchFamily="-109" charset="0"/>
                <a:ea typeface="Arial Unicode MS" pitchFamily="-109" charset="0"/>
                <a:cs typeface="Arial Unicode MS" pitchFamily="-109" charset="0"/>
              </a:rPr>
              <a:t>3</a:t>
            </a: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976313" y="3736975"/>
            <a:ext cx="3062287" cy="5810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</a:rPr>
              <a:t>Management del commercio 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</a:rPr>
              <a:t>elettronico</a:t>
            </a: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4800600" y="3736975"/>
            <a:ext cx="5676900" cy="4889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rPr>
              <a:t>Servizi web, gestione dei processi aziendali, gestione della sicurezza di rete, gestione basi dati</a:t>
            </a:r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290513" y="4719638"/>
            <a:ext cx="496887" cy="334962"/>
          </a:xfrm>
          <a:prstGeom prst="ellipse">
            <a:avLst/>
          </a:prstGeom>
          <a:solidFill>
            <a:schemeClr val="bg1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781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Arial" pitchFamily="-10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500">
                <a:solidFill>
                  <a:srgbClr val="000000"/>
                </a:solidFill>
                <a:latin typeface="Arial" pitchFamily="-109" charset="0"/>
                <a:ea typeface="Arial Unicode MS" pitchFamily="-109" charset="0"/>
                <a:cs typeface="Arial Unicode MS" pitchFamily="-109" charset="0"/>
              </a:rPr>
              <a:t>4</a:t>
            </a: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976313" y="4719638"/>
            <a:ext cx="3062287" cy="5810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</a:rPr>
              <a:t>Supporto ad attività di 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</a:rPr>
              <a:t>laboratorio</a:t>
            </a:r>
          </a:p>
        </p:txBody>
      </p:sp>
      <p:sp>
        <p:nvSpPr>
          <p:cNvPr id="48149" name="Rectangle 5"/>
          <p:cNvSpPr>
            <a:spLocks noChangeArrowheads="1"/>
          </p:cNvSpPr>
          <p:nvPr/>
        </p:nvSpPr>
        <p:spPr bwMode="auto">
          <a:xfrm>
            <a:off x="976313" y="5716588"/>
            <a:ext cx="3062287" cy="24447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</a:rPr>
              <a:t> Ricerca  </a:t>
            </a:r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290513" y="5716588"/>
            <a:ext cx="496887" cy="334962"/>
          </a:xfrm>
          <a:prstGeom prst="ellipse">
            <a:avLst/>
          </a:prstGeom>
          <a:solidFill>
            <a:schemeClr val="bg1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781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Arial" pitchFamily="-10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500">
                <a:solidFill>
                  <a:srgbClr val="000000"/>
                </a:solidFill>
                <a:latin typeface="Arial" pitchFamily="-109" charset="0"/>
                <a:ea typeface="Arial Unicode MS" pitchFamily="-109" charset="0"/>
                <a:cs typeface="Arial Unicode MS" pitchFamily="-109" charset="0"/>
              </a:rPr>
              <a:t>5</a:t>
            </a: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4800600" y="4724400"/>
            <a:ext cx="5676900" cy="4889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rPr>
              <a:t>Bioinformatica, elaborazione immagini nell’ambito della medicina, astronomia, geologia, ecc…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290513" y="1752600"/>
            <a:ext cx="528637" cy="334963"/>
          </a:xfrm>
          <a:prstGeom prst="ellipse">
            <a:avLst/>
          </a:prstGeom>
          <a:solidFill>
            <a:schemeClr val="bg1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781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Arial" pitchFamily="-10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500">
                <a:solidFill>
                  <a:srgbClr val="000000"/>
                </a:solidFill>
                <a:latin typeface="Arial" pitchFamily="-109" charset="0"/>
                <a:ea typeface="Arial Unicode MS" pitchFamily="-109" charset="0"/>
                <a:cs typeface="Arial Unicode MS" pitchFamily="-109" charset="0"/>
              </a:rPr>
              <a:t>1</a:t>
            </a:r>
          </a:p>
        </p:txBody>
      </p:sp>
      <p:sp>
        <p:nvSpPr>
          <p:cNvPr id="48153" name="Rectangle 23"/>
          <p:cNvSpPr>
            <a:spLocks noChangeArrowheads="1"/>
          </p:cNvSpPr>
          <p:nvPr/>
        </p:nvSpPr>
        <p:spPr bwMode="auto">
          <a:xfrm>
            <a:off x="976313" y="1752600"/>
            <a:ext cx="3062287" cy="58737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</a:rPr>
              <a:t>Supporto alla gestione aziendale</a:t>
            </a:r>
          </a:p>
        </p:txBody>
      </p:sp>
      <p:sp>
        <p:nvSpPr>
          <p:cNvPr id="48154" name="Rectangle 24"/>
          <p:cNvSpPr>
            <a:spLocks noChangeArrowheads="1"/>
          </p:cNvSpPr>
          <p:nvPr/>
        </p:nvSpPr>
        <p:spPr bwMode="auto">
          <a:xfrm>
            <a:off x="976313" y="6683375"/>
            <a:ext cx="3062287" cy="3365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</a:rPr>
              <a:t>Supporto tecnico/tecnologico</a:t>
            </a:r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290513" y="6683375"/>
            <a:ext cx="496887" cy="334963"/>
          </a:xfrm>
          <a:prstGeom prst="ellipse">
            <a:avLst/>
          </a:prstGeom>
          <a:solidFill>
            <a:schemeClr val="bg1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781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Arial" pitchFamily="-10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500">
                <a:solidFill>
                  <a:srgbClr val="000000"/>
                </a:solidFill>
                <a:latin typeface="Arial" pitchFamily="-109" charset="0"/>
                <a:ea typeface="Arial Unicode MS" pitchFamily="-109" charset="0"/>
                <a:cs typeface="Arial Unicode MS" pitchFamily="-109" charset="0"/>
              </a:rPr>
              <a:t>6</a:t>
            </a: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4800600" y="6683375"/>
            <a:ext cx="5676900" cy="4889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rPr>
              <a:t>Supporto a produzioni artistiche basate su realtà virtuale e multimediale, editoria multimediale, cinema, televisione ecc..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 autoUpdateAnimBg="0"/>
      <p:bldP spid="9231" grpId="0" animBg="1" autoUpdateAnimBg="0"/>
      <p:bldP spid="9232" grpId="0" animBg="1" autoUpdateAnimBg="0"/>
      <p:bldP spid="9234" grpId="0" animBg="1" autoUpdateAnimBg="0"/>
      <p:bldP spid="9238" grpId="0" animBg="1" autoUpdateAnimBg="0"/>
      <p:bldP spid="924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71024F6-27E2-544D-AE0A-4A82D22D432E}" type="slidenum">
              <a:rPr lang="en-GB" smtClean="0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>
                <a:buFont typeface="Arial" pitchFamily="-107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en-GB" smtClean="0"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533400" y="457200"/>
            <a:ext cx="8839200" cy="838200"/>
          </a:xfrm>
          <a:prstGeom prst="rect">
            <a:avLst/>
          </a:prstGeom>
          <a:solidFill>
            <a:schemeClr val="bg1">
              <a:alpha val="0"/>
            </a:schemeClr>
          </a:solidFill>
          <a:ln w="9398">
            <a:noFill/>
            <a:miter lim="800000"/>
            <a:headEnd/>
            <a:tailEnd/>
          </a:ln>
          <a:effectLst>
            <a:outerShdw blurRad="63500" dist="17819" dir="2700000" algn="ctr" rotWithShape="0">
              <a:srgbClr val="90909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Arial" pitchFamily="-109" charset="0"/>
              <a:buNone/>
              <a:defRPr/>
            </a:pPr>
            <a:endParaRPr lang="it-IT">
              <a:latin typeface="Arial" pitchFamily="-109" charset="0"/>
              <a:ea typeface="Arial Unicode MS" pitchFamily="-109" charset="0"/>
              <a:cs typeface="Arial Unicode MS" pitchFamily="-109" charset="0"/>
            </a:endParaRPr>
          </a:p>
        </p:txBody>
      </p:sp>
      <p:sp>
        <p:nvSpPr>
          <p:cNvPr id="50180" name="Rectangle 1"/>
          <p:cNvSpPr>
            <a:spLocks noChangeArrowheads="1"/>
          </p:cNvSpPr>
          <p:nvPr>
            <p:ph type="title"/>
          </p:nvPr>
        </p:nvSpPr>
        <p:spPr>
          <a:xfrm>
            <a:off x="685800" y="585788"/>
            <a:ext cx="8620125" cy="609600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/>
              <a:t>IL CORSO DI STUDI IN INFORMATICA HA RAGGIUNTO IL SUCCESSO ATTRAVERSO UNA FORMULA ACCADEMICA DISTINTIVA</a:t>
            </a:r>
            <a:endParaRPr lang="en-GB" sz="2000">
              <a:latin typeface="Arial" pitchFamily="-107" charset="0"/>
            </a:endParaRPr>
          </a:p>
        </p:txBody>
      </p:sp>
      <p:sp>
        <p:nvSpPr>
          <p:cNvPr id="50181" name="Rectangle 2"/>
          <p:cNvSpPr>
            <a:spLocks noChangeArrowheads="1"/>
          </p:cNvSpPr>
          <p:nvPr/>
        </p:nvSpPr>
        <p:spPr bwMode="auto">
          <a:xfrm>
            <a:off x="933450" y="1600200"/>
            <a:ext cx="2071688" cy="29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</a:rPr>
              <a:t>Elementi chiave</a:t>
            </a:r>
          </a:p>
        </p:txBody>
      </p:sp>
      <p:sp>
        <p:nvSpPr>
          <p:cNvPr id="50182" name="Line 3"/>
          <p:cNvSpPr>
            <a:spLocks noChangeShapeType="1"/>
          </p:cNvSpPr>
          <p:nvPr/>
        </p:nvSpPr>
        <p:spPr bwMode="auto">
          <a:xfrm>
            <a:off x="933450" y="1898650"/>
            <a:ext cx="2919413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183" name="Rectangle 4"/>
          <p:cNvSpPr>
            <a:spLocks noChangeArrowheads="1"/>
          </p:cNvSpPr>
          <p:nvPr/>
        </p:nvSpPr>
        <p:spPr bwMode="auto">
          <a:xfrm>
            <a:off x="1219200" y="2230438"/>
            <a:ext cx="3124200" cy="58737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rPr>
              <a:t>  TARM (test accertamento </a:t>
            </a:r>
          </a:p>
          <a:p>
            <a:pPr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rPr>
              <a:t>  requisiti minimi)</a:t>
            </a: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381000" y="2230438"/>
            <a:ext cx="496888" cy="334962"/>
          </a:xfrm>
          <a:prstGeom prst="ellipse">
            <a:avLst/>
          </a:prstGeom>
          <a:solidFill>
            <a:schemeClr val="bg1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781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Arial" pitchFamily="-10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500">
                <a:solidFill>
                  <a:srgbClr val="000000"/>
                </a:solidFill>
                <a:latin typeface="Arial" pitchFamily="-109" charset="0"/>
                <a:ea typeface="Arial Unicode MS" pitchFamily="-109" charset="0"/>
                <a:cs typeface="Arial Unicode MS" pitchFamily="-109" charset="0"/>
              </a:rPr>
              <a:t>1</a:t>
            </a:r>
          </a:p>
        </p:txBody>
      </p:sp>
      <p:sp>
        <p:nvSpPr>
          <p:cNvPr id="50185" name="Rectangle 6"/>
          <p:cNvSpPr>
            <a:spLocks noChangeArrowheads="1"/>
          </p:cNvSpPr>
          <p:nvPr/>
        </p:nvSpPr>
        <p:spPr bwMode="auto">
          <a:xfrm>
            <a:off x="1219200" y="3348038"/>
            <a:ext cx="3124200" cy="58737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rPr>
              <a:t>  Infrastruttura formativa  </a:t>
            </a:r>
          </a:p>
          <a:p>
            <a:pPr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rPr>
              <a:t>  d’eccellenza</a:t>
            </a:r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381000" y="3348038"/>
            <a:ext cx="496888" cy="334962"/>
          </a:xfrm>
          <a:prstGeom prst="ellipse">
            <a:avLst/>
          </a:prstGeom>
          <a:solidFill>
            <a:schemeClr val="bg1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781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Arial" pitchFamily="-10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500">
                <a:solidFill>
                  <a:srgbClr val="000000"/>
                </a:solidFill>
                <a:latin typeface="Arial" pitchFamily="-109" charset="0"/>
                <a:ea typeface="Arial Unicode MS" pitchFamily="-109" charset="0"/>
                <a:cs typeface="Arial Unicode MS" pitchFamily="-109" charset="0"/>
              </a:rPr>
              <a:t>2</a:t>
            </a:r>
          </a:p>
        </p:txBody>
      </p:sp>
      <p:sp>
        <p:nvSpPr>
          <p:cNvPr id="50187" name="Rectangle 8"/>
          <p:cNvSpPr>
            <a:spLocks noChangeArrowheads="1"/>
          </p:cNvSpPr>
          <p:nvPr/>
        </p:nvSpPr>
        <p:spPr bwMode="auto">
          <a:xfrm>
            <a:off x="1219200" y="4465638"/>
            <a:ext cx="3124200" cy="11747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rPr>
              <a:t>  Formazione</a:t>
            </a:r>
            <a:r>
              <a:rPr lang="en-GB" sz="1600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rPr>
              <a:t> a carattere  </a:t>
            </a:r>
          </a:p>
          <a:p>
            <a:pPr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rPr>
              <a:t>  </a:t>
            </a:r>
            <a:r>
              <a:rPr lang="en-GB" sz="1600" b="1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rPr>
              <a:t>internazionale  multi-culturale</a:t>
            </a:r>
            <a:r>
              <a:rPr lang="en-GB" sz="1600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rPr>
              <a:t>  </a:t>
            </a:r>
          </a:p>
          <a:p>
            <a:pPr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rPr>
              <a:t>  (con full-immersion nelle realtà </a:t>
            </a:r>
          </a:p>
          <a:p>
            <a:pPr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rPr>
              <a:t>  locali)</a:t>
            </a:r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381000" y="4433888"/>
            <a:ext cx="496888" cy="334962"/>
          </a:xfrm>
          <a:prstGeom prst="ellipse">
            <a:avLst/>
          </a:prstGeom>
          <a:solidFill>
            <a:schemeClr val="bg1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781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Arial" pitchFamily="-10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500">
                <a:solidFill>
                  <a:srgbClr val="000000"/>
                </a:solidFill>
                <a:latin typeface="Arial" pitchFamily="-109" charset="0"/>
                <a:ea typeface="Arial Unicode MS" pitchFamily="-109" charset="0"/>
                <a:cs typeface="Arial Unicode MS" pitchFamily="-109" charset="0"/>
              </a:rPr>
              <a:t>3</a:t>
            </a:r>
          </a:p>
        </p:txBody>
      </p:sp>
      <p:sp>
        <p:nvSpPr>
          <p:cNvPr id="50189" name="Rectangle 10"/>
          <p:cNvSpPr>
            <a:spLocks noChangeArrowheads="1"/>
          </p:cNvSpPr>
          <p:nvPr/>
        </p:nvSpPr>
        <p:spPr bwMode="auto">
          <a:xfrm>
            <a:off x="5129213" y="1647825"/>
            <a:ext cx="3319462" cy="29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</a:rPr>
              <a:t>Descrizione </a:t>
            </a:r>
          </a:p>
        </p:txBody>
      </p:sp>
      <p:sp>
        <p:nvSpPr>
          <p:cNvPr id="50190" name="Line 11"/>
          <p:cNvSpPr>
            <a:spLocks noChangeShapeType="1"/>
          </p:cNvSpPr>
          <p:nvPr/>
        </p:nvSpPr>
        <p:spPr bwMode="auto">
          <a:xfrm>
            <a:off x="5129213" y="1898650"/>
            <a:ext cx="2387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5129213" y="2230438"/>
            <a:ext cx="5386387" cy="88106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11125" lvl="1" indent="-111125">
              <a:lnSpc>
                <a:spcPct val="120000"/>
              </a:lnSpc>
              <a:tabLst>
                <a:tab pos="111125" algn="l"/>
                <a:tab pos="558800" algn="l"/>
                <a:tab pos="1008063" algn="l"/>
                <a:tab pos="1457325" algn="l"/>
                <a:tab pos="1906588" algn="l"/>
                <a:tab pos="2355850" algn="l"/>
                <a:tab pos="2805113" algn="l"/>
                <a:tab pos="3254375" algn="l"/>
                <a:tab pos="3703638" algn="l"/>
                <a:tab pos="4152900" algn="l"/>
                <a:tab pos="4602163" algn="l"/>
                <a:tab pos="5051425" algn="l"/>
                <a:tab pos="5500688" algn="l"/>
                <a:tab pos="5949950" algn="l"/>
                <a:tab pos="6399213" algn="l"/>
                <a:tab pos="6848475" algn="l"/>
                <a:tab pos="7297738" algn="l"/>
                <a:tab pos="7747000" algn="l"/>
                <a:tab pos="8196263" algn="l"/>
                <a:tab pos="8645525" algn="l"/>
                <a:tab pos="9094788" algn="l"/>
              </a:tabLst>
            </a:pPr>
            <a:r>
              <a:rPr lang="en-GB" sz="1600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rPr>
              <a:t> Test d’ingresso + Corso introduttivo per supplire ai debiti formativi degli studenti che non superano il TARM</a:t>
            </a:r>
          </a:p>
          <a:p>
            <a:pPr marL="111125" lvl="1" indent="-111125">
              <a:lnSpc>
                <a:spcPct val="120000"/>
              </a:lnSpc>
              <a:tabLst>
                <a:tab pos="111125" algn="l"/>
                <a:tab pos="558800" algn="l"/>
                <a:tab pos="1008063" algn="l"/>
                <a:tab pos="1457325" algn="l"/>
                <a:tab pos="1906588" algn="l"/>
                <a:tab pos="2355850" algn="l"/>
                <a:tab pos="2805113" algn="l"/>
                <a:tab pos="3254375" algn="l"/>
                <a:tab pos="3703638" algn="l"/>
                <a:tab pos="4152900" algn="l"/>
                <a:tab pos="4602163" algn="l"/>
                <a:tab pos="5051425" algn="l"/>
                <a:tab pos="5500688" algn="l"/>
                <a:tab pos="5949950" algn="l"/>
                <a:tab pos="6399213" algn="l"/>
                <a:tab pos="6848475" algn="l"/>
                <a:tab pos="7297738" algn="l"/>
                <a:tab pos="7747000" algn="l"/>
                <a:tab pos="8196263" algn="l"/>
                <a:tab pos="8645525" algn="l"/>
                <a:tab pos="9094788" algn="l"/>
              </a:tabLst>
            </a:pPr>
            <a:r>
              <a:rPr lang="en-GB" sz="1600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rPr>
              <a:t>  (Il TARM non </a:t>
            </a:r>
            <a:r>
              <a:rPr lang="en-GB" sz="1600">
                <a:solidFill>
                  <a:srgbClr val="000000"/>
                </a:solidFill>
                <a:ea typeface="Arial" pitchFamily="-107" charset="0"/>
                <a:cs typeface="Arial" pitchFamily="-107" charset="0"/>
              </a:rPr>
              <a:t>è </a:t>
            </a:r>
            <a:r>
              <a:rPr lang="en-GB" sz="1600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rPr>
              <a:t>selettivo)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5181600" y="3324225"/>
            <a:ext cx="5334000" cy="117316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301625" lvl="1" indent="-111125">
              <a:lnSpc>
                <a:spcPct val="120000"/>
              </a:lnSpc>
              <a:tabLst>
                <a:tab pos="111125" algn="l"/>
                <a:tab pos="558800" algn="l"/>
                <a:tab pos="1008063" algn="l"/>
                <a:tab pos="1457325" algn="l"/>
                <a:tab pos="1906588" algn="l"/>
                <a:tab pos="2355850" algn="l"/>
                <a:tab pos="2805113" algn="l"/>
                <a:tab pos="3254375" algn="l"/>
                <a:tab pos="3703638" algn="l"/>
                <a:tab pos="4152900" algn="l"/>
                <a:tab pos="4602163" algn="l"/>
                <a:tab pos="5051425" algn="l"/>
                <a:tab pos="5500688" algn="l"/>
                <a:tab pos="5949950" algn="l"/>
                <a:tab pos="6399213" algn="l"/>
                <a:tab pos="6848475" algn="l"/>
                <a:tab pos="7297738" algn="l"/>
                <a:tab pos="7747000" algn="l"/>
                <a:tab pos="8196263" algn="l"/>
                <a:tab pos="8645525" algn="l"/>
                <a:tab pos="9094788" algn="l"/>
              </a:tabLst>
            </a:pPr>
            <a:r>
              <a:rPr lang="en-GB" sz="1600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rPr>
              <a:t>Aule, laboratori, biblioteche, aula studio, rete wireless. </a:t>
            </a:r>
          </a:p>
          <a:p>
            <a:pPr marL="301625" lvl="1" indent="-111125">
              <a:lnSpc>
                <a:spcPct val="120000"/>
              </a:lnSpc>
              <a:tabLst>
                <a:tab pos="111125" algn="l"/>
                <a:tab pos="558800" algn="l"/>
                <a:tab pos="1008063" algn="l"/>
                <a:tab pos="1457325" algn="l"/>
                <a:tab pos="1906588" algn="l"/>
                <a:tab pos="2355850" algn="l"/>
                <a:tab pos="2805113" algn="l"/>
                <a:tab pos="3254375" algn="l"/>
                <a:tab pos="3703638" algn="l"/>
                <a:tab pos="4152900" algn="l"/>
                <a:tab pos="4602163" algn="l"/>
                <a:tab pos="5051425" algn="l"/>
                <a:tab pos="5500688" algn="l"/>
                <a:tab pos="5949950" algn="l"/>
                <a:tab pos="6399213" algn="l"/>
                <a:tab pos="6848475" algn="l"/>
                <a:tab pos="7297738" algn="l"/>
                <a:tab pos="7747000" algn="l"/>
                <a:tab pos="8196263" algn="l"/>
                <a:tab pos="8645525" algn="l"/>
                <a:tab pos="9094788" algn="l"/>
              </a:tabLst>
            </a:pPr>
            <a:r>
              <a:rPr lang="en-GB" sz="1600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rPr>
              <a:t>Ogni studente ha un proprio </a:t>
            </a:r>
            <a:r>
              <a:rPr lang="en-GB" sz="1600" i="1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rPr>
              <a:t>login</a:t>
            </a:r>
            <a:r>
              <a:rPr lang="en-GB" sz="1600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rPr>
              <a:t> per accedere ai servizi</a:t>
            </a:r>
          </a:p>
          <a:p>
            <a:pPr marL="301625" lvl="1" indent="-111125">
              <a:lnSpc>
                <a:spcPct val="120000"/>
              </a:lnSpc>
              <a:tabLst>
                <a:tab pos="111125" algn="l"/>
                <a:tab pos="558800" algn="l"/>
                <a:tab pos="1008063" algn="l"/>
                <a:tab pos="1457325" algn="l"/>
                <a:tab pos="1906588" algn="l"/>
                <a:tab pos="2355850" algn="l"/>
                <a:tab pos="2805113" algn="l"/>
                <a:tab pos="3254375" algn="l"/>
                <a:tab pos="3703638" algn="l"/>
                <a:tab pos="4152900" algn="l"/>
                <a:tab pos="4602163" algn="l"/>
                <a:tab pos="5051425" algn="l"/>
                <a:tab pos="5500688" algn="l"/>
                <a:tab pos="5949950" algn="l"/>
                <a:tab pos="6399213" algn="l"/>
                <a:tab pos="6848475" algn="l"/>
                <a:tab pos="7297738" algn="l"/>
                <a:tab pos="7747000" algn="l"/>
                <a:tab pos="8196263" algn="l"/>
                <a:tab pos="8645525" algn="l"/>
                <a:tab pos="9094788" algn="l"/>
              </a:tabLst>
            </a:pPr>
            <a:r>
              <a:rPr lang="en-GB" sz="1600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rPr>
              <a:t>I docenti utilizzano un sistema di </a:t>
            </a:r>
            <a:r>
              <a:rPr lang="en-GB" sz="1600" i="1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rPr>
              <a:t>e-learning</a:t>
            </a:r>
            <a:r>
              <a:rPr lang="en-GB" sz="1600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rPr>
              <a:t> su Internet con il materiale delle lezioni, i </a:t>
            </a:r>
            <a:r>
              <a:rPr lang="en-GB" sz="1600" i="1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rPr>
              <a:t>podcast, forum</a:t>
            </a:r>
            <a:r>
              <a:rPr lang="en-GB" sz="1600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rPr>
              <a:t>, ecc.</a:t>
            </a:r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9548813" y="393700"/>
            <a:ext cx="288925" cy="169863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781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Arial" pitchFamily="-10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700">
                <a:solidFill>
                  <a:srgbClr val="000000"/>
                </a:solidFill>
                <a:latin typeface="Arial" pitchFamily="-109" charset="0"/>
                <a:ea typeface="Arial Unicode MS" pitchFamily="-109" charset="0"/>
                <a:cs typeface="Arial Unicode MS" pitchFamily="-109" charset="0"/>
              </a:rPr>
              <a:t>1</a:t>
            </a:r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9548813" y="601663"/>
            <a:ext cx="288925" cy="169862"/>
          </a:xfrm>
          <a:prstGeom prst="ellipse">
            <a:avLst/>
          </a:prstGeom>
          <a:solidFill>
            <a:srgbClr val="D0D0D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781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Arial" pitchFamily="-10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700">
                <a:solidFill>
                  <a:srgbClr val="000000"/>
                </a:solidFill>
                <a:latin typeface="Arial" pitchFamily="-109" charset="0"/>
                <a:ea typeface="Arial Unicode MS" pitchFamily="-109" charset="0"/>
                <a:cs typeface="Arial Unicode MS" pitchFamily="-109" charset="0"/>
              </a:rPr>
              <a:t>2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5129213" y="4652963"/>
            <a:ext cx="5386387" cy="88106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11125" lvl="1" indent="-111125">
              <a:lnSpc>
                <a:spcPct val="120000"/>
              </a:lnSpc>
              <a:tabLst>
                <a:tab pos="111125" algn="l"/>
                <a:tab pos="558800" algn="l"/>
                <a:tab pos="1008063" algn="l"/>
                <a:tab pos="1457325" algn="l"/>
                <a:tab pos="1906588" algn="l"/>
                <a:tab pos="2355850" algn="l"/>
                <a:tab pos="2805113" algn="l"/>
                <a:tab pos="3254375" algn="l"/>
                <a:tab pos="3703638" algn="l"/>
                <a:tab pos="4152900" algn="l"/>
                <a:tab pos="4602163" algn="l"/>
                <a:tab pos="5051425" algn="l"/>
                <a:tab pos="5500688" algn="l"/>
                <a:tab pos="5949950" algn="l"/>
                <a:tab pos="6399213" algn="l"/>
                <a:tab pos="6848475" algn="l"/>
                <a:tab pos="7297738" algn="l"/>
                <a:tab pos="7747000" algn="l"/>
                <a:tab pos="8196263" algn="l"/>
                <a:tab pos="8645525" algn="l"/>
                <a:tab pos="9094788" algn="l"/>
              </a:tabLst>
            </a:pPr>
            <a:r>
              <a:rPr lang="en-GB" sz="1600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rPr>
              <a:t>  Realtà multietnica, possibilità di studiare un anno all’estero (programma Erasmus)</a:t>
            </a:r>
          </a:p>
          <a:p>
            <a:pPr marL="111125" lvl="1" indent="-111125">
              <a:lnSpc>
                <a:spcPct val="120000"/>
              </a:lnSpc>
              <a:tabLst>
                <a:tab pos="111125" algn="l"/>
                <a:tab pos="558800" algn="l"/>
                <a:tab pos="1008063" algn="l"/>
                <a:tab pos="1457325" algn="l"/>
                <a:tab pos="1906588" algn="l"/>
                <a:tab pos="2355850" algn="l"/>
                <a:tab pos="2805113" algn="l"/>
                <a:tab pos="3254375" algn="l"/>
                <a:tab pos="3703638" algn="l"/>
                <a:tab pos="4152900" algn="l"/>
                <a:tab pos="4602163" algn="l"/>
                <a:tab pos="5051425" algn="l"/>
                <a:tab pos="5500688" algn="l"/>
                <a:tab pos="5949950" algn="l"/>
                <a:tab pos="6399213" algn="l"/>
                <a:tab pos="6848475" algn="l"/>
                <a:tab pos="7297738" algn="l"/>
                <a:tab pos="7747000" algn="l"/>
                <a:tab pos="8196263" algn="l"/>
                <a:tab pos="8645525" algn="l"/>
                <a:tab pos="9094788" algn="l"/>
              </a:tabLst>
            </a:pPr>
            <a:endParaRPr lang="en-GB" sz="1600">
              <a:solidFill>
                <a:srgbClr val="000000"/>
              </a:solidFill>
              <a:ea typeface="Times New Roman" pitchFamily="-107" charset="0"/>
              <a:cs typeface="Times New Roman" pitchFamily="-107" charset="0"/>
            </a:endParaRPr>
          </a:p>
        </p:txBody>
      </p:sp>
      <p:sp>
        <p:nvSpPr>
          <p:cNvPr id="50196" name="Rectangle 17"/>
          <p:cNvSpPr>
            <a:spLocks noChangeArrowheads="1"/>
          </p:cNvSpPr>
          <p:nvPr/>
        </p:nvSpPr>
        <p:spPr bwMode="auto">
          <a:xfrm>
            <a:off x="1219200" y="6194425"/>
            <a:ext cx="3124200" cy="29368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rPr>
              <a:t>  Esperienza in azienda</a:t>
            </a:r>
          </a:p>
        </p:txBody>
      </p:sp>
      <p:sp>
        <p:nvSpPr>
          <p:cNvPr id="10258" name="Oval 18"/>
          <p:cNvSpPr>
            <a:spLocks noChangeArrowheads="1"/>
          </p:cNvSpPr>
          <p:nvPr/>
        </p:nvSpPr>
        <p:spPr bwMode="auto">
          <a:xfrm>
            <a:off x="381000" y="6194425"/>
            <a:ext cx="496888" cy="334963"/>
          </a:xfrm>
          <a:prstGeom prst="ellipse">
            <a:avLst/>
          </a:prstGeom>
          <a:solidFill>
            <a:schemeClr val="bg1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781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Arial" pitchFamily="-10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500">
                <a:solidFill>
                  <a:srgbClr val="000000"/>
                </a:solidFill>
                <a:latin typeface="Arial" pitchFamily="-109" charset="0"/>
                <a:ea typeface="Arial Unicode MS" pitchFamily="-109" charset="0"/>
                <a:cs typeface="Arial Unicode MS" pitchFamily="-109" charset="0"/>
              </a:rPr>
              <a:t>4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5129213" y="6194425"/>
            <a:ext cx="5386387" cy="28733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11125" lvl="1" indent="-111125">
              <a:lnSpc>
                <a:spcPct val="120000"/>
              </a:lnSpc>
              <a:tabLst>
                <a:tab pos="111125" algn="l"/>
                <a:tab pos="558800" algn="l"/>
                <a:tab pos="1008063" algn="l"/>
                <a:tab pos="1457325" algn="l"/>
                <a:tab pos="1906588" algn="l"/>
                <a:tab pos="2355850" algn="l"/>
                <a:tab pos="2805113" algn="l"/>
                <a:tab pos="3254375" algn="l"/>
                <a:tab pos="3703638" algn="l"/>
                <a:tab pos="4152900" algn="l"/>
                <a:tab pos="4602163" algn="l"/>
                <a:tab pos="5051425" algn="l"/>
                <a:tab pos="5500688" algn="l"/>
                <a:tab pos="5949950" algn="l"/>
                <a:tab pos="6399213" algn="l"/>
                <a:tab pos="6848475" algn="l"/>
                <a:tab pos="7297738" algn="l"/>
                <a:tab pos="7747000" algn="l"/>
                <a:tab pos="8196263" algn="l"/>
                <a:tab pos="8645525" algn="l"/>
                <a:tab pos="9094788" algn="l"/>
              </a:tabLst>
            </a:pPr>
            <a:r>
              <a:rPr lang="en-GB" sz="1600">
                <a:solidFill>
                  <a:srgbClr val="000000"/>
                </a:solidFill>
                <a:ea typeface="Times New Roman" pitchFamily="-107" charset="0"/>
                <a:cs typeface="Times New Roman" pitchFamily="-107" charset="0"/>
              </a:rPr>
              <a:t>  Prova finale con possibilità di stage in azienda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 animBg="1" autoUpdateAnimBg="0"/>
      <p:bldP spid="10253" grpId="0" animBg="1" autoUpdateAnimBg="0"/>
      <p:bldP spid="10256" grpId="0" animBg="1" autoUpdateAnimBg="0"/>
      <p:bldP spid="10259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numero diapositiva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482D0A4-31FF-6946-B9CD-2D9754FF1E40}" type="slidenum">
              <a:rPr lang="en-GB" smtClean="0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>
                <a:buFont typeface="Arial" pitchFamily="-107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en-GB" smtClean="0"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304800" y="533400"/>
            <a:ext cx="8077200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9398">
            <a:noFill/>
            <a:miter lim="800000"/>
            <a:headEnd/>
            <a:tailEnd/>
          </a:ln>
          <a:effectLst>
            <a:outerShdw blurRad="63500" dist="17819" dir="2700000" algn="ctr" rotWithShape="0">
              <a:srgbClr val="90909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Arial" pitchFamily="-109" charset="0"/>
              <a:buNone/>
              <a:defRPr/>
            </a:pPr>
            <a:endParaRPr lang="it-IT">
              <a:latin typeface="Arial" pitchFamily="-109" charset="0"/>
              <a:ea typeface="Arial Unicode MS" pitchFamily="-109" charset="0"/>
              <a:cs typeface="Arial Unicode MS" pitchFamily="-109" charset="0"/>
            </a:endParaRPr>
          </a:p>
        </p:txBody>
      </p:sp>
      <p:sp>
        <p:nvSpPr>
          <p:cNvPr id="52228" name="Text Box 1"/>
          <p:cNvSpPr txBox="1">
            <a:spLocks noChangeArrowheads="1"/>
          </p:cNvSpPr>
          <p:nvPr/>
        </p:nvSpPr>
        <p:spPr bwMode="auto">
          <a:xfrm>
            <a:off x="971550" y="2566988"/>
            <a:ext cx="4879975" cy="2930525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 lIns="104400" tIns="52200" rIns="104400" bIns="522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000000"/>
                </a:solidFill>
              </a:rPr>
              <a:t>Non ha carattere selettivo</a:t>
            </a: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000000"/>
                </a:solidFill>
              </a:rPr>
              <a:t>Verifica i requisiti minimi</a:t>
            </a: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000000"/>
                </a:solidFill>
              </a:rPr>
              <a:t>È richiesto dalla legge</a:t>
            </a: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000000"/>
                </a:solidFill>
              </a:rPr>
              <a:t>Data probabile del test: inizio settembre</a:t>
            </a: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b="1">
              <a:solidFill>
                <a:srgbClr val="000000"/>
              </a:solidFill>
            </a:endParaRPr>
          </a:p>
        </p:txBody>
      </p:sp>
      <p:sp>
        <p:nvSpPr>
          <p:cNvPr id="52229" name="Rectangle 2"/>
          <p:cNvSpPr>
            <a:spLocks noChangeArrowheads="1"/>
          </p:cNvSpPr>
          <p:nvPr/>
        </p:nvSpPr>
        <p:spPr bwMode="auto">
          <a:xfrm>
            <a:off x="304800" y="593725"/>
            <a:ext cx="7935913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  <a:latin typeface="Tahoma" pitchFamily="-107" charset="0"/>
              </a:rPr>
              <a:t>PRIMA DI INIZIARE L’UNIVERSITA’ GLI STUDENTI DEVONO 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  <a:latin typeface="Tahoma" pitchFamily="-107" charset="0"/>
              </a:rPr>
              <a:t>EFFETTUARE IL TARM</a:t>
            </a:r>
          </a:p>
        </p:txBody>
      </p:sp>
      <p:sp>
        <p:nvSpPr>
          <p:cNvPr id="52230" name="Line 3"/>
          <p:cNvSpPr>
            <a:spLocks noChangeShapeType="1"/>
          </p:cNvSpPr>
          <p:nvPr/>
        </p:nvSpPr>
        <p:spPr bwMode="auto">
          <a:xfrm flipV="1">
            <a:off x="304800" y="2057400"/>
            <a:ext cx="4640263" cy="190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231" name="Text Box 4"/>
          <p:cNvSpPr txBox="1">
            <a:spLocks noChangeArrowheads="1"/>
          </p:cNvSpPr>
          <p:nvPr/>
        </p:nvSpPr>
        <p:spPr bwMode="auto">
          <a:xfrm>
            <a:off x="1408113" y="1711325"/>
            <a:ext cx="19177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</a:rPr>
              <a:t>caratteristiche</a:t>
            </a:r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254000" y="2563813"/>
            <a:ext cx="581025" cy="334962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781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Arial" pitchFamily="-10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>
                <a:solidFill>
                  <a:srgbClr val="000000"/>
                </a:solidFill>
                <a:latin typeface="Arial" pitchFamily="-109" charset="0"/>
                <a:ea typeface="Arial Unicode MS" pitchFamily="-109" charset="0"/>
                <a:cs typeface="Arial Unicode MS" pitchFamily="-109" charset="0"/>
              </a:rPr>
              <a:t>1</a:t>
            </a:r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257175" y="3209925"/>
            <a:ext cx="581025" cy="334963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781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Arial" pitchFamily="-10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>
                <a:solidFill>
                  <a:srgbClr val="000000"/>
                </a:solidFill>
                <a:latin typeface="Arial" pitchFamily="-109" charset="0"/>
                <a:ea typeface="Arial Unicode MS" pitchFamily="-109" charset="0"/>
                <a:cs typeface="Arial Unicode MS" pitchFamily="-109" charset="0"/>
              </a:rPr>
              <a:t>2</a:t>
            </a:r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257175" y="3779838"/>
            <a:ext cx="581025" cy="334962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781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Arial" pitchFamily="-10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>
                <a:solidFill>
                  <a:srgbClr val="000000"/>
                </a:solidFill>
                <a:latin typeface="Arial" pitchFamily="-109" charset="0"/>
                <a:ea typeface="Arial Unicode MS" pitchFamily="-109" charset="0"/>
                <a:cs typeface="Arial Unicode MS" pitchFamily="-109" charset="0"/>
              </a:rPr>
              <a:t>3</a:t>
            </a:r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257175" y="4389438"/>
            <a:ext cx="581025" cy="334962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781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Arial" pitchFamily="-10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400">
                <a:solidFill>
                  <a:srgbClr val="000000"/>
                </a:solidFill>
                <a:latin typeface="Arial" pitchFamily="-109" charset="0"/>
                <a:ea typeface="Arial Unicode MS" pitchFamily="-109" charset="0"/>
                <a:cs typeface="Arial Unicode MS" pitchFamily="-109" charset="0"/>
              </a:rPr>
              <a:t>4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248400" y="2286000"/>
            <a:ext cx="4440238" cy="3733800"/>
            <a:chOff x="3936" y="1440"/>
            <a:chExt cx="2797" cy="2352"/>
          </a:xfrm>
        </p:grpSpPr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4512" y="1440"/>
              <a:ext cx="2221" cy="2352"/>
            </a:xfrm>
            <a:prstGeom prst="rect">
              <a:avLst/>
            </a:prstGeom>
            <a:solidFill>
              <a:srgbClr val="FFFFFF"/>
            </a:solidFill>
            <a:ln w="9398">
              <a:noFill/>
              <a:miter lim="800000"/>
              <a:headEnd/>
              <a:tailEnd/>
            </a:ln>
            <a:effectLst>
              <a:outerShdw blurRad="63500" dist="17819" dir="2700000" algn="ctr" rotWithShape="0">
                <a:srgbClr val="90909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Font typeface="Arial" pitchFamily="-109" charset="0"/>
                <a:buNone/>
                <a:defRPr/>
              </a:pPr>
              <a:endParaRPr lang="it-IT">
                <a:latin typeface="Arial" pitchFamily="-109" charset="0"/>
                <a:ea typeface="Arial Unicode MS" pitchFamily="-109" charset="0"/>
                <a:cs typeface="Arial Unicode MS" pitchFamily="-109" charset="0"/>
              </a:endParaRPr>
            </a:p>
          </p:txBody>
        </p:sp>
        <p:grpSp>
          <p:nvGrpSpPr>
            <p:cNvPr id="52238" name="Group 15"/>
            <p:cNvGrpSpPr>
              <a:grpSpLocks/>
            </p:cNvGrpSpPr>
            <p:nvPr/>
          </p:nvGrpSpPr>
          <p:grpSpPr bwMode="auto">
            <a:xfrm>
              <a:off x="3936" y="1488"/>
              <a:ext cx="2736" cy="2220"/>
              <a:chOff x="3936" y="1488"/>
              <a:chExt cx="2736" cy="2220"/>
            </a:xfrm>
          </p:grpSpPr>
          <p:sp>
            <p:nvSpPr>
              <p:cNvPr id="52239" name="Rectangle 7"/>
              <p:cNvSpPr>
                <a:spLocks noChangeArrowheads="1"/>
              </p:cNvSpPr>
              <p:nvPr/>
            </p:nvSpPr>
            <p:spPr bwMode="auto">
              <a:xfrm>
                <a:off x="4603" y="1488"/>
                <a:ext cx="2069" cy="22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20000"/>
                  </a:lnSpc>
                  <a:buFont typeface="Tahoma" pitchFamily="-107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 b="1">
                    <a:solidFill>
                      <a:srgbClr val="000000"/>
                    </a:solidFill>
                    <a:latin typeface="Tahoma" pitchFamily="-107" charset="0"/>
                  </a:rPr>
                  <a:t>Gli studenti che non supereranno il test dovranno seguire un </a:t>
                </a:r>
                <a:r>
                  <a:rPr lang="en-GB" sz="1600" b="1" i="1">
                    <a:solidFill>
                      <a:srgbClr val="000000"/>
                    </a:solidFill>
                    <a:latin typeface="Tahoma" pitchFamily="-107" charset="0"/>
                  </a:rPr>
                  <a:t>corso introduttivo</a:t>
                </a:r>
                <a:r>
                  <a:rPr lang="en-GB" sz="1600" b="1">
                    <a:solidFill>
                      <a:srgbClr val="000000"/>
                    </a:solidFill>
                    <a:latin typeface="Tahoma" pitchFamily="-107" charset="0"/>
                  </a:rPr>
                  <a:t> che fornirà loro le conoscenze per affrontare proficuamente i corsi successivi.</a:t>
                </a:r>
              </a:p>
              <a:p>
                <a:pPr>
                  <a:lnSpc>
                    <a:spcPct val="120000"/>
                  </a:lnSpc>
                  <a:buFont typeface="Tahoma" pitchFamily="-107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 sz="1600" b="1">
                  <a:solidFill>
                    <a:srgbClr val="000000"/>
                  </a:solidFill>
                  <a:latin typeface="Tahoma" pitchFamily="-107" charset="0"/>
                </a:endParaRPr>
              </a:p>
              <a:p>
                <a:pPr>
                  <a:lnSpc>
                    <a:spcPct val="120000"/>
                  </a:lnSpc>
                  <a:buFont typeface="Tahoma" pitchFamily="-107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 sz="1600" b="1">
                  <a:solidFill>
                    <a:srgbClr val="000000"/>
                  </a:solidFill>
                  <a:latin typeface="Tahoma" pitchFamily="-107" charset="0"/>
                </a:endParaRPr>
              </a:p>
              <a:p>
                <a:pPr>
                  <a:lnSpc>
                    <a:spcPct val="120000"/>
                  </a:lnSpc>
                  <a:buFont typeface="Tahoma" pitchFamily="-107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 sz="1600" b="1">
                  <a:solidFill>
                    <a:srgbClr val="000000"/>
                  </a:solidFill>
                  <a:latin typeface="Tahoma" pitchFamily="-107" charset="0"/>
                </a:endParaRPr>
              </a:p>
              <a:p>
                <a:pPr>
                  <a:lnSpc>
                    <a:spcPct val="120000"/>
                  </a:lnSpc>
                  <a:buFont typeface="Tahoma" pitchFamily="-107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 b="1">
                    <a:solidFill>
                      <a:srgbClr val="000000"/>
                    </a:solidFill>
                    <a:latin typeface="Tahoma" pitchFamily="-107" charset="0"/>
                  </a:rPr>
                  <a:t>Informazioni più precise sul test sono disponibili sul sito della Facoltà di Scienze M.F.N.</a:t>
                </a:r>
              </a:p>
            </p:txBody>
          </p:sp>
          <p:sp>
            <p:nvSpPr>
              <p:cNvPr id="52240" name="AutoShape 14"/>
              <p:cNvSpPr>
                <a:spLocks noChangeArrowheads="1"/>
              </p:cNvSpPr>
              <p:nvPr/>
            </p:nvSpPr>
            <p:spPr bwMode="auto">
              <a:xfrm rot="5400000">
                <a:off x="3216" y="2401"/>
                <a:ext cx="1727" cy="288"/>
              </a:xfrm>
              <a:prstGeom prst="triangle">
                <a:avLst>
                  <a:gd name="adj" fmla="val 50000"/>
                </a:avLst>
              </a:prstGeom>
              <a:solidFill>
                <a:srgbClr val="333333"/>
              </a:solidFill>
              <a:ln w="9398">
                <a:noFill/>
                <a:miter lim="800000"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7856538" y="7181850"/>
            <a:ext cx="2090737" cy="180975"/>
          </a:xfrm>
          <a:noFill/>
        </p:spPr>
        <p:txBody>
          <a:bodyPr/>
          <a:lstStyle/>
          <a:p>
            <a:pPr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BB0F1FD-8FC0-E14B-82F3-7FB0D304EE7D}" type="slidenum">
              <a:rPr lang="en-GB" smtClean="0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>
                <a:buFont typeface="Arial" pitchFamily="-107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en-GB" smtClean="0"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609600" y="457200"/>
            <a:ext cx="7391400" cy="685800"/>
          </a:xfrm>
          <a:prstGeom prst="rect">
            <a:avLst/>
          </a:prstGeom>
          <a:solidFill>
            <a:schemeClr val="bg1">
              <a:alpha val="0"/>
            </a:schemeClr>
          </a:solidFill>
          <a:ln w="9398">
            <a:noFill/>
            <a:miter lim="800000"/>
            <a:headEnd/>
            <a:tailEnd/>
          </a:ln>
          <a:effectLst>
            <a:outerShdw blurRad="63500" dist="17819" dir="2700000" algn="ctr" rotWithShape="0">
              <a:srgbClr val="90909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Arial" pitchFamily="-109" charset="0"/>
              <a:buNone/>
              <a:defRPr/>
            </a:pPr>
            <a:endParaRPr lang="it-IT">
              <a:latin typeface="Arial" pitchFamily="-109" charset="0"/>
              <a:ea typeface="Arial Unicode MS" pitchFamily="-109" charset="0"/>
              <a:cs typeface="Arial Unicode MS" pitchFamily="-109" charset="0"/>
            </a:endParaRPr>
          </a:p>
        </p:txBody>
      </p:sp>
      <p:sp>
        <p:nvSpPr>
          <p:cNvPr id="5427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31850" y="533400"/>
            <a:ext cx="8845550" cy="2462213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/>
              <a:t>IL SUCCESSO DEL CORSO DI STUDI IN INFORMATICA </a:t>
            </a:r>
            <a:br>
              <a:rPr lang="en-GB" sz="2000"/>
            </a:br>
            <a:r>
              <a:rPr lang="en-GB" sz="2000"/>
              <a:t>NEL MONDO DEL LAVORO</a:t>
            </a:r>
            <a:r>
              <a:rPr lang="en-GB" sz="2400">
                <a:latin typeface="Arial" pitchFamily="-107" charset="0"/>
              </a:rPr>
              <a:t> </a:t>
            </a:r>
            <a:br>
              <a:rPr lang="en-GB" sz="2400">
                <a:latin typeface="Arial" pitchFamily="-107" charset="0"/>
              </a:rPr>
            </a:br>
            <a:r>
              <a:rPr lang="en-GB" sz="2000">
                <a:latin typeface="Arial" pitchFamily="-107" charset="0"/>
              </a:rPr>
              <a:t/>
            </a:r>
            <a:br>
              <a:rPr lang="en-GB" sz="2000">
                <a:latin typeface="Arial" pitchFamily="-107" charset="0"/>
              </a:rPr>
            </a:br>
            <a:r>
              <a:rPr lang="en-GB" sz="2000">
                <a:latin typeface="Arial" pitchFamily="-107" charset="0"/>
              </a:rPr>
              <a:t>-</a:t>
            </a:r>
            <a:r>
              <a:rPr lang="en-GB" sz="2000" smtClean="0">
                <a:latin typeface="Arial" pitchFamily="-107" charset="0"/>
              </a:rPr>
              <a:t> </a:t>
            </a:r>
            <a:r>
              <a:rPr lang="en-GB" sz="2800" smtClean="0">
                <a:latin typeface="Arial" pitchFamily="-107" charset="0"/>
              </a:rPr>
              <a:t>L’80% </a:t>
            </a:r>
            <a:r>
              <a:rPr lang="en-GB" sz="2800">
                <a:latin typeface="Arial" pitchFamily="-107" charset="0"/>
              </a:rPr>
              <a:t>dei laureati in informatica* trova lavoro </a:t>
            </a:r>
            <a:br>
              <a:rPr lang="en-GB" sz="2800">
                <a:latin typeface="Arial" pitchFamily="-107" charset="0"/>
              </a:rPr>
            </a:br>
            <a:r>
              <a:rPr lang="en-GB" sz="2800">
                <a:latin typeface="Arial" pitchFamily="-107" charset="0"/>
              </a:rPr>
              <a:t>entro pochi mesi </a:t>
            </a:r>
            <a:br>
              <a:rPr lang="en-GB" sz="2800">
                <a:latin typeface="Arial" pitchFamily="-107" charset="0"/>
              </a:rPr>
            </a:br>
            <a:r>
              <a:rPr lang="en-GB" sz="2000" b="0">
                <a:latin typeface="Arial" pitchFamily="-107" charset="0"/>
              </a:rPr>
              <a:t>(campione:</a:t>
            </a:r>
            <a:r>
              <a:rPr lang="en-GB" sz="2000" b="0" smtClean="0">
                <a:latin typeface="Arial" pitchFamily="-107" charset="0"/>
              </a:rPr>
              <a:t> 75 </a:t>
            </a:r>
            <a:r>
              <a:rPr lang="en-GB" sz="2000" b="0">
                <a:latin typeface="Arial" pitchFamily="-107" charset="0"/>
              </a:rPr>
              <a:t>laureati degli ultimi</a:t>
            </a:r>
            <a:r>
              <a:rPr lang="en-GB" sz="2000" b="0" smtClean="0">
                <a:latin typeface="Arial" pitchFamily="-107" charset="0"/>
              </a:rPr>
              <a:t> 2 </a:t>
            </a:r>
            <a:r>
              <a:rPr lang="en-GB" sz="2000" b="0">
                <a:latin typeface="Arial" pitchFamily="-107" charset="0"/>
              </a:rPr>
              <a:t>anni, </a:t>
            </a:r>
            <a:r>
              <a:rPr lang="en-GB" sz="2000" b="0" smtClean="0">
                <a:latin typeface="Arial" pitchFamily="-107" charset="0"/>
              </a:rPr>
              <a:t>*52% </a:t>
            </a:r>
            <a:r>
              <a:rPr lang="en-GB" sz="2000" b="0">
                <a:latin typeface="Arial" pitchFamily="-107" charset="0"/>
              </a:rPr>
              <a:t>con laurea triennale)</a:t>
            </a:r>
            <a:br>
              <a:rPr lang="en-GB" sz="2000" b="0">
                <a:latin typeface="Arial" pitchFamily="-107" charset="0"/>
              </a:rPr>
            </a:br>
            <a:endParaRPr lang="en-GB" sz="2000" b="0">
              <a:latin typeface="Arial" pitchFamily="-107" charset="0"/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9548813" y="393700"/>
            <a:ext cx="288925" cy="169863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781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Arial" pitchFamily="-10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700">
                <a:solidFill>
                  <a:srgbClr val="000000"/>
                </a:solidFill>
                <a:latin typeface="Arial" pitchFamily="-109" charset="0"/>
                <a:ea typeface="Arial Unicode MS" pitchFamily="-109" charset="0"/>
                <a:cs typeface="Arial Unicode MS" pitchFamily="-109" charset="0"/>
              </a:rPr>
              <a:t>1</a:t>
            </a: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9548813" y="601663"/>
            <a:ext cx="288925" cy="169862"/>
          </a:xfrm>
          <a:prstGeom prst="ellipse">
            <a:avLst/>
          </a:prstGeom>
          <a:solidFill>
            <a:srgbClr val="D0D0D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781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Arial" pitchFamily="-10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700">
                <a:solidFill>
                  <a:srgbClr val="000000"/>
                </a:solidFill>
                <a:latin typeface="Arial" pitchFamily="-109" charset="0"/>
                <a:ea typeface="Arial Unicode MS" pitchFamily="-109" charset="0"/>
                <a:cs typeface="Arial Unicode MS" pitchFamily="-109" charset="0"/>
              </a:rPr>
              <a:t>2</a:t>
            </a:r>
          </a:p>
        </p:txBody>
      </p:sp>
      <p:sp>
        <p:nvSpPr>
          <p:cNvPr id="54279" name="Rectangle 24"/>
          <p:cNvSpPr>
            <a:spLocks noChangeArrowheads="1"/>
          </p:cNvSpPr>
          <p:nvPr/>
        </p:nvSpPr>
        <p:spPr bwMode="auto">
          <a:xfrm>
            <a:off x="3287713" y="6067425"/>
            <a:ext cx="990600" cy="685800"/>
          </a:xfrm>
          <a:prstGeom prst="rect">
            <a:avLst/>
          </a:prstGeom>
          <a:noFill/>
          <a:ln w="50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16" name="Grafico 15"/>
          <p:cNvGraphicFramePr/>
          <p:nvPr/>
        </p:nvGraphicFramePr>
        <p:xfrm>
          <a:off x="315119" y="3429000"/>
          <a:ext cx="457200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afico 18"/>
          <p:cNvGraphicFramePr/>
          <p:nvPr/>
        </p:nvGraphicFramePr>
        <p:xfrm>
          <a:off x="4887119" y="3095625"/>
          <a:ext cx="5994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4280" name="Rectangle 26"/>
          <p:cNvSpPr>
            <a:spLocks noChangeArrowheads="1"/>
          </p:cNvSpPr>
          <p:nvPr/>
        </p:nvSpPr>
        <p:spPr bwMode="auto">
          <a:xfrm>
            <a:off x="7401719" y="3476625"/>
            <a:ext cx="1295400" cy="762000"/>
          </a:xfrm>
          <a:prstGeom prst="rect">
            <a:avLst/>
          </a:prstGeom>
          <a:noFill/>
          <a:ln w="50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/>
          <p:nvPr/>
        </p:nvGraphicFramePr>
        <p:xfrm>
          <a:off x="2372519" y="581025"/>
          <a:ext cx="4940300" cy="435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afico 15"/>
          <p:cNvGraphicFramePr/>
          <p:nvPr/>
        </p:nvGraphicFramePr>
        <p:xfrm>
          <a:off x="86519" y="1647825"/>
          <a:ext cx="4953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324" name="Rettangolo 17"/>
          <p:cNvSpPr>
            <a:spLocks noChangeArrowheads="1"/>
          </p:cNvSpPr>
          <p:nvPr/>
        </p:nvSpPr>
        <p:spPr bwMode="auto">
          <a:xfrm>
            <a:off x="468313" y="504825"/>
            <a:ext cx="105918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000000"/>
                </a:solidFill>
              </a:rPr>
              <a:t>UTILITÀ  E  SODDISFAZIONE  DELLA LAUREA   IN  INFORMATICA</a:t>
            </a:r>
            <a:endParaRPr lang="it-IT" b="1">
              <a:solidFill>
                <a:srgbClr val="000000"/>
              </a:solidFill>
            </a:endParaRPr>
          </a:p>
        </p:txBody>
      </p:sp>
      <p:graphicFrame>
        <p:nvGraphicFramePr>
          <p:cNvPr id="6" name="Grafico 5"/>
          <p:cNvGraphicFramePr/>
          <p:nvPr/>
        </p:nvGraphicFramePr>
        <p:xfrm>
          <a:off x="4734719" y="1876425"/>
          <a:ext cx="6477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26"/>
          <p:cNvSpPr>
            <a:spLocks noChangeArrowheads="1"/>
          </p:cNvSpPr>
          <p:nvPr/>
        </p:nvSpPr>
        <p:spPr bwMode="auto">
          <a:xfrm>
            <a:off x="8468519" y="3171825"/>
            <a:ext cx="1295400" cy="762000"/>
          </a:xfrm>
          <a:prstGeom prst="rect">
            <a:avLst/>
          </a:prstGeom>
          <a:noFill/>
          <a:ln w="50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7325519" y="5610225"/>
            <a:ext cx="1295400" cy="762000"/>
          </a:xfrm>
          <a:prstGeom prst="rect">
            <a:avLst/>
          </a:prstGeom>
          <a:noFill/>
          <a:ln w="50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3058319" y="2867025"/>
            <a:ext cx="1295400" cy="762000"/>
          </a:xfrm>
          <a:prstGeom prst="rect">
            <a:avLst/>
          </a:prstGeom>
          <a:noFill/>
          <a:ln w="50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0" y="5229225"/>
            <a:ext cx="1295400" cy="762000"/>
          </a:xfrm>
          <a:prstGeom prst="rect">
            <a:avLst/>
          </a:prstGeom>
          <a:noFill/>
          <a:ln w="50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7704138" y="7127875"/>
            <a:ext cx="2090737" cy="180975"/>
          </a:xfrm>
          <a:noFill/>
        </p:spPr>
        <p:txBody>
          <a:bodyPr/>
          <a:lstStyle/>
          <a:p>
            <a:pPr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7955683-73FC-8E43-AEF6-1861D4527F58}" type="slidenum">
              <a:rPr lang="en-GB" smtClean="0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>
                <a:buFont typeface="Arial" pitchFamily="-107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en-GB" smtClean="0"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533400" y="228600"/>
            <a:ext cx="7010400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9398">
            <a:noFill/>
            <a:miter lim="800000"/>
            <a:headEnd/>
            <a:tailEnd/>
          </a:ln>
          <a:effectLst>
            <a:outerShdw blurRad="63500" dist="17819" dir="2700000" algn="ctr" rotWithShape="0">
              <a:srgbClr val="90909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Arial" pitchFamily="-109" charset="0"/>
              <a:buNone/>
              <a:defRPr/>
            </a:pPr>
            <a:endParaRPr lang="it-IT">
              <a:latin typeface="Arial" pitchFamily="-109" charset="0"/>
              <a:ea typeface="Arial Unicode MS" pitchFamily="-109" charset="0"/>
              <a:cs typeface="Arial Unicode MS" pitchFamily="-109" charset="0"/>
            </a:endParaRPr>
          </a:p>
        </p:txBody>
      </p:sp>
      <p:sp>
        <p:nvSpPr>
          <p:cNvPr id="57348" name="Rectangle 1"/>
          <p:cNvSpPr>
            <a:spLocks noChangeArrowheads="1"/>
          </p:cNvSpPr>
          <p:nvPr>
            <p:ph type="title"/>
          </p:nvPr>
        </p:nvSpPr>
        <p:spPr>
          <a:xfrm>
            <a:off x="666750" y="381000"/>
            <a:ext cx="9553575" cy="2770188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000"/>
              <a:t>SODDISFAZIONE DEI LAUREATI DEL CORSO DI STUDI </a:t>
            </a:r>
            <a:br>
              <a:rPr lang="en-GB" sz="2000"/>
            </a:br>
            <a:r>
              <a:rPr lang="en-GB" sz="2000"/>
              <a:t>IN INFORMATICA</a:t>
            </a:r>
            <a:r>
              <a:rPr lang="en-GB" sz="2400">
                <a:latin typeface="Arial" pitchFamily="-107" charset="0"/>
              </a:rPr>
              <a:t/>
            </a:r>
            <a:br>
              <a:rPr lang="en-GB" sz="2400">
                <a:latin typeface="Arial" pitchFamily="-107" charset="0"/>
              </a:rPr>
            </a:br>
            <a:r>
              <a:rPr lang="en-GB" sz="2400">
                <a:latin typeface="Arial" pitchFamily="-107" charset="0"/>
              </a:rPr>
              <a:t/>
            </a:r>
            <a:br>
              <a:rPr lang="en-GB" sz="2400">
                <a:latin typeface="Arial" pitchFamily="-107" charset="0"/>
              </a:rPr>
            </a:br>
            <a:r>
              <a:rPr lang="en-GB" sz="2400">
                <a:latin typeface="Arial" pitchFamily="-107" charset="0"/>
              </a:rPr>
              <a:t>- </a:t>
            </a:r>
            <a:r>
              <a:rPr lang="en-GB" sz="2800">
                <a:latin typeface="Arial" pitchFamily="-107" charset="0"/>
              </a:rPr>
              <a:t>Il</a:t>
            </a:r>
            <a:r>
              <a:rPr lang="en-GB" sz="2800" smtClean="0">
                <a:latin typeface="Arial" pitchFamily="-107" charset="0"/>
              </a:rPr>
              <a:t> 32% </a:t>
            </a:r>
            <a:r>
              <a:rPr lang="en-GB" sz="2800">
                <a:latin typeface="Arial" pitchFamily="-107" charset="0"/>
              </a:rPr>
              <a:t>dei laureati in informatica ottiene un contratto </a:t>
            </a:r>
            <a:br>
              <a:rPr lang="en-GB" sz="2800">
                <a:latin typeface="Arial" pitchFamily="-107" charset="0"/>
              </a:rPr>
            </a:br>
            <a:r>
              <a:rPr lang="en-GB" sz="2800">
                <a:latin typeface="Arial" pitchFamily="-107" charset="0"/>
              </a:rPr>
              <a:t>  a tempo indeterminato </a:t>
            </a:r>
            <a:br>
              <a:rPr lang="en-GB" sz="2800">
                <a:latin typeface="Arial" pitchFamily="-107" charset="0"/>
              </a:rPr>
            </a:br>
            <a:r>
              <a:rPr lang="en-GB" sz="2800">
                <a:latin typeface="Arial" pitchFamily="-107" charset="0"/>
              </a:rPr>
              <a:t>-</a:t>
            </a:r>
            <a:r>
              <a:rPr lang="en-GB" sz="2800" smtClean="0">
                <a:latin typeface="Arial" pitchFamily="-107" charset="0"/>
              </a:rPr>
              <a:t> Il 72% </a:t>
            </a:r>
            <a:r>
              <a:rPr lang="en-GB" sz="2800">
                <a:latin typeface="Arial" pitchFamily="-107" charset="0"/>
              </a:rPr>
              <a:t>dei laureati in informatica </a:t>
            </a:r>
            <a:r>
              <a:rPr lang="en-GB" altLang="ja-JP" sz="2800">
                <a:latin typeface="Arial" pitchFamily="-107" charset="0"/>
              </a:rPr>
              <a:t>svolge un</a:t>
            </a:r>
            <a:r>
              <a:rPr lang="en-GB" altLang="ja-JP" sz="2800" smtClean="0">
                <a:latin typeface="Arial" pitchFamily="-107" charset="0"/>
              </a:rPr>
              <a:t> lavoro che</a:t>
            </a:r>
            <a:br>
              <a:rPr lang="en-GB" altLang="ja-JP" sz="2800" smtClean="0">
                <a:latin typeface="Arial" pitchFamily="-107" charset="0"/>
              </a:rPr>
            </a:br>
            <a:r>
              <a:rPr lang="en-GB" altLang="ja-JP" sz="2800" smtClean="0">
                <a:latin typeface="Arial" pitchFamily="-107" charset="0"/>
              </a:rPr>
              <a:t>  </a:t>
            </a:r>
            <a:r>
              <a:rPr lang="en-GB" altLang="ja-JP" sz="2800">
                <a:latin typeface="Arial" pitchFamily="-107" charset="0"/>
              </a:rPr>
              <a:t>lo soddisfa</a:t>
            </a:r>
            <a:endParaRPr lang="en-GB" sz="2000"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9548813" y="393700"/>
            <a:ext cx="288925" cy="169863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781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Arial" pitchFamily="-10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700">
                <a:solidFill>
                  <a:srgbClr val="000000"/>
                </a:solidFill>
                <a:latin typeface="Arial" pitchFamily="-109" charset="0"/>
                <a:ea typeface="Arial Unicode MS" pitchFamily="-109" charset="0"/>
                <a:cs typeface="Arial Unicode MS" pitchFamily="-109" charset="0"/>
              </a:rPr>
              <a:t>1</a:t>
            </a: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9548813" y="601663"/>
            <a:ext cx="288925" cy="169862"/>
          </a:xfrm>
          <a:prstGeom prst="ellipse">
            <a:avLst/>
          </a:prstGeom>
          <a:solidFill>
            <a:srgbClr val="D0D0D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781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Arial" pitchFamily="-10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700">
                <a:solidFill>
                  <a:srgbClr val="000000"/>
                </a:solidFill>
                <a:latin typeface="Arial" pitchFamily="-109" charset="0"/>
                <a:ea typeface="Arial Unicode MS" pitchFamily="-109" charset="0"/>
                <a:cs typeface="Arial Unicode MS" pitchFamily="-109" charset="0"/>
              </a:rPr>
              <a:t>2</a:t>
            </a:r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3821113" y="3933825"/>
            <a:ext cx="1219200" cy="762000"/>
          </a:xfrm>
          <a:prstGeom prst="rect">
            <a:avLst/>
          </a:prstGeom>
          <a:noFill/>
          <a:ln w="50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19" name="Grafico 18"/>
          <p:cNvGraphicFramePr/>
          <p:nvPr/>
        </p:nvGraphicFramePr>
        <p:xfrm>
          <a:off x="5822157" y="3248025"/>
          <a:ext cx="4866481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8163719" y="3705225"/>
            <a:ext cx="990600" cy="685800"/>
          </a:xfrm>
          <a:prstGeom prst="rect">
            <a:avLst/>
          </a:prstGeom>
          <a:noFill/>
          <a:ln w="50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7630319" y="6296025"/>
            <a:ext cx="1066800" cy="685800"/>
          </a:xfrm>
          <a:prstGeom prst="rect">
            <a:avLst/>
          </a:prstGeom>
          <a:noFill/>
          <a:ln w="50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13" name="Grafico 12"/>
          <p:cNvGraphicFramePr/>
          <p:nvPr/>
        </p:nvGraphicFramePr>
        <p:xfrm>
          <a:off x="772319" y="3248025"/>
          <a:ext cx="4749800" cy="410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2830513" y="6524625"/>
            <a:ext cx="1219200" cy="762000"/>
          </a:xfrm>
          <a:prstGeom prst="rect">
            <a:avLst/>
          </a:prstGeom>
          <a:noFill/>
          <a:ln w="50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0" grpId="0" animBg="1"/>
      <p:bldP spid="12311" grpId="0" animBg="1"/>
      <p:bldP spid="20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638175" y="228600"/>
            <a:ext cx="7010400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9398">
            <a:noFill/>
            <a:miter lim="800000"/>
            <a:headEnd/>
            <a:tailEnd/>
          </a:ln>
          <a:effectLst>
            <a:outerShdw blurRad="63500" dist="17819" dir="2700000" algn="ctr" rotWithShape="0">
              <a:srgbClr val="90909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Arial" pitchFamily="-109" charset="0"/>
              <a:buNone/>
              <a:defRPr/>
            </a:pPr>
            <a:endParaRPr lang="it-IT">
              <a:latin typeface="Arial" pitchFamily="-109" charset="0"/>
              <a:ea typeface="Arial Unicode MS" pitchFamily="-109" charset="0"/>
              <a:cs typeface="Arial Unicode MS" pitchFamily="-109" charset="0"/>
            </a:endParaRPr>
          </a:p>
        </p:txBody>
      </p:sp>
      <p:sp>
        <p:nvSpPr>
          <p:cNvPr id="5939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8588375" cy="2073275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/>
              <a:t>SODDISFAZIONE DEI LAUREATI DEL CORSO DI STUDI </a:t>
            </a:r>
            <a:br>
              <a:rPr lang="en-GB" sz="2000"/>
            </a:br>
            <a:r>
              <a:rPr lang="en-GB" sz="2000"/>
              <a:t>IN INFORMATICA</a:t>
            </a:r>
            <a:r>
              <a:rPr lang="en-GB" sz="2400">
                <a:latin typeface="Arial" pitchFamily="-107" charset="0"/>
              </a:rPr>
              <a:t/>
            </a:r>
            <a:br>
              <a:rPr lang="en-GB" sz="2400">
                <a:latin typeface="Arial" pitchFamily="-107" charset="0"/>
              </a:rPr>
            </a:br>
            <a:r>
              <a:rPr lang="en-GB" sz="2000">
                <a:latin typeface="Arial" pitchFamily="-107" charset="0"/>
              </a:rPr>
              <a:t/>
            </a:r>
            <a:br>
              <a:rPr lang="en-GB" sz="2000">
                <a:latin typeface="Arial" pitchFamily="-107" charset="0"/>
              </a:rPr>
            </a:br>
            <a:r>
              <a:rPr lang="en-GB" sz="2000" smtClean="0">
                <a:latin typeface="Arial" pitchFamily="-107" charset="0"/>
              </a:rPr>
              <a:t>-</a:t>
            </a:r>
            <a:r>
              <a:rPr lang="en-GB" sz="2800" smtClean="0">
                <a:latin typeface="Arial" pitchFamily="-107" charset="0"/>
              </a:rPr>
              <a:t>Il 89 </a:t>
            </a:r>
            <a:r>
              <a:rPr lang="en-GB" sz="2800">
                <a:latin typeface="Arial" pitchFamily="-107" charset="0"/>
              </a:rPr>
              <a:t>% dei laureati in informatica lavora nelle grandi e medie imprese del Piemonte </a:t>
            </a:r>
            <a:br>
              <a:rPr lang="en-GB" sz="2800">
                <a:latin typeface="Arial" pitchFamily="-107" charset="0"/>
              </a:rPr>
            </a:br>
            <a:endParaRPr lang="en-GB" sz="2000">
              <a:latin typeface="Arial" pitchFamily="-107" charset="0"/>
            </a:endParaRP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9548813" y="393700"/>
            <a:ext cx="288925" cy="169863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781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Arial" pitchFamily="-10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700">
                <a:solidFill>
                  <a:srgbClr val="000000"/>
                </a:solidFill>
                <a:latin typeface="Arial" pitchFamily="-109" charset="0"/>
                <a:ea typeface="Arial Unicode MS" pitchFamily="-109" charset="0"/>
                <a:cs typeface="Arial Unicode MS" pitchFamily="-109" charset="0"/>
              </a:rPr>
              <a:t>1</a:t>
            </a:r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9548813" y="601663"/>
            <a:ext cx="288925" cy="169862"/>
          </a:xfrm>
          <a:prstGeom prst="ellipse">
            <a:avLst/>
          </a:prstGeom>
          <a:solidFill>
            <a:srgbClr val="D0D0D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781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Arial" pitchFamily="-10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700">
                <a:solidFill>
                  <a:srgbClr val="000000"/>
                </a:solidFill>
                <a:latin typeface="Arial" pitchFamily="-109" charset="0"/>
                <a:ea typeface="Arial Unicode MS" pitchFamily="-109" charset="0"/>
                <a:cs typeface="Arial Unicode MS" pitchFamily="-109" charset="0"/>
              </a:rPr>
              <a:t>2</a:t>
            </a: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9002713" y="6143625"/>
            <a:ext cx="1143000" cy="838200"/>
          </a:xfrm>
          <a:prstGeom prst="rect">
            <a:avLst/>
          </a:prstGeom>
          <a:noFill/>
          <a:ln w="50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18" name="Grafico 17"/>
          <p:cNvGraphicFramePr/>
          <p:nvPr/>
        </p:nvGraphicFramePr>
        <p:xfrm>
          <a:off x="0" y="2790825"/>
          <a:ext cx="76200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163513" y="6677025"/>
            <a:ext cx="1447800" cy="685800"/>
          </a:xfrm>
          <a:prstGeom prst="rect">
            <a:avLst/>
          </a:prstGeom>
          <a:noFill/>
          <a:ln w="50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4506119" y="3857625"/>
            <a:ext cx="1524000" cy="685800"/>
          </a:xfrm>
          <a:prstGeom prst="rect">
            <a:avLst/>
          </a:prstGeom>
          <a:noFill/>
          <a:ln w="50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11" name="Grafico 10"/>
          <p:cNvGraphicFramePr/>
          <p:nvPr/>
        </p:nvGraphicFramePr>
        <p:xfrm>
          <a:off x="6563519" y="2790825"/>
          <a:ext cx="4572000" cy="410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9" grpId="0" animBg="1"/>
      <p:bldP spid="13337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35" name="Rectangle 19"/>
          <p:cNvSpPr>
            <a:spLocks noChangeArrowheads="1"/>
          </p:cNvSpPr>
          <p:nvPr/>
        </p:nvSpPr>
        <p:spPr bwMode="auto">
          <a:xfrm>
            <a:off x="1001713" y="1524000"/>
            <a:ext cx="706437" cy="3808413"/>
          </a:xfrm>
          <a:prstGeom prst="rect">
            <a:avLst/>
          </a:prstGeom>
          <a:solidFill>
            <a:schemeClr val="bg1">
              <a:alpha val="0"/>
            </a:schemeClr>
          </a:solidFill>
          <a:ln w="9398">
            <a:noFill/>
            <a:miter lim="800000"/>
            <a:headEnd/>
            <a:tailEnd/>
          </a:ln>
          <a:effectLst>
            <a:outerShdw blurRad="63500" dist="17819" dir="2700000" algn="ctr" rotWithShape="0">
              <a:srgbClr val="90909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it-IT" b="1">
                <a:solidFill>
                  <a:schemeClr val="tx1"/>
                </a:solidFill>
              </a:rPr>
              <a:t>ANNUNCI</a:t>
            </a:r>
          </a:p>
          <a:p>
            <a:pPr algn="ctr">
              <a:defRPr/>
            </a:pPr>
            <a:r>
              <a:rPr lang="it-IT" b="1">
                <a:solidFill>
                  <a:schemeClr val="tx1"/>
                </a:solidFill>
              </a:rPr>
              <a:t> DI </a:t>
            </a:r>
          </a:p>
          <a:p>
            <a:pPr algn="ctr">
              <a:defRPr/>
            </a:pPr>
            <a:r>
              <a:rPr lang="it-IT" b="1">
                <a:solidFill>
                  <a:schemeClr val="tx1"/>
                </a:solidFill>
              </a:rPr>
              <a:t>LAVORO </a:t>
            </a:r>
          </a:p>
          <a:p>
            <a:pPr algn="ctr">
              <a:defRPr/>
            </a:pPr>
            <a:r>
              <a:rPr lang="it-IT" b="1">
                <a:solidFill>
                  <a:schemeClr val="tx1"/>
                </a:solidFill>
              </a:rPr>
              <a:t>SULLA</a:t>
            </a:r>
          </a:p>
          <a:p>
            <a:pPr algn="ctr">
              <a:defRPr/>
            </a:pPr>
            <a:r>
              <a:rPr lang="it-IT" b="1">
                <a:solidFill>
                  <a:schemeClr val="tx1"/>
                </a:solidFill>
              </a:rPr>
              <a:t> BACHECA </a:t>
            </a:r>
          </a:p>
          <a:p>
            <a:pPr algn="ctr">
              <a:defRPr/>
            </a:pPr>
            <a:r>
              <a:rPr lang="it-IT" b="1">
                <a:solidFill>
                  <a:schemeClr val="tx1"/>
                </a:solidFill>
              </a:rPr>
              <a:t>DI </a:t>
            </a:r>
          </a:p>
          <a:p>
            <a:pPr algn="ctr">
              <a:defRPr/>
            </a:pPr>
            <a:r>
              <a:rPr lang="it-IT" b="1">
                <a:solidFill>
                  <a:schemeClr val="tx1"/>
                </a:solidFill>
              </a:rPr>
              <a:t>FACOLTÀ</a:t>
            </a:r>
          </a:p>
          <a:p>
            <a:pPr algn="ctr">
              <a:defRPr/>
            </a:pPr>
            <a:r>
              <a:rPr lang="it-IT" b="1">
                <a:solidFill>
                  <a:schemeClr val="tx1"/>
                </a:solidFill>
              </a:rPr>
              <a:t>(29 febbraio 2012)</a:t>
            </a:r>
          </a:p>
          <a:p>
            <a:pPr algn="ctr">
              <a:defRPr/>
            </a:pPr>
            <a:endParaRPr lang="it-IT" b="1">
              <a:solidFill>
                <a:schemeClr val="tx1"/>
              </a:solidFill>
            </a:endParaRPr>
          </a:p>
          <a:p>
            <a:pPr algn="ctr">
              <a:defRPr/>
            </a:pPr>
            <a:endParaRPr lang="it-IT" b="1">
              <a:solidFill>
                <a:schemeClr val="tx1"/>
              </a:solidFill>
            </a:endParaRPr>
          </a:p>
          <a:p>
            <a:pPr algn="ctr">
              <a:defRPr/>
            </a:pPr>
            <a:endParaRPr lang="it-IT" b="1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b="1">
                <a:solidFill>
                  <a:schemeClr val="tx1"/>
                </a:solidFill>
              </a:rPr>
              <a:t>22/24 = 92%</a:t>
            </a:r>
          </a:p>
          <a:p>
            <a:pPr algn="ctr">
              <a:defRPr/>
            </a:pPr>
            <a:r>
              <a:rPr lang="it-IT" b="1">
                <a:solidFill>
                  <a:schemeClr val="tx1"/>
                </a:solidFill>
              </a:rPr>
              <a:t>DELLE</a:t>
            </a:r>
          </a:p>
          <a:p>
            <a:pPr algn="ctr">
              <a:defRPr/>
            </a:pPr>
            <a:r>
              <a:rPr lang="it-IT" b="1">
                <a:solidFill>
                  <a:schemeClr val="tx1"/>
                </a:solidFill>
              </a:rPr>
              <a:t>OFFERTE</a:t>
            </a:r>
          </a:p>
          <a:p>
            <a:pPr algn="ctr">
              <a:defRPr/>
            </a:pPr>
            <a:r>
              <a:rPr lang="it-IT" b="1">
                <a:solidFill>
                  <a:schemeClr val="tx1"/>
                </a:solidFill>
              </a:rPr>
              <a:t>È</a:t>
            </a:r>
          </a:p>
          <a:p>
            <a:pPr algn="ctr">
              <a:defRPr/>
            </a:pPr>
            <a:r>
              <a:rPr lang="it-IT" b="1">
                <a:solidFill>
                  <a:schemeClr val="tx1"/>
                </a:solidFill>
              </a:rPr>
              <a:t>PER</a:t>
            </a:r>
          </a:p>
          <a:p>
            <a:pPr algn="ctr">
              <a:defRPr/>
            </a:pPr>
            <a:r>
              <a:rPr lang="it-IT" b="1">
                <a:solidFill>
                  <a:schemeClr val="tx1"/>
                </a:solidFill>
              </a:rPr>
              <a:t>INFORMATICI</a:t>
            </a:r>
          </a:p>
        </p:txBody>
      </p:sp>
      <p:pic>
        <p:nvPicPr>
          <p:cNvPr id="61443" name="Immagine 9" descr="bacheca di job placement FMN 29-02-2012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4313" y="-68263"/>
            <a:ext cx="8521700" cy="763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9459913" y="1114425"/>
            <a:ext cx="990600" cy="228600"/>
          </a:xfrm>
          <a:prstGeom prst="rect">
            <a:avLst/>
          </a:prstGeom>
          <a:solidFill>
            <a:srgbClr val="FFFF00">
              <a:alpha val="25098"/>
            </a:srgbClr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9459913" y="1343025"/>
            <a:ext cx="990600" cy="228600"/>
          </a:xfrm>
          <a:prstGeom prst="rect">
            <a:avLst/>
          </a:prstGeom>
          <a:solidFill>
            <a:srgbClr val="FFFF00">
              <a:alpha val="25098"/>
            </a:srgbClr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9459913" y="1800225"/>
            <a:ext cx="990600" cy="228600"/>
          </a:xfrm>
          <a:prstGeom prst="rect">
            <a:avLst/>
          </a:prstGeom>
          <a:solidFill>
            <a:srgbClr val="FFFF00">
              <a:alpha val="25098"/>
            </a:srgbClr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9840913" y="1571625"/>
            <a:ext cx="609600" cy="228600"/>
          </a:xfrm>
          <a:prstGeom prst="rect">
            <a:avLst/>
          </a:prstGeom>
          <a:solidFill>
            <a:srgbClr val="FFFF00">
              <a:alpha val="25098"/>
            </a:srgbClr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9459913" y="2333625"/>
            <a:ext cx="990600" cy="228600"/>
          </a:xfrm>
          <a:prstGeom prst="rect">
            <a:avLst/>
          </a:prstGeom>
          <a:solidFill>
            <a:srgbClr val="FFFF00">
              <a:alpha val="25098"/>
            </a:srgbClr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auto">
          <a:xfrm>
            <a:off x="9459913" y="2562225"/>
            <a:ext cx="990600" cy="228600"/>
          </a:xfrm>
          <a:prstGeom prst="rect">
            <a:avLst/>
          </a:prstGeom>
          <a:solidFill>
            <a:srgbClr val="FFFF00">
              <a:alpha val="25098"/>
            </a:srgbClr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9459913" y="2943225"/>
            <a:ext cx="990600" cy="228600"/>
          </a:xfrm>
          <a:prstGeom prst="rect">
            <a:avLst/>
          </a:prstGeom>
          <a:solidFill>
            <a:srgbClr val="FFFF00">
              <a:alpha val="25098"/>
            </a:srgbClr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9459913" y="3171825"/>
            <a:ext cx="990600" cy="228600"/>
          </a:xfrm>
          <a:prstGeom prst="rect">
            <a:avLst/>
          </a:prstGeom>
          <a:solidFill>
            <a:srgbClr val="FFFF00">
              <a:alpha val="25098"/>
            </a:srgbClr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9459913" y="3400425"/>
            <a:ext cx="990600" cy="228600"/>
          </a:xfrm>
          <a:prstGeom prst="rect">
            <a:avLst/>
          </a:prstGeom>
          <a:solidFill>
            <a:srgbClr val="FFFF00">
              <a:alpha val="25098"/>
            </a:srgbClr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9459913" y="3705225"/>
            <a:ext cx="990600" cy="228600"/>
          </a:xfrm>
          <a:prstGeom prst="rect">
            <a:avLst/>
          </a:prstGeom>
          <a:solidFill>
            <a:srgbClr val="FFFF00">
              <a:alpha val="25098"/>
            </a:srgbClr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9459913" y="3933825"/>
            <a:ext cx="990600" cy="228600"/>
          </a:xfrm>
          <a:prstGeom prst="rect">
            <a:avLst/>
          </a:prstGeom>
          <a:solidFill>
            <a:srgbClr val="FFFF00">
              <a:alpha val="25098"/>
            </a:srgbClr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3" name="Rettangolo 22"/>
          <p:cNvSpPr>
            <a:spLocks noChangeArrowheads="1"/>
          </p:cNvSpPr>
          <p:nvPr/>
        </p:nvSpPr>
        <p:spPr bwMode="auto">
          <a:xfrm>
            <a:off x="9459913" y="4314825"/>
            <a:ext cx="990600" cy="228600"/>
          </a:xfrm>
          <a:prstGeom prst="rect">
            <a:avLst/>
          </a:prstGeom>
          <a:solidFill>
            <a:srgbClr val="FFFF00">
              <a:alpha val="25098"/>
            </a:srgbClr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" name="Rettangolo 23"/>
          <p:cNvSpPr>
            <a:spLocks noChangeArrowheads="1"/>
          </p:cNvSpPr>
          <p:nvPr/>
        </p:nvSpPr>
        <p:spPr bwMode="auto">
          <a:xfrm>
            <a:off x="9459913" y="4543425"/>
            <a:ext cx="990600" cy="228600"/>
          </a:xfrm>
          <a:prstGeom prst="rect">
            <a:avLst/>
          </a:prstGeom>
          <a:solidFill>
            <a:srgbClr val="FFFF00">
              <a:alpha val="25098"/>
            </a:srgbClr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" name="Rettangolo 24"/>
          <p:cNvSpPr>
            <a:spLocks noChangeArrowheads="1"/>
          </p:cNvSpPr>
          <p:nvPr/>
        </p:nvSpPr>
        <p:spPr bwMode="auto">
          <a:xfrm>
            <a:off x="9459913" y="4772025"/>
            <a:ext cx="990600" cy="228600"/>
          </a:xfrm>
          <a:prstGeom prst="rect">
            <a:avLst/>
          </a:prstGeom>
          <a:solidFill>
            <a:srgbClr val="FFFF00">
              <a:alpha val="25098"/>
            </a:srgbClr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" name="Rettangolo 25"/>
          <p:cNvSpPr>
            <a:spLocks noChangeArrowheads="1"/>
          </p:cNvSpPr>
          <p:nvPr/>
        </p:nvSpPr>
        <p:spPr bwMode="auto">
          <a:xfrm>
            <a:off x="9459913" y="5000625"/>
            <a:ext cx="990600" cy="228600"/>
          </a:xfrm>
          <a:prstGeom prst="rect">
            <a:avLst/>
          </a:prstGeom>
          <a:solidFill>
            <a:srgbClr val="FFFF00">
              <a:alpha val="25098"/>
            </a:srgbClr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" name="Rettangolo 26"/>
          <p:cNvSpPr>
            <a:spLocks noChangeArrowheads="1"/>
          </p:cNvSpPr>
          <p:nvPr/>
        </p:nvSpPr>
        <p:spPr bwMode="auto">
          <a:xfrm>
            <a:off x="9459913" y="5305425"/>
            <a:ext cx="990600" cy="228600"/>
          </a:xfrm>
          <a:prstGeom prst="rect">
            <a:avLst/>
          </a:prstGeom>
          <a:solidFill>
            <a:srgbClr val="FFFF00">
              <a:alpha val="25098"/>
            </a:srgbClr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" name="Rettangolo 27"/>
          <p:cNvSpPr>
            <a:spLocks noChangeArrowheads="1"/>
          </p:cNvSpPr>
          <p:nvPr/>
        </p:nvSpPr>
        <p:spPr bwMode="auto">
          <a:xfrm>
            <a:off x="9459913" y="5534025"/>
            <a:ext cx="381000" cy="228600"/>
          </a:xfrm>
          <a:prstGeom prst="rect">
            <a:avLst/>
          </a:prstGeom>
          <a:solidFill>
            <a:srgbClr val="FFFF00">
              <a:alpha val="25098"/>
            </a:srgbClr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" name="Rettangolo 28"/>
          <p:cNvSpPr>
            <a:spLocks noChangeArrowheads="1"/>
          </p:cNvSpPr>
          <p:nvPr/>
        </p:nvSpPr>
        <p:spPr bwMode="auto">
          <a:xfrm>
            <a:off x="9459913" y="5762625"/>
            <a:ext cx="990600" cy="228600"/>
          </a:xfrm>
          <a:prstGeom prst="rect">
            <a:avLst/>
          </a:prstGeom>
          <a:solidFill>
            <a:srgbClr val="FFFF00">
              <a:alpha val="25098"/>
            </a:srgbClr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" name="Rettangolo 29"/>
          <p:cNvSpPr>
            <a:spLocks noChangeArrowheads="1"/>
          </p:cNvSpPr>
          <p:nvPr/>
        </p:nvSpPr>
        <p:spPr bwMode="auto">
          <a:xfrm>
            <a:off x="9459913" y="5991225"/>
            <a:ext cx="990600" cy="228600"/>
          </a:xfrm>
          <a:prstGeom prst="rect">
            <a:avLst/>
          </a:prstGeom>
          <a:solidFill>
            <a:srgbClr val="FFFF00">
              <a:alpha val="25098"/>
            </a:srgbClr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" name="Rettangolo 30"/>
          <p:cNvSpPr>
            <a:spLocks noChangeArrowheads="1"/>
          </p:cNvSpPr>
          <p:nvPr/>
        </p:nvSpPr>
        <p:spPr bwMode="auto">
          <a:xfrm>
            <a:off x="9459913" y="6372225"/>
            <a:ext cx="990600" cy="228600"/>
          </a:xfrm>
          <a:prstGeom prst="rect">
            <a:avLst/>
          </a:prstGeom>
          <a:solidFill>
            <a:srgbClr val="FFFF00">
              <a:alpha val="25098"/>
            </a:srgbClr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" name="Rettangolo 31"/>
          <p:cNvSpPr>
            <a:spLocks noChangeArrowheads="1"/>
          </p:cNvSpPr>
          <p:nvPr/>
        </p:nvSpPr>
        <p:spPr bwMode="auto">
          <a:xfrm>
            <a:off x="9459913" y="6677025"/>
            <a:ext cx="990600" cy="228600"/>
          </a:xfrm>
          <a:prstGeom prst="rect">
            <a:avLst/>
          </a:prstGeom>
          <a:solidFill>
            <a:srgbClr val="FFFF00">
              <a:alpha val="25098"/>
            </a:srgbClr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" name="Rettangolo 32"/>
          <p:cNvSpPr>
            <a:spLocks noChangeArrowheads="1"/>
          </p:cNvSpPr>
          <p:nvPr/>
        </p:nvSpPr>
        <p:spPr bwMode="auto">
          <a:xfrm>
            <a:off x="9459913" y="6905625"/>
            <a:ext cx="381000" cy="228600"/>
          </a:xfrm>
          <a:prstGeom prst="rect">
            <a:avLst/>
          </a:prstGeom>
          <a:solidFill>
            <a:srgbClr val="FFFF00">
              <a:alpha val="25098"/>
            </a:srgbClr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olo 1"/>
          <p:cNvSpPr>
            <a:spLocks noGrp="1"/>
          </p:cNvSpPr>
          <p:nvPr>
            <p:ph type="title"/>
          </p:nvPr>
        </p:nvSpPr>
        <p:spPr>
          <a:xfrm>
            <a:off x="2068513" y="352425"/>
            <a:ext cx="7620000" cy="228600"/>
          </a:xfrm>
        </p:spPr>
        <p:txBody>
          <a:bodyPr/>
          <a:lstStyle/>
          <a:p>
            <a:r>
              <a:rPr lang="it-IT" sz="2400" smtClean="0"/>
              <a:t>Da un articolo dell’ 8 Gennaio 2010 apparso sul sito internet della </a:t>
            </a:r>
            <a:r>
              <a:rPr lang="it-IT" sz="2400" i="1" smtClean="0"/>
              <a:t>National Public Radio USA </a:t>
            </a:r>
            <a:r>
              <a:rPr lang="it-IT" sz="2400" smtClean="0"/>
              <a:t>intitolato </a:t>
            </a:r>
            <a:r>
              <a:rPr lang="it-IT" sz="2400" i="1" smtClean="0"/>
              <a:t>Employment Future: The Decade Ahead</a:t>
            </a:r>
          </a:p>
        </p:txBody>
      </p:sp>
      <p:pic>
        <p:nvPicPr>
          <p:cNvPr id="62467" name="Segnaposto contenuto 6" descr="future_employee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113" y="1647825"/>
            <a:ext cx="10869612" cy="5562600"/>
          </a:xfrm>
        </p:spPr>
      </p:pic>
      <p:grpSp>
        <p:nvGrpSpPr>
          <p:cNvPr id="6" name="Gruppo 5"/>
          <p:cNvGrpSpPr/>
          <p:nvPr/>
        </p:nvGrpSpPr>
        <p:grpSpPr>
          <a:xfrm>
            <a:off x="7096919" y="4848225"/>
            <a:ext cx="3048000" cy="724504"/>
            <a:chOff x="7096919" y="4848224"/>
            <a:chExt cx="3048000" cy="724504"/>
          </a:xfrm>
        </p:grpSpPr>
        <p:sp>
          <p:nvSpPr>
            <p:cNvPr id="4" name="Ovale 3"/>
            <p:cNvSpPr/>
            <p:nvPr/>
          </p:nvSpPr>
          <p:spPr bwMode="auto">
            <a:xfrm>
              <a:off x="9397314" y="4848224"/>
              <a:ext cx="747605" cy="724503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5" name="Ovale 4"/>
            <p:cNvSpPr/>
            <p:nvPr/>
          </p:nvSpPr>
          <p:spPr bwMode="auto">
            <a:xfrm>
              <a:off x="7096919" y="4848225"/>
              <a:ext cx="747605" cy="724503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9771063" cy="533400"/>
          </a:xfrm>
          <a:solidFill>
            <a:schemeClr val="bg1">
              <a:alpha val="59999"/>
            </a:schemeClr>
          </a:solidFill>
        </p:spPr>
        <p:txBody>
          <a:bodyPr/>
          <a:lstStyle/>
          <a:p>
            <a:r>
              <a:rPr lang="it-IT" sz="2800">
                <a:solidFill>
                  <a:srgbClr val="FF0000"/>
                </a:solidFill>
                <a:latin typeface="Verdana" pitchFamily="-107" charset="0"/>
              </a:rPr>
              <a:t>Domanda:</a:t>
            </a:r>
            <a:r>
              <a:rPr lang="it-IT" sz="2800">
                <a:latin typeface="Verdana" pitchFamily="-107" charset="0"/>
              </a:rPr>
              <a:t> cosa vuol dire fare </a:t>
            </a:r>
            <a:r>
              <a:rPr lang="it-IT" sz="2800">
                <a:latin typeface="Verdana" pitchFamily="-107" charset="0"/>
                <a:ea typeface="Tahoma" pitchFamily="-107" charset="0"/>
                <a:cs typeface="Tahoma" pitchFamily="-107" charset="0"/>
              </a:rPr>
              <a:t>informatica?</a:t>
            </a:r>
            <a:br>
              <a:rPr lang="it-IT" sz="2800">
                <a:latin typeface="Verdana" pitchFamily="-107" charset="0"/>
                <a:ea typeface="Tahoma" pitchFamily="-107" charset="0"/>
                <a:cs typeface="Tahoma" pitchFamily="-107" charset="0"/>
              </a:rPr>
            </a:br>
            <a:endParaRPr lang="it-IT" sz="2800"/>
          </a:p>
        </p:txBody>
      </p:sp>
      <p:sp>
        <p:nvSpPr>
          <p:cNvPr id="63492" name="Rectangle 1028"/>
          <p:cNvSpPr>
            <a:spLocks noChangeArrowheads="1"/>
          </p:cNvSpPr>
          <p:nvPr/>
        </p:nvSpPr>
        <p:spPr bwMode="auto">
          <a:xfrm>
            <a:off x="685800" y="1752600"/>
            <a:ext cx="9712325" cy="12954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it-IT" sz="2800" b="1">
                <a:solidFill>
                  <a:srgbClr val="FF0000"/>
                </a:solidFill>
                <a:latin typeface="Verdana" pitchFamily="-107" charset="0"/>
              </a:rPr>
              <a:t>Risposta:  </a:t>
            </a:r>
            <a:r>
              <a:rPr lang="it-IT" sz="2800" b="1">
                <a:solidFill>
                  <a:srgbClr val="000000"/>
                </a:solidFill>
                <a:latin typeface="Verdana" pitchFamily="-107" charset="0"/>
              </a:rPr>
              <a:t>non vuol dire imparare a usare Word  </a:t>
            </a:r>
          </a:p>
          <a:p>
            <a:r>
              <a:rPr lang="it-IT" sz="2800" b="1">
                <a:solidFill>
                  <a:srgbClr val="000000"/>
                </a:solidFill>
                <a:latin typeface="Verdana" pitchFamily="-107" charset="0"/>
              </a:rPr>
              <a:t>                 ed Excel…</a:t>
            </a:r>
            <a:br>
              <a:rPr lang="it-IT" sz="2800" b="1">
                <a:solidFill>
                  <a:srgbClr val="000000"/>
                </a:solidFill>
                <a:latin typeface="Verdana" pitchFamily="-107" charset="0"/>
              </a:rPr>
            </a:br>
            <a:r>
              <a:rPr lang="it-IT" sz="2800" b="1">
                <a:solidFill>
                  <a:srgbClr val="000000"/>
                </a:solidFill>
                <a:latin typeface="Verdana" pitchFamily="-107" charset="0"/>
              </a:rPr>
              <a:t>                 </a:t>
            </a:r>
            <a:r>
              <a:rPr lang="it-IT" b="1">
                <a:solidFill>
                  <a:srgbClr val="000000"/>
                </a:solidFill>
                <a:latin typeface="Verdana" pitchFamily="-107" charset="0"/>
              </a:rPr>
              <a:t>(</a:t>
            </a:r>
            <a:r>
              <a:rPr lang="it-IT" b="1">
                <a:solidFill>
                  <a:srgbClr val="000000"/>
                </a:solidFill>
                <a:latin typeface="Verdana" pitchFamily="-107" charset="0"/>
                <a:ea typeface="Tahoma" pitchFamily="-107" charset="0"/>
                <a:cs typeface="Tahoma" pitchFamily="-107" charset="0"/>
              </a:rPr>
              <a:t>anche se ovviamente imparerete a usarli)</a:t>
            </a:r>
            <a:endParaRPr lang="it-IT" sz="2800" b="1">
              <a:solidFill>
                <a:srgbClr val="000000"/>
              </a:solidFill>
              <a:ea typeface="Tahoma" pitchFamily="-107" charset="0"/>
              <a:cs typeface="Tahoma" pitchFamily="-107" charset="0"/>
            </a:endParaRPr>
          </a:p>
        </p:txBody>
      </p:sp>
      <p:sp>
        <p:nvSpPr>
          <p:cNvPr id="63496" name="Rectangle 1032"/>
          <p:cNvSpPr>
            <a:spLocks noChangeArrowheads="1"/>
          </p:cNvSpPr>
          <p:nvPr/>
        </p:nvSpPr>
        <p:spPr bwMode="auto">
          <a:xfrm>
            <a:off x="685800" y="3581400"/>
            <a:ext cx="9677400" cy="3178175"/>
          </a:xfrm>
          <a:prstGeom prst="rect">
            <a:avLst/>
          </a:prstGeom>
          <a:solidFill>
            <a:schemeClr val="accent5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Font typeface="Arial" pitchFamily="-109" charset="0"/>
              <a:buNone/>
              <a:defRPr/>
            </a:pPr>
            <a:r>
              <a:rPr lang="it-IT" sz="2800" b="1" dirty="0">
                <a:solidFill>
                  <a:srgbClr val="000000"/>
                </a:solidFill>
                <a:latin typeface="Verdana" pitchFamily="-109" charset="0"/>
                <a:ea typeface="Tahoma" pitchFamily="-109" charset="0"/>
                <a:cs typeface="Tahoma" pitchFamily="-109" charset="0"/>
              </a:rPr>
              <a:t>L’Informatica </a:t>
            </a:r>
            <a:r>
              <a:rPr lang="it-IT" sz="2800" b="1" dirty="0">
                <a:solidFill>
                  <a:srgbClr val="000000"/>
                </a:solidFill>
                <a:latin typeface="Verdana" pitchFamily="-109" charset="0"/>
                <a:ea typeface="Arial" pitchFamily="-109" charset="0"/>
                <a:cs typeface="Arial" pitchFamily="-109" charset="0"/>
              </a:rPr>
              <a:t>è </a:t>
            </a:r>
          </a:p>
          <a:p>
            <a:pPr algn="ctr">
              <a:spcBef>
                <a:spcPct val="50000"/>
              </a:spcBef>
              <a:buFont typeface="Arial" pitchFamily="-109" charset="0"/>
              <a:buNone/>
              <a:defRPr/>
            </a:pPr>
            <a:r>
              <a:rPr lang="it-IT" sz="2800" b="1" dirty="0">
                <a:solidFill>
                  <a:srgbClr val="000000"/>
                </a:solidFill>
                <a:latin typeface="Verdana" pitchFamily="-109" charset="0"/>
                <a:ea typeface="Arial" pitchFamily="-109" charset="0"/>
                <a:cs typeface="Arial" pitchFamily="-109" charset="0"/>
              </a:rPr>
              <a:t>la scienza </a:t>
            </a:r>
          </a:p>
          <a:p>
            <a:pPr algn="ctr">
              <a:spcBef>
                <a:spcPct val="50000"/>
              </a:spcBef>
              <a:buFont typeface="Arial" pitchFamily="-109" charset="0"/>
              <a:buNone/>
              <a:defRPr/>
            </a:pPr>
            <a:r>
              <a:rPr lang="it-IT" sz="2800" b="1" dirty="0">
                <a:solidFill>
                  <a:srgbClr val="000000"/>
                </a:solidFill>
                <a:latin typeface="Verdana" pitchFamily="-109" charset="0"/>
                <a:ea typeface="Arial" pitchFamily="-109" charset="0"/>
                <a:cs typeface="Arial" pitchFamily="-109" charset="0"/>
              </a:rPr>
              <a:t>che studia come risolvere i problemi </a:t>
            </a:r>
          </a:p>
          <a:p>
            <a:pPr algn="ctr">
              <a:spcBef>
                <a:spcPct val="50000"/>
              </a:spcBef>
              <a:buFont typeface="Arial" pitchFamily="-109" charset="0"/>
              <a:buNone/>
              <a:defRPr/>
            </a:pPr>
            <a:r>
              <a:rPr lang="it-IT" sz="2800" b="1" dirty="0">
                <a:solidFill>
                  <a:srgbClr val="000000"/>
                </a:solidFill>
                <a:latin typeface="Verdana" pitchFamily="-109" charset="0"/>
                <a:ea typeface="Arial" pitchFamily="-109" charset="0"/>
                <a:cs typeface="Arial" pitchFamily="-109" charset="0"/>
              </a:rPr>
              <a:t>con il computer</a:t>
            </a:r>
          </a:p>
          <a:p>
            <a:pPr>
              <a:spcBef>
                <a:spcPct val="50000"/>
              </a:spcBef>
              <a:buFont typeface="Arial" pitchFamily="-109" charset="0"/>
              <a:buNone/>
              <a:defRPr/>
            </a:pPr>
            <a:r>
              <a:rPr lang="it-IT" sz="2800" b="1" dirty="0">
                <a:solidFill>
                  <a:srgbClr val="000000"/>
                </a:solidFill>
                <a:latin typeface="Verdana" pitchFamily="-109" charset="0"/>
                <a:ea typeface="Arial" pitchFamily="-109" charset="0"/>
                <a:cs typeface="Arial" pitchFamily="-109" charset="0"/>
              </a:rPr>
              <a:t> </a:t>
            </a:r>
            <a:br>
              <a:rPr lang="it-IT" sz="2800" b="1" dirty="0">
                <a:solidFill>
                  <a:srgbClr val="000000"/>
                </a:solidFill>
                <a:latin typeface="Verdana" pitchFamily="-109" charset="0"/>
                <a:ea typeface="Arial" pitchFamily="-109" charset="0"/>
                <a:cs typeface="Arial" pitchFamily="-109" charset="0"/>
              </a:rPr>
            </a:br>
            <a:r>
              <a:rPr lang="it-IT" b="1" dirty="0" err="1">
                <a:solidFill>
                  <a:srgbClr val="000000"/>
                </a:solidFill>
                <a:latin typeface="Verdana" pitchFamily="-109" charset="0"/>
                <a:ea typeface="Tahoma" pitchFamily="-109" charset="0"/>
                <a:cs typeface="Tahoma" pitchFamily="-109" charset="0"/>
              </a:rPr>
              <a:t>…</a:t>
            </a:r>
            <a:r>
              <a:rPr lang="it-IT" b="1" dirty="0">
                <a:solidFill>
                  <a:srgbClr val="000000"/>
                </a:solidFill>
                <a:latin typeface="Verdana" pitchFamily="-109" charset="0"/>
                <a:ea typeface="Tahoma" pitchFamily="-109" charset="0"/>
                <a:cs typeface="Tahoma" pitchFamily="-109" charset="0"/>
              </a:rPr>
              <a:t> in inglese si chiama proprio </a:t>
            </a:r>
            <a:r>
              <a:rPr lang="it-IT" b="1" i="1" dirty="0">
                <a:solidFill>
                  <a:srgbClr val="000000"/>
                </a:solidFill>
                <a:latin typeface="Verdana" pitchFamily="-109" charset="0"/>
                <a:ea typeface="Tahoma" pitchFamily="-109" charset="0"/>
                <a:cs typeface="Tahoma" pitchFamily="-109" charset="0"/>
              </a:rPr>
              <a:t>computer science</a:t>
            </a:r>
            <a:r>
              <a:rPr lang="it-IT" sz="2800" b="1" dirty="0">
                <a:solidFill>
                  <a:srgbClr val="000000"/>
                </a:solidFill>
                <a:latin typeface="Verdana" pitchFamily="-109" charset="0"/>
                <a:ea typeface="Tahoma" pitchFamily="-109" charset="0"/>
                <a:cs typeface="Tahoma" pitchFamily="-109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 autoUpdateAnimBg="0"/>
      <p:bldP spid="6349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5E51564-C979-EF41-A407-9BDBC186E335}" type="slidenum">
              <a:rPr lang="en-GB" smtClean="0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>
                <a:buFont typeface="Arial" pitchFamily="-107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en-GB" smtClean="0"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14375" name="Rectangle 39"/>
          <p:cNvSpPr>
            <a:spLocks noChangeArrowheads="1"/>
          </p:cNvSpPr>
          <p:nvPr/>
        </p:nvSpPr>
        <p:spPr bwMode="auto">
          <a:xfrm>
            <a:off x="304800" y="76200"/>
            <a:ext cx="8382000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9398">
            <a:noFill/>
            <a:miter lim="800000"/>
            <a:headEnd/>
            <a:tailEnd/>
          </a:ln>
          <a:effectLst>
            <a:outerShdw blurRad="63500" dist="17819" dir="2700000" algn="ctr" rotWithShape="0">
              <a:srgbClr val="90909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Arial" pitchFamily="-109" charset="0"/>
              <a:buNone/>
              <a:defRPr/>
            </a:pPr>
            <a:endParaRPr lang="it-IT">
              <a:latin typeface="Arial" pitchFamily="-109" charset="0"/>
              <a:ea typeface="Arial Unicode MS" pitchFamily="-109" charset="0"/>
              <a:cs typeface="Arial Unicode MS" pitchFamily="-109" charset="0"/>
            </a:endParaRP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610600" cy="609600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/>
              <a:t>L’OFFERTA FORMATIVE È COMPLETA, CON CORSI UNIVERSITARI </a:t>
            </a:r>
            <a:br>
              <a:rPr lang="en-GB" sz="2000"/>
            </a:br>
            <a:r>
              <a:rPr lang="en-GB" sz="2000"/>
              <a:t>E POST-UNIVERSITARI</a:t>
            </a:r>
            <a:endParaRPr lang="en-GB" sz="2000">
              <a:latin typeface="Arial" pitchFamily="-107" charset="0"/>
            </a:endParaRPr>
          </a:p>
        </p:txBody>
      </p:sp>
      <p:grpSp>
        <p:nvGrpSpPr>
          <p:cNvPr id="64517" name="Group 54"/>
          <p:cNvGrpSpPr>
            <a:grpSpLocks/>
          </p:cNvGrpSpPr>
          <p:nvPr/>
        </p:nvGrpSpPr>
        <p:grpSpPr bwMode="auto">
          <a:xfrm>
            <a:off x="685800" y="1333500"/>
            <a:ext cx="1557338" cy="3889375"/>
            <a:chOff x="432" y="840"/>
            <a:chExt cx="981" cy="2450"/>
          </a:xfrm>
        </p:grpSpPr>
        <p:sp>
          <p:nvSpPr>
            <p:cNvPr id="64576" name="AutoShape 2"/>
            <p:cNvSpPr>
              <a:spLocks noChangeArrowheads="1"/>
            </p:cNvSpPr>
            <p:nvPr/>
          </p:nvSpPr>
          <p:spPr bwMode="auto">
            <a:xfrm>
              <a:off x="432" y="840"/>
              <a:ext cx="981" cy="2450"/>
            </a:xfrm>
            <a:prstGeom prst="flowChartProcess">
              <a:avLst/>
            </a:prstGeom>
            <a:solidFill>
              <a:srgbClr val="D0D0D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577" name="Rectangle 10"/>
            <p:cNvSpPr>
              <a:spLocks noChangeArrowheads="1"/>
            </p:cNvSpPr>
            <p:nvPr/>
          </p:nvSpPr>
          <p:spPr bwMode="auto">
            <a:xfrm>
              <a:off x="480" y="886"/>
              <a:ext cx="834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20000"/>
                </a:lnSpc>
                <a:buFont typeface="Tahoma" pitchFamily="-107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  <a:latin typeface="Tahoma" pitchFamily="-107" charset="0"/>
                </a:rPr>
                <a:t>Corsi universitari</a:t>
              </a:r>
            </a:p>
          </p:txBody>
        </p:sp>
      </p:grpSp>
      <p:grpSp>
        <p:nvGrpSpPr>
          <p:cNvPr id="64518" name="Group 35"/>
          <p:cNvGrpSpPr>
            <a:grpSpLocks/>
          </p:cNvGrpSpPr>
          <p:nvPr/>
        </p:nvGrpSpPr>
        <p:grpSpPr bwMode="auto">
          <a:xfrm>
            <a:off x="1992313" y="1371600"/>
            <a:ext cx="1524000" cy="990600"/>
            <a:chOff x="1296" y="864"/>
            <a:chExt cx="960" cy="624"/>
          </a:xfrm>
        </p:grpSpPr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1296" y="864"/>
              <a:ext cx="960" cy="624"/>
            </a:xfrm>
            <a:prstGeom prst="rect">
              <a:avLst/>
            </a:prstGeom>
            <a:solidFill>
              <a:schemeClr val="bg1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7819" dir="2700000" algn="ctr" rotWithShape="0">
                <a:srgbClr val="90909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Font typeface="Arial" pitchFamily="-109" charset="0"/>
                <a:buNone/>
                <a:defRPr/>
              </a:pPr>
              <a:endParaRPr lang="it-IT">
                <a:latin typeface="Arial" pitchFamily="-109" charset="0"/>
                <a:ea typeface="Arial Unicode MS" pitchFamily="-109" charset="0"/>
                <a:cs typeface="Arial Unicode MS" pitchFamily="-109" charset="0"/>
              </a:endParaRPr>
            </a:p>
          </p:txBody>
        </p:sp>
        <p:sp>
          <p:nvSpPr>
            <p:cNvPr id="64575" name="Rectangle 9"/>
            <p:cNvSpPr>
              <a:spLocks noChangeArrowheads="1"/>
            </p:cNvSpPr>
            <p:nvPr/>
          </p:nvSpPr>
          <p:spPr bwMode="auto">
            <a:xfrm>
              <a:off x="1352" y="901"/>
              <a:ext cx="856" cy="55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20000"/>
                </a:lnSpc>
                <a:buFont typeface="Tahoma" pitchFamily="-107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  <a:latin typeface="Tahoma" pitchFamily="-107" charset="0"/>
                  <a:ea typeface="Times New Roman" pitchFamily="-107" charset="0"/>
                  <a:cs typeface="Times New Roman" pitchFamily="-107" charset="0"/>
                </a:rPr>
                <a:t>Laurea triennale</a:t>
              </a:r>
            </a:p>
            <a:p>
              <a:pPr>
                <a:lnSpc>
                  <a:spcPct val="120000"/>
                </a:lnSpc>
                <a:buFont typeface="Tahoma" pitchFamily="-107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  <a:latin typeface="Tahoma" pitchFamily="-107" charset="0"/>
                  <a:ea typeface="Times New Roman" pitchFamily="-107" charset="0"/>
                  <a:cs typeface="Times New Roman" pitchFamily="-107" charset="0"/>
                </a:rPr>
                <a:t>(di 1° livello)</a:t>
              </a: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8132763" y="1376363"/>
            <a:ext cx="2325687" cy="565150"/>
            <a:chOff x="5123" y="867"/>
            <a:chExt cx="1465" cy="356"/>
          </a:xfrm>
        </p:grpSpPr>
        <p:sp>
          <p:nvSpPr>
            <p:cNvPr id="64572" name="Rectangle 18"/>
            <p:cNvSpPr>
              <a:spLocks noChangeArrowheads="1"/>
            </p:cNvSpPr>
            <p:nvPr/>
          </p:nvSpPr>
          <p:spPr bwMode="auto">
            <a:xfrm>
              <a:off x="5123" y="867"/>
              <a:ext cx="535" cy="18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11125" lvl="1" indent="-111125">
                <a:lnSpc>
                  <a:spcPct val="120000"/>
                </a:lnSpc>
                <a:buFont typeface="Tahoma" pitchFamily="-107" charset="0"/>
                <a:buChar char="•"/>
                <a:tabLst>
                  <a:tab pos="111125" algn="l"/>
                  <a:tab pos="558800" algn="l"/>
                  <a:tab pos="1008063" algn="l"/>
                  <a:tab pos="1457325" algn="l"/>
                  <a:tab pos="1906588" algn="l"/>
                  <a:tab pos="2355850" algn="l"/>
                  <a:tab pos="2805113" algn="l"/>
                  <a:tab pos="3254375" algn="l"/>
                  <a:tab pos="3703638" algn="l"/>
                  <a:tab pos="4152900" algn="l"/>
                  <a:tab pos="4602163" algn="l"/>
                  <a:tab pos="5051425" algn="l"/>
                  <a:tab pos="5500688" algn="l"/>
                  <a:tab pos="5949950" algn="l"/>
                  <a:tab pos="6399213" algn="l"/>
                  <a:tab pos="6848475" algn="l"/>
                  <a:tab pos="7297738" algn="l"/>
                  <a:tab pos="7747000" algn="l"/>
                  <a:tab pos="8196263" algn="l"/>
                  <a:tab pos="8645525" algn="l"/>
                  <a:tab pos="9094788" algn="l"/>
                </a:tabLst>
              </a:pPr>
              <a:r>
                <a:rPr lang="en-GB" sz="1600">
                  <a:solidFill>
                    <a:srgbClr val="000000"/>
                  </a:solidFill>
                  <a:latin typeface="Tahoma" pitchFamily="-107" charset="0"/>
                </a:rPr>
                <a:t>3 anni</a:t>
              </a:r>
            </a:p>
          </p:txBody>
        </p:sp>
        <p:sp>
          <p:nvSpPr>
            <p:cNvPr id="64573" name="Rectangle 19"/>
            <p:cNvSpPr>
              <a:spLocks noChangeArrowheads="1"/>
            </p:cNvSpPr>
            <p:nvPr/>
          </p:nvSpPr>
          <p:spPr bwMode="auto">
            <a:xfrm>
              <a:off x="5968" y="901"/>
              <a:ext cx="620" cy="322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11125" lvl="1" indent="-111125">
                <a:lnSpc>
                  <a:spcPct val="120000"/>
                </a:lnSpc>
                <a:buFont typeface="Tahoma" pitchFamily="-107" charset="0"/>
                <a:buChar char="•"/>
                <a:tabLst>
                  <a:tab pos="111125" algn="l"/>
                  <a:tab pos="558800" algn="l"/>
                  <a:tab pos="1008063" algn="l"/>
                  <a:tab pos="1457325" algn="l"/>
                  <a:tab pos="1906588" algn="l"/>
                  <a:tab pos="2355850" algn="l"/>
                  <a:tab pos="2805113" algn="l"/>
                  <a:tab pos="3254375" algn="l"/>
                  <a:tab pos="3703638" algn="l"/>
                  <a:tab pos="4152900" algn="l"/>
                  <a:tab pos="4602163" algn="l"/>
                  <a:tab pos="5051425" algn="l"/>
                  <a:tab pos="5500688" algn="l"/>
                  <a:tab pos="5949950" algn="l"/>
                  <a:tab pos="6399213" algn="l"/>
                  <a:tab pos="6848475" algn="l"/>
                  <a:tab pos="7297738" algn="l"/>
                  <a:tab pos="7747000" algn="l"/>
                  <a:tab pos="8196263" algn="l"/>
                  <a:tab pos="8645525" algn="l"/>
                  <a:tab pos="9094788" algn="l"/>
                </a:tabLst>
              </a:pPr>
              <a:r>
                <a:rPr lang="en-GB" sz="1400">
                  <a:solidFill>
                    <a:srgbClr val="000000"/>
                  </a:solidFill>
                  <a:latin typeface="Tahoma" pitchFamily="-107" charset="0"/>
                </a:rPr>
                <a:t>180</a:t>
              </a:r>
            </a:p>
            <a:p>
              <a:pPr marL="111125" lvl="1" indent="-111125">
                <a:lnSpc>
                  <a:spcPct val="120000"/>
                </a:lnSpc>
                <a:buFont typeface="Tahoma" pitchFamily="-107" charset="0"/>
                <a:buChar char="•"/>
                <a:tabLst>
                  <a:tab pos="111125" algn="l"/>
                  <a:tab pos="558800" algn="l"/>
                  <a:tab pos="1008063" algn="l"/>
                  <a:tab pos="1457325" algn="l"/>
                  <a:tab pos="1906588" algn="l"/>
                  <a:tab pos="2355850" algn="l"/>
                  <a:tab pos="2805113" algn="l"/>
                  <a:tab pos="3254375" algn="l"/>
                  <a:tab pos="3703638" algn="l"/>
                  <a:tab pos="4152900" algn="l"/>
                  <a:tab pos="4602163" algn="l"/>
                  <a:tab pos="5051425" algn="l"/>
                  <a:tab pos="5500688" algn="l"/>
                  <a:tab pos="5949950" algn="l"/>
                  <a:tab pos="6399213" algn="l"/>
                  <a:tab pos="6848475" algn="l"/>
                  <a:tab pos="7297738" algn="l"/>
                  <a:tab pos="7747000" algn="l"/>
                  <a:tab pos="8196263" algn="l"/>
                  <a:tab pos="8645525" algn="l"/>
                  <a:tab pos="9094788" algn="l"/>
                </a:tabLst>
              </a:pPr>
              <a:r>
                <a:rPr lang="en-GB" sz="1400">
                  <a:solidFill>
                    <a:srgbClr val="000000"/>
                  </a:solidFill>
                  <a:latin typeface="Tahoma" pitchFamily="-107" charset="0"/>
                </a:rPr>
                <a:t>20 esami</a:t>
              </a:r>
            </a:p>
          </p:txBody>
        </p:sp>
      </p:grpSp>
      <p:grpSp>
        <p:nvGrpSpPr>
          <p:cNvPr id="64520" name="Group 53"/>
          <p:cNvGrpSpPr>
            <a:grpSpLocks/>
          </p:cNvGrpSpPr>
          <p:nvPr/>
        </p:nvGrpSpPr>
        <p:grpSpPr bwMode="auto">
          <a:xfrm>
            <a:off x="685800" y="5378450"/>
            <a:ext cx="1557338" cy="1498600"/>
            <a:chOff x="432" y="3388"/>
            <a:chExt cx="981" cy="944"/>
          </a:xfrm>
        </p:grpSpPr>
        <p:sp>
          <p:nvSpPr>
            <p:cNvPr id="64570" name="AutoShape 1"/>
            <p:cNvSpPr>
              <a:spLocks noChangeArrowheads="1"/>
            </p:cNvSpPr>
            <p:nvPr/>
          </p:nvSpPr>
          <p:spPr bwMode="auto">
            <a:xfrm>
              <a:off x="432" y="3388"/>
              <a:ext cx="981" cy="944"/>
            </a:xfrm>
            <a:prstGeom prst="flowChartProcess">
              <a:avLst/>
            </a:prstGeom>
            <a:solidFill>
              <a:srgbClr val="D0D0D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571" name="Rectangle 24"/>
            <p:cNvSpPr>
              <a:spLocks noChangeArrowheads="1"/>
            </p:cNvSpPr>
            <p:nvPr/>
          </p:nvSpPr>
          <p:spPr bwMode="auto">
            <a:xfrm>
              <a:off x="480" y="3457"/>
              <a:ext cx="834" cy="3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20000"/>
                </a:lnSpc>
                <a:buFont typeface="Tahoma" pitchFamily="-107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  <a:latin typeface="Tahoma" pitchFamily="-107" charset="0"/>
                </a:rPr>
                <a:t>Corsi post-universitari</a:t>
              </a:r>
            </a:p>
          </p:txBody>
        </p:sp>
      </p:grp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9548813" y="304800"/>
            <a:ext cx="288925" cy="169863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781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Arial" pitchFamily="-10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700">
                <a:solidFill>
                  <a:srgbClr val="000000"/>
                </a:solidFill>
                <a:latin typeface="Arial" pitchFamily="-109" charset="0"/>
                <a:ea typeface="Arial Unicode MS" pitchFamily="-109" charset="0"/>
                <a:cs typeface="Arial Unicode MS" pitchFamily="-109" charset="0"/>
              </a:rPr>
              <a:t>1</a:t>
            </a:r>
          </a:p>
        </p:txBody>
      </p:sp>
      <p:grpSp>
        <p:nvGrpSpPr>
          <p:cNvPr id="64522" name="Group 52"/>
          <p:cNvGrpSpPr>
            <a:grpSpLocks/>
          </p:cNvGrpSpPr>
          <p:nvPr/>
        </p:nvGrpSpPr>
        <p:grpSpPr bwMode="auto">
          <a:xfrm>
            <a:off x="3795713" y="512763"/>
            <a:ext cx="7558087" cy="668337"/>
            <a:chOff x="2391" y="323"/>
            <a:chExt cx="4761" cy="421"/>
          </a:xfrm>
        </p:grpSpPr>
        <p:sp>
          <p:nvSpPr>
            <p:cNvPr id="64563" name="Rectangle 11"/>
            <p:cNvSpPr>
              <a:spLocks noChangeArrowheads="1"/>
            </p:cNvSpPr>
            <p:nvPr/>
          </p:nvSpPr>
          <p:spPr bwMode="auto">
            <a:xfrm>
              <a:off x="2391" y="559"/>
              <a:ext cx="1647" cy="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20000"/>
                </a:lnSpc>
                <a:buFont typeface="Tahoma" pitchFamily="-107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  <a:latin typeface="Tahoma" pitchFamily="-107" charset="0"/>
                </a:rPr>
                <a:t>Descrizione</a:t>
              </a:r>
            </a:p>
          </p:txBody>
        </p:sp>
        <p:sp>
          <p:nvSpPr>
            <p:cNvPr id="64564" name="Rectangle 16"/>
            <p:cNvSpPr>
              <a:spLocks noChangeArrowheads="1"/>
            </p:cNvSpPr>
            <p:nvPr/>
          </p:nvSpPr>
          <p:spPr bwMode="auto">
            <a:xfrm>
              <a:off x="5078" y="559"/>
              <a:ext cx="605" cy="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20000"/>
                </a:lnSpc>
                <a:buFont typeface="Tahoma" pitchFamily="-107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  <a:latin typeface="Tahoma" pitchFamily="-107" charset="0"/>
                </a:rPr>
                <a:t>Durata</a:t>
              </a:r>
            </a:p>
          </p:txBody>
        </p:sp>
        <p:sp>
          <p:nvSpPr>
            <p:cNvPr id="64565" name="Rectangle 17"/>
            <p:cNvSpPr>
              <a:spLocks noChangeArrowheads="1"/>
            </p:cNvSpPr>
            <p:nvPr/>
          </p:nvSpPr>
          <p:spPr bwMode="auto">
            <a:xfrm>
              <a:off x="5878" y="559"/>
              <a:ext cx="796" cy="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20000"/>
                </a:lnSpc>
                <a:buFont typeface="Tahoma" pitchFamily="-107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  <a:latin typeface="Tahoma" pitchFamily="-107" charset="0"/>
                </a:rPr>
                <a:t>Crediti </a:t>
              </a:r>
            </a:p>
          </p:txBody>
        </p:sp>
        <p:sp>
          <p:nvSpPr>
            <p:cNvPr id="64566" name="Line 12"/>
            <p:cNvSpPr>
              <a:spLocks noChangeShapeType="1"/>
            </p:cNvSpPr>
            <p:nvPr/>
          </p:nvSpPr>
          <p:spPr bwMode="auto">
            <a:xfrm>
              <a:off x="2391" y="725"/>
              <a:ext cx="1843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567" name="Line 14"/>
            <p:cNvSpPr>
              <a:spLocks noChangeShapeType="1"/>
            </p:cNvSpPr>
            <p:nvPr/>
          </p:nvSpPr>
          <p:spPr bwMode="auto">
            <a:xfrm>
              <a:off x="5006" y="716"/>
              <a:ext cx="59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568" name="Line 15"/>
            <p:cNvSpPr>
              <a:spLocks noChangeShapeType="1"/>
            </p:cNvSpPr>
            <p:nvPr/>
          </p:nvSpPr>
          <p:spPr bwMode="auto">
            <a:xfrm flipV="1">
              <a:off x="5842" y="723"/>
              <a:ext cx="1310" cy="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364" name="Oval 28"/>
            <p:cNvSpPr>
              <a:spLocks noChangeArrowheads="1"/>
            </p:cNvSpPr>
            <p:nvPr/>
          </p:nvSpPr>
          <p:spPr bwMode="auto">
            <a:xfrm>
              <a:off x="6015" y="323"/>
              <a:ext cx="182" cy="107"/>
            </a:xfrm>
            <a:prstGeom prst="ellipse">
              <a:avLst/>
            </a:prstGeom>
            <a:solidFill>
              <a:srgbClr val="D0D0D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781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buFont typeface="Arial" pitchFamily="-109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700">
                  <a:solidFill>
                    <a:srgbClr val="000000"/>
                  </a:solidFill>
                  <a:latin typeface="Arial" pitchFamily="-109" charset="0"/>
                  <a:ea typeface="Arial Unicode MS" pitchFamily="-109" charset="0"/>
                  <a:cs typeface="Arial Unicode MS" pitchFamily="-109" charset="0"/>
                </a:rPr>
                <a:t>2</a:t>
              </a:r>
            </a:p>
          </p:txBody>
        </p:sp>
      </p:grpSp>
      <p:grpSp>
        <p:nvGrpSpPr>
          <p:cNvPr id="7" name="Gruppo 69"/>
          <p:cNvGrpSpPr>
            <a:grpSpLocks/>
          </p:cNvGrpSpPr>
          <p:nvPr/>
        </p:nvGrpSpPr>
        <p:grpSpPr bwMode="auto">
          <a:xfrm>
            <a:off x="1992313" y="4086225"/>
            <a:ext cx="8345487" cy="968375"/>
            <a:chOff x="2067719" y="4086225"/>
            <a:chExt cx="8345488" cy="968375"/>
          </a:xfrm>
        </p:grpSpPr>
        <p:grpSp>
          <p:nvGrpSpPr>
            <p:cNvPr id="64558" name="Group 36"/>
            <p:cNvGrpSpPr>
              <a:grpSpLocks/>
            </p:cNvGrpSpPr>
            <p:nvPr/>
          </p:nvGrpSpPr>
          <p:grpSpPr bwMode="auto">
            <a:xfrm>
              <a:off x="2067719" y="4194175"/>
              <a:ext cx="1450975" cy="860425"/>
              <a:chOff x="1296" y="2626"/>
              <a:chExt cx="914" cy="542"/>
            </a:xfrm>
          </p:grpSpPr>
          <p:sp>
            <p:nvSpPr>
              <p:cNvPr id="14340" name="Rectangle 4"/>
              <p:cNvSpPr>
                <a:spLocks noChangeArrowheads="1"/>
              </p:cNvSpPr>
              <p:nvPr/>
            </p:nvSpPr>
            <p:spPr bwMode="auto">
              <a:xfrm>
                <a:off x="1296" y="2626"/>
                <a:ext cx="914" cy="542"/>
              </a:xfrm>
              <a:prstGeom prst="rect">
                <a:avLst/>
              </a:prstGeom>
              <a:solidFill>
                <a:schemeClr val="bg1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17819" dir="2700000" algn="ctr" rotWithShape="0">
                  <a:srgbClr val="90909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-109" charset="0"/>
                  <a:buNone/>
                  <a:defRPr/>
                </a:pPr>
                <a:endParaRPr lang="it-IT">
                  <a:latin typeface="Arial" pitchFamily="-109" charset="0"/>
                  <a:ea typeface="Arial Unicode MS" pitchFamily="-109" charset="0"/>
                  <a:cs typeface="Arial Unicode MS" pitchFamily="-109" charset="0"/>
                </a:endParaRPr>
              </a:p>
            </p:txBody>
          </p:sp>
          <p:sp>
            <p:nvSpPr>
              <p:cNvPr id="64562" name="Rectangle 5"/>
              <p:cNvSpPr>
                <a:spLocks noChangeArrowheads="1"/>
              </p:cNvSpPr>
              <p:nvPr/>
            </p:nvSpPr>
            <p:spPr bwMode="auto">
              <a:xfrm>
                <a:off x="1395" y="2702"/>
                <a:ext cx="765" cy="37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20000"/>
                  </a:lnSpc>
                  <a:buFont typeface="Tahoma" pitchFamily="-107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 b="1">
                    <a:solidFill>
                      <a:srgbClr val="000000"/>
                    </a:solidFill>
                    <a:latin typeface="Tahoma" pitchFamily="-107" charset="0"/>
                    <a:ea typeface="Times New Roman" pitchFamily="-107" charset="0"/>
                    <a:cs typeface="Times New Roman" pitchFamily="-107" charset="0"/>
                  </a:rPr>
                  <a:t>Laurea magistrale</a:t>
                </a:r>
              </a:p>
            </p:txBody>
          </p:sp>
        </p:grpSp>
        <p:sp>
          <p:nvSpPr>
            <p:cNvPr id="64559" name="Rectangle 25"/>
            <p:cNvSpPr>
              <a:spLocks noChangeArrowheads="1"/>
            </p:cNvSpPr>
            <p:nvPr/>
          </p:nvSpPr>
          <p:spPr bwMode="auto">
            <a:xfrm>
              <a:off x="8187532" y="4086225"/>
              <a:ext cx="854075" cy="29368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11125" lvl="1" indent="-111125">
                <a:lnSpc>
                  <a:spcPct val="120000"/>
                </a:lnSpc>
                <a:buFont typeface="Tahoma" pitchFamily="-107" charset="0"/>
                <a:buChar char="•"/>
                <a:tabLst>
                  <a:tab pos="111125" algn="l"/>
                  <a:tab pos="558800" algn="l"/>
                  <a:tab pos="1008063" algn="l"/>
                  <a:tab pos="1457325" algn="l"/>
                  <a:tab pos="1906588" algn="l"/>
                  <a:tab pos="2355850" algn="l"/>
                  <a:tab pos="2805113" algn="l"/>
                  <a:tab pos="3254375" algn="l"/>
                  <a:tab pos="3703638" algn="l"/>
                  <a:tab pos="4152900" algn="l"/>
                  <a:tab pos="4602163" algn="l"/>
                  <a:tab pos="5051425" algn="l"/>
                  <a:tab pos="5500688" algn="l"/>
                  <a:tab pos="5949950" algn="l"/>
                  <a:tab pos="6399213" algn="l"/>
                  <a:tab pos="6848475" algn="l"/>
                  <a:tab pos="7297738" algn="l"/>
                  <a:tab pos="7747000" algn="l"/>
                  <a:tab pos="8196263" algn="l"/>
                  <a:tab pos="8645525" algn="l"/>
                  <a:tab pos="9094788" algn="l"/>
                </a:tabLst>
              </a:pPr>
              <a:r>
                <a:rPr lang="en-GB" sz="1600">
                  <a:solidFill>
                    <a:srgbClr val="000000"/>
                  </a:solidFill>
                  <a:latin typeface="Tahoma" pitchFamily="-107" charset="0"/>
                </a:rPr>
                <a:t>2 anni</a:t>
              </a:r>
            </a:p>
          </p:txBody>
        </p:sp>
        <p:sp>
          <p:nvSpPr>
            <p:cNvPr id="64560" name="Rectangle 29"/>
            <p:cNvSpPr>
              <a:spLocks noChangeArrowheads="1"/>
            </p:cNvSpPr>
            <p:nvPr/>
          </p:nvSpPr>
          <p:spPr bwMode="auto">
            <a:xfrm>
              <a:off x="9513094" y="4140200"/>
              <a:ext cx="900113" cy="5111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11125" lvl="1" indent="-111125">
                <a:lnSpc>
                  <a:spcPct val="120000"/>
                </a:lnSpc>
                <a:buFont typeface="Tahoma" pitchFamily="-107" charset="0"/>
                <a:buChar char="•"/>
                <a:tabLst>
                  <a:tab pos="111125" algn="l"/>
                  <a:tab pos="558800" algn="l"/>
                  <a:tab pos="1008063" algn="l"/>
                  <a:tab pos="1457325" algn="l"/>
                  <a:tab pos="1906588" algn="l"/>
                  <a:tab pos="2355850" algn="l"/>
                  <a:tab pos="2805113" algn="l"/>
                  <a:tab pos="3254375" algn="l"/>
                  <a:tab pos="3703638" algn="l"/>
                  <a:tab pos="4152900" algn="l"/>
                  <a:tab pos="4602163" algn="l"/>
                  <a:tab pos="5051425" algn="l"/>
                  <a:tab pos="5500688" algn="l"/>
                  <a:tab pos="5949950" algn="l"/>
                  <a:tab pos="6399213" algn="l"/>
                  <a:tab pos="6848475" algn="l"/>
                  <a:tab pos="7297738" algn="l"/>
                  <a:tab pos="7747000" algn="l"/>
                  <a:tab pos="8196263" algn="l"/>
                  <a:tab pos="8645525" algn="l"/>
                  <a:tab pos="9094788" algn="l"/>
                </a:tabLst>
              </a:pPr>
              <a:r>
                <a:rPr lang="en-GB" sz="1400">
                  <a:solidFill>
                    <a:srgbClr val="000000"/>
                  </a:solidFill>
                  <a:latin typeface="Tahoma" pitchFamily="-107" charset="0"/>
                </a:rPr>
                <a:t>120</a:t>
              </a:r>
            </a:p>
            <a:p>
              <a:pPr marL="111125" lvl="1" indent="-111125">
                <a:lnSpc>
                  <a:spcPct val="120000"/>
                </a:lnSpc>
                <a:buFont typeface="Tahoma" pitchFamily="-107" charset="0"/>
                <a:buChar char="•"/>
                <a:tabLst>
                  <a:tab pos="111125" algn="l"/>
                  <a:tab pos="558800" algn="l"/>
                  <a:tab pos="1008063" algn="l"/>
                  <a:tab pos="1457325" algn="l"/>
                  <a:tab pos="1906588" algn="l"/>
                  <a:tab pos="2355850" algn="l"/>
                  <a:tab pos="2805113" algn="l"/>
                  <a:tab pos="3254375" algn="l"/>
                  <a:tab pos="3703638" algn="l"/>
                  <a:tab pos="4152900" algn="l"/>
                  <a:tab pos="4602163" algn="l"/>
                  <a:tab pos="5051425" algn="l"/>
                  <a:tab pos="5500688" algn="l"/>
                  <a:tab pos="5949950" algn="l"/>
                  <a:tab pos="6399213" algn="l"/>
                  <a:tab pos="6848475" algn="l"/>
                  <a:tab pos="7297738" algn="l"/>
                  <a:tab pos="7747000" algn="l"/>
                  <a:tab pos="8196263" algn="l"/>
                  <a:tab pos="8645525" algn="l"/>
                  <a:tab pos="9094788" algn="l"/>
                </a:tabLst>
              </a:pPr>
              <a:r>
                <a:rPr lang="en-GB" sz="1400">
                  <a:solidFill>
                    <a:srgbClr val="000000"/>
                  </a:solidFill>
                  <a:latin typeface="Tahoma" pitchFamily="-107" charset="0"/>
                </a:rPr>
                <a:t>12 esami</a:t>
              </a:r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1992313" y="5838825"/>
            <a:ext cx="6858000" cy="1524000"/>
            <a:chOff x="1351" y="3582"/>
            <a:chExt cx="4320" cy="960"/>
          </a:xfrm>
        </p:grpSpPr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1351" y="3799"/>
              <a:ext cx="914" cy="407"/>
            </a:xfrm>
            <a:prstGeom prst="rect">
              <a:avLst/>
            </a:prstGeom>
            <a:solidFill>
              <a:schemeClr val="bg1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7819" dir="2700000" algn="ctr" rotWithShape="0">
                <a:srgbClr val="90909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Font typeface="Arial" pitchFamily="-109" charset="0"/>
                <a:buNone/>
                <a:defRPr/>
              </a:pPr>
              <a:endParaRPr lang="it-IT">
                <a:latin typeface="Arial" pitchFamily="-109" charset="0"/>
                <a:ea typeface="Arial Unicode MS" pitchFamily="-109" charset="0"/>
                <a:cs typeface="Arial Unicode MS" pitchFamily="-109" charset="0"/>
              </a:endParaRPr>
            </a:p>
          </p:txBody>
        </p:sp>
        <p:sp>
          <p:nvSpPr>
            <p:cNvPr id="64554" name="Rectangle 7"/>
            <p:cNvSpPr>
              <a:spLocks noChangeArrowheads="1"/>
            </p:cNvSpPr>
            <p:nvPr/>
          </p:nvSpPr>
          <p:spPr bwMode="auto">
            <a:xfrm>
              <a:off x="1398" y="3799"/>
              <a:ext cx="838" cy="367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20000"/>
                </a:lnSpc>
                <a:buFont typeface="Tahoma" pitchFamily="-107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  <a:latin typeface="Tahoma" pitchFamily="-107" charset="0"/>
                  <a:ea typeface="Times New Roman" pitchFamily="-107" charset="0"/>
                  <a:cs typeface="Times New Roman" pitchFamily="-107" charset="0"/>
                </a:rPr>
                <a:t>Dottorato di ricerca</a:t>
              </a:r>
            </a:p>
          </p:txBody>
        </p:sp>
        <p:sp>
          <p:nvSpPr>
            <p:cNvPr id="64555" name="Rectangle 20"/>
            <p:cNvSpPr>
              <a:spLocks noChangeArrowheads="1"/>
            </p:cNvSpPr>
            <p:nvPr/>
          </p:nvSpPr>
          <p:spPr bwMode="auto">
            <a:xfrm>
              <a:off x="2647" y="3582"/>
              <a:ext cx="1647" cy="553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11125" lvl="1" indent="-111125">
                <a:lnSpc>
                  <a:spcPct val="120000"/>
                </a:lnSpc>
                <a:tabLst>
                  <a:tab pos="111125" algn="l"/>
                  <a:tab pos="558800" algn="l"/>
                  <a:tab pos="1008063" algn="l"/>
                  <a:tab pos="1457325" algn="l"/>
                  <a:tab pos="1906588" algn="l"/>
                  <a:tab pos="2355850" algn="l"/>
                  <a:tab pos="2805113" algn="l"/>
                  <a:tab pos="3254375" algn="l"/>
                  <a:tab pos="3703638" algn="l"/>
                  <a:tab pos="4152900" algn="l"/>
                  <a:tab pos="4602163" algn="l"/>
                  <a:tab pos="5051425" algn="l"/>
                  <a:tab pos="5500688" algn="l"/>
                  <a:tab pos="5949950" algn="l"/>
                  <a:tab pos="6399213" algn="l"/>
                  <a:tab pos="6848475" algn="l"/>
                  <a:tab pos="7297738" algn="l"/>
                  <a:tab pos="7747000" algn="l"/>
                  <a:tab pos="8196263" algn="l"/>
                  <a:tab pos="8645525" algn="l"/>
                  <a:tab pos="9094788" algn="l"/>
                </a:tabLst>
              </a:pPr>
              <a:r>
                <a:rPr lang="en-GB" sz="1600">
                  <a:solidFill>
                    <a:srgbClr val="000000"/>
                  </a:solidFill>
                  <a:latin typeface="Tahoma" pitchFamily="-107" charset="0"/>
                </a:rPr>
                <a:t> SAT: Scuola di Dottorato in Scienza e Alta Tecnologia (riunisce 16 corsi di laurea)</a:t>
              </a:r>
            </a:p>
          </p:txBody>
        </p:sp>
        <p:sp>
          <p:nvSpPr>
            <p:cNvPr id="64556" name="Rectangle 21"/>
            <p:cNvSpPr>
              <a:spLocks noChangeArrowheads="1"/>
            </p:cNvSpPr>
            <p:nvPr/>
          </p:nvSpPr>
          <p:spPr bwMode="auto">
            <a:xfrm>
              <a:off x="5136" y="3810"/>
              <a:ext cx="535" cy="18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11125" lvl="1" indent="-111125">
                <a:lnSpc>
                  <a:spcPct val="120000"/>
                </a:lnSpc>
                <a:buFont typeface="Tahoma" pitchFamily="-107" charset="0"/>
                <a:buChar char="•"/>
                <a:tabLst>
                  <a:tab pos="111125" algn="l"/>
                  <a:tab pos="558800" algn="l"/>
                  <a:tab pos="1008063" algn="l"/>
                  <a:tab pos="1457325" algn="l"/>
                  <a:tab pos="1906588" algn="l"/>
                  <a:tab pos="2355850" algn="l"/>
                  <a:tab pos="2805113" algn="l"/>
                  <a:tab pos="3254375" algn="l"/>
                  <a:tab pos="3703638" algn="l"/>
                  <a:tab pos="4152900" algn="l"/>
                  <a:tab pos="4602163" algn="l"/>
                  <a:tab pos="5051425" algn="l"/>
                  <a:tab pos="5500688" algn="l"/>
                  <a:tab pos="5949950" algn="l"/>
                  <a:tab pos="6399213" algn="l"/>
                  <a:tab pos="6848475" algn="l"/>
                  <a:tab pos="7297738" algn="l"/>
                  <a:tab pos="7747000" algn="l"/>
                  <a:tab pos="8196263" algn="l"/>
                  <a:tab pos="8645525" algn="l"/>
                  <a:tab pos="9094788" algn="l"/>
                </a:tabLst>
              </a:pPr>
              <a:r>
                <a:rPr lang="en-GB" sz="1600">
                  <a:solidFill>
                    <a:srgbClr val="000000"/>
                  </a:solidFill>
                  <a:latin typeface="Tahoma" pitchFamily="-107" charset="0"/>
                </a:rPr>
                <a:t>3 anni</a:t>
              </a:r>
            </a:p>
          </p:txBody>
        </p:sp>
        <p:sp>
          <p:nvSpPr>
            <p:cNvPr id="64557" name="Rectangle 22"/>
            <p:cNvSpPr>
              <a:spLocks noChangeArrowheads="1"/>
            </p:cNvSpPr>
            <p:nvPr/>
          </p:nvSpPr>
          <p:spPr bwMode="auto">
            <a:xfrm>
              <a:off x="2632" y="4172"/>
              <a:ext cx="1699" cy="37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11125" lvl="1" indent="-111125">
                <a:lnSpc>
                  <a:spcPct val="120000"/>
                </a:lnSpc>
                <a:buFont typeface="Tahoma" pitchFamily="-107" charset="0"/>
                <a:buChar char="•"/>
                <a:tabLst>
                  <a:tab pos="111125" algn="l"/>
                  <a:tab pos="558800" algn="l"/>
                  <a:tab pos="1008063" algn="l"/>
                  <a:tab pos="1457325" algn="l"/>
                  <a:tab pos="1906588" algn="l"/>
                  <a:tab pos="2355850" algn="l"/>
                  <a:tab pos="2805113" algn="l"/>
                  <a:tab pos="3254375" algn="l"/>
                  <a:tab pos="3703638" algn="l"/>
                  <a:tab pos="4152900" algn="l"/>
                  <a:tab pos="4602163" algn="l"/>
                  <a:tab pos="5051425" algn="l"/>
                  <a:tab pos="5500688" algn="l"/>
                  <a:tab pos="5949950" algn="l"/>
                  <a:tab pos="6399213" algn="l"/>
                  <a:tab pos="6848475" algn="l"/>
                  <a:tab pos="7297738" algn="l"/>
                  <a:tab pos="7747000" algn="l"/>
                  <a:tab pos="8196263" algn="l"/>
                  <a:tab pos="8645525" algn="l"/>
                  <a:tab pos="9094788" algn="l"/>
                </a:tabLst>
              </a:pPr>
              <a:r>
                <a:rPr lang="en-GB" sz="1600">
                  <a:solidFill>
                    <a:srgbClr val="000000"/>
                  </a:solidFill>
                  <a:latin typeface="Tahoma" pitchFamily="-107" charset="0"/>
                </a:rPr>
                <a:t>Diploma di PhD riconosciuto a livello internazionale</a:t>
              </a:r>
            </a:p>
          </p:txBody>
        </p:sp>
      </p:grpSp>
      <p:grpSp>
        <p:nvGrpSpPr>
          <p:cNvPr id="10" name="Gruppo 94"/>
          <p:cNvGrpSpPr>
            <a:grpSpLocks/>
          </p:cNvGrpSpPr>
          <p:nvPr/>
        </p:nvGrpSpPr>
        <p:grpSpPr bwMode="auto">
          <a:xfrm>
            <a:off x="3668713" y="1190625"/>
            <a:ext cx="3106737" cy="2438400"/>
            <a:chOff x="4572000" y="3248025"/>
            <a:chExt cx="4506119" cy="2895600"/>
          </a:xfrm>
        </p:grpSpPr>
        <p:sp>
          <p:nvSpPr>
            <p:cNvPr id="64545" name="Rectangle 44"/>
            <p:cNvSpPr>
              <a:spLocks noChangeArrowheads="1"/>
            </p:cNvSpPr>
            <p:nvPr/>
          </p:nvSpPr>
          <p:spPr bwMode="auto">
            <a:xfrm>
              <a:off x="4755113" y="3248025"/>
              <a:ext cx="4221956" cy="698500"/>
            </a:xfrm>
            <a:prstGeom prst="rect">
              <a:avLst/>
            </a:prstGeom>
            <a:solidFill>
              <a:srgbClr val="AFF9A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>
                  <a:solidFill>
                    <a:schemeClr val="tx1"/>
                  </a:solidFill>
                </a:rPr>
                <a:t>Biennio comune: </a:t>
              </a:r>
            </a:p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</a:rPr>
                <a:t>nozioni di base di informatica, matematica, </a:t>
              </a:r>
            </a:p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>
                  <a:solidFill>
                    <a:schemeClr val="tx1"/>
                  </a:solidFill>
                </a:rPr>
                <a:t>fisica ed economia comuni ai curricula</a:t>
              </a:r>
              <a:endParaRPr lang="it-IT" sz="1200">
                <a:solidFill>
                  <a:schemeClr val="tx1"/>
                </a:solidFill>
              </a:endParaRPr>
            </a:p>
          </p:txBody>
        </p:sp>
        <p:sp>
          <p:nvSpPr>
            <p:cNvPr id="64546" name="AutoShape 45"/>
            <p:cNvSpPr>
              <a:spLocks noChangeArrowheads="1"/>
            </p:cNvSpPr>
            <p:nvPr/>
          </p:nvSpPr>
          <p:spPr bwMode="auto">
            <a:xfrm>
              <a:off x="5054601" y="4473256"/>
              <a:ext cx="214456" cy="571819"/>
            </a:xfrm>
            <a:prstGeom prst="downArrow">
              <a:avLst>
                <a:gd name="adj1" fmla="val 50000"/>
                <a:gd name="adj2" fmla="val 112222"/>
              </a:avLst>
            </a:prstGeom>
            <a:solidFill>
              <a:srgbClr val="C7133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 sz="1400"/>
            </a:p>
          </p:txBody>
        </p:sp>
        <p:sp>
          <p:nvSpPr>
            <p:cNvPr id="64547" name="AutoShape 46"/>
            <p:cNvSpPr>
              <a:spLocks noChangeArrowheads="1"/>
            </p:cNvSpPr>
            <p:nvPr/>
          </p:nvSpPr>
          <p:spPr bwMode="auto">
            <a:xfrm>
              <a:off x="6792119" y="4543425"/>
              <a:ext cx="214456" cy="571819"/>
            </a:xfrm>
            <a:prstGeom prst="downArrow">
              <a:avLst>
                <a:gd name="adj1" fmla="val 50000"/>
                <a:gd name="adj2" fmla="val 112222"/>
              </a:avLst>
            </a:prstGeom>
            <a:solidFill>
              <a:srgbClr val="C7133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 sz="1400"/>
            </a:p>
          </p:txBody>
        </p:sp>
        <p:sp>
          <p:nvSpPr>
            <p:cNvPr id="64548" name="AutoShape 47"/>
            <p:cNvSpPr>
              <a:spLocks noChangeArrowheads="1"/>
            </p:cNvSpPr>
            <p:nvPr/>
          </p:nvSpPr>
          <p:spPr bwMode="auto">
            <a:xfrm flipH="1">
              <a:off x="8316119" y="4543425"/>
              <a:ext cx="228600" cy="571819"/>
            </a:xfrm>
            <a:prstGeom prst="downArrow">
              <a:avLst>
                <a:gd name="adj1" fmla="val 50000"/>
                <a:gd name="adj2" fmla="val 112227"/>
              </a:avLst>
            </a:prstGeom>
            <a:solidFill>
              <a:srgbClr val="C7133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 sz="1400"/>
            </a:p>
          </p:txBody>
        </p:sp>
        <p:sp>
          <p:nvSpPr>
            <p:cNvPr id="64549" name="Rectangle 48"/>
            <p:cNvSpPr>
              <a:spLocks noChangeArrowheads="1"/>
            </p:cNvSpPr>
            <p:nvPr/>
          </p:nvSpPr>
          <p:spPr bwMode="auto">
            <a:xfrm>
              <a:off x="4572000" y="5153025"/>
              <a:ext cx="1447800" cy="990600"/>
            </a:xfrm>
            <a:prstGeom prst="rect">
              <a:avLst/>
            </a:prstGeom>
            <a:solidFill>
              <a:srgbClr val="F8FAA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400">
                  <a:solidFill>
                    <a:schemeClr val="tx1"/>
                  </a:solidFill>
                </a:rPr>
                <a:t>Sistemi per il </a:t>
              </a:r>
            </a:p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400">
                  <a:solidFill>
                    <a:schemeClr val="tx1"/>
                  </a:solidFill>
                </a:rPr>
                <a:t>trattamento </a:t>
              </a:r>
            </a:p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400">
                  <a:solidFill>
                    <a:schemeClr val="tx1"/>
                  </a:solidFill>
                </a:rPr>
                <a:t>della</a:t>
              </a:r>
            </a:p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400">
                  <a:solidFill>
                    <a:schemeClr val="tx1"/>
                  </a:solidFill>
                </a:rPr>
                <a:t>informazione</a:t>
              </a:r>
              <a:endParaRPr lang="it-IT" sz="1400">
                <a:solidFill>
                  <a:schemeClr val="tx1"/>
                </a:solidFill>
              </a:endParaRPr>
            </a:p>
          </p:txBody>
        </p:sp>
        <p:sp>
          <p:nvSpPr>
            <p:cNvPr id="64550" name="Rectangle 49"/>
            <p:cNvSpPr>
              <a:spLocks noChangeArrowheads="1"/>
            </p:cNvSpPr>
            <p:nvPr/>
          </p:nvSpPr>
          <p:spPr bwMode="auto">
            <a:xfrm>
              <a:off x="6182519" y="5153025"/>
              <a:ext cx="1447800" cy="990600"/>
            </a:xfrm>
            <a:prstGeom prst="rect">
              <a:avLst/>
            </a:prstGeom>
            <a:solidFill>
              <a:srgbClr val="FDB5A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1600">
                <a:solidFill>
                  <a:schemeClr val="tx1"/>
                </a:solidFill>
              </a:endParaRPr>
            </a:p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>
                  <a:solidFill>
                    <a:schemeClr val="tx1"/>
                  </a:solidFill>
                </a:rPr>
                <a:t>Reti e</a:t>
              </a:r>
            </a:p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>
                  <a:solidFill>
                    <a:schemeClr val="tx1"/>
                  </a:solidFill>
                </a:rPr>
                <a:t>Sistemi</a:t>
              </a:r>
            </a:p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>
                  <a:solidFill>
                    <a:schemeClr val="tx1"/>
                  </a:solidFill>
                </a:rPr>
                <a:t>Informatici</a:t>
              </a:r>
            </a:p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it-IT" sz="1600">
                <a:solidFill>
                  <a:schemeClr val="tx1"/>
                </a:solidFill>
              </a:endParaRPr>
            </a:p>
          </p:txBody>
        </p:sp>
        <p:sp>
          <p:nvSpPr>
            <p:cNvPr id="64551" name="Rectangle 51"/>
            <p:cNvSpPr>
              <a:spLocks noChangeArrowheads="1"/>
            </p:cNvSpPr>
            <p:nvPr/>
          </p:nvSpPr>
          <p:spPr bwMode="auto">
            <a:xfrm>
              <a:off x="5210586" y="4062413"/>
              <a:ext cx="3512797" cy="402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>
                  <a:solidFill>
                    <a:schemeClr val="tx1"/>
                  </a:solidFill>
                </a:rPr>
                <a:t>Terzo anno: 3 percorsi </a:t>
              </a:r>
            </a:p>
          </p:txBody>
        </p:sp>
        <p:sp>
          <p:nvSpPr>
            <p:cNvPr id="64552" name="Rectangle 50"/>
            <p:cNvSpPr>
              <a:spLocks noChangeArrowheads="1"/>
            </p:cNvSpPr>
            <p:nvPr/>
          </p:nvSpPr>
          <p:spPr bwMode="auto">
            <a:xfrm>
              <a:off x="7782719" y="5153025"/>
              <a:ext cx="1295400" cy="990600"/>
            </a:xfrm>
            <a:prstGeom prst="rect">
              <a:avLst/>
            </a:prstGeom>
            <a:solidFill>
              <a:srgbClr val="A1F2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>
                  <a:solidFill>
                    <a:schemeClr val="tx1"/>
                  </a:solidFill>
                </a:rPr>
                <a:t>Linguaggi </a:t>
              </a:r>
            </a:p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>
                  <a:solidFill>
                    <a:schemeClr val="tx1"/>
                  </a:solidFill>
                </a:rPr>
                <a:t>e </a:t>
              </a:r>
            </a:p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>
                  <a:solidFill>
                    <a:schemeClr val="tx1"/>
                  </a:solidFill>
                </a:rPr>
                <a:t>Sistemi</a:t>
              </a:r>
              <a:endParaRPr lang="it-IT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uppo 86"/>
          <p:cNvGrpSpPr>
            <a:grpSpLocks/>
          </p:cNvGrpSpPr>
          <p:nvPr/>
        </p:nvGrpSpPr>
        <p:grpSpPr bwMode="auto">
          <a:xfrm>
            <a:off x="3668713" y="3629025"/>
            <a:ext cx="3048000" cy="2028825"/>
            <a:chOff x="2143919" y="1724025"/>
            <a:chExt cx="7086600" cy="4876800"/>
          </a:xfrm>
        </p:grpSpPr>
        <p:sp>
          <p:nvSpPr>
            <p:cNvPr id="64538" name="Rettangolo arrotondato 87"/>
            <p:cNvSpPr>
              <a:spLocks noChangeArrowheads="1"/>
            </p:cNvSpPr>
            <p:nvPr/>
          </p:nvSpPr>
          <p:spPr bwMode="auto">
            <a:xfrm>
              <a:off x="2143919" y="1724025"/>
              <a:ext cx="7086600" cy="4876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 sz="1000"/>
            </a:p>
          </p:txBody>
        </p:sp>
        <p:grpSp>
          <p:nvGrpSpPr>
            <p:cNvPr id="64539" name="Gruppo 8"/>
            <p:cNvGrpSpPr>
              <a:grpSpLocks/>
            </p:cNvGrpSpPr>
            <p:nvPr/>
          </p:nvGrpSpPr>
          <p:grpSpPr bwMode="auto">
            <a:xfrm>
              <a:off x="2372519" y="1800225"/>
              <a:ext cx="6629400" cy="4562513"/>
              <a:chOff x="2372519" y="1885912"/>
              <a:chExt cx="6629400" cy="4562513"/>
            </a:xfrm>
          </p:grpSpPr>
          <p:sp>
            <p:nvSpPr>
              <p:cNvPr id="64540" name="Rectangle 1"/>
              <p:cNvSpPr>
                <a:spLocks noChangeArrowheads="1"/>
              </p:cNvSpPr>
              <p:nvPr/>
            </p:nvSpPr>
            <p:spPr bwMode="auto">
              <a:xfrm>
                <a:off x="2372519" y="2409825"/>
                <a:ext cx="6629400" cy="914400"/>
              </a:xfrm>
              <a:prstGeom prst="rect">
                <a:avLst/>
              </a:prstGeom>
              <a:solidFill>
                <a:srgbClr val="FF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104400" tIns="52200" rIns="104400" bIns="522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8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900" b="1">
                    <a:solidFill>
                      <a:srgbClr val="000000"/>
                    </a:solidFill>
                  </a:rPr>
                  <a:t>Sistemi per il Trattamento dell’Informazione</a:t>
                </a:r>
              </a:p>
              <a:p>
                <a:pPr algn="ctr">
                  <a:lnSpc>
                    <a:spcPct val="8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800">
                    <a:solidFill>
                      <a:srgbClr val="000000"/>
                    </a:solidFill>
                  </a:rPr>
                  <a:t>progettazione di sistemi informatici, modellizzazione di dati e</a:t>
                </a:r>
              </a:p>
              <a:p>
                <a:pPr algn="ctr">
                  <a:lnSpc>
                    <a:spcPct val="8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800">
                    <a:solidFill>
                      <a:srgbClr val="000000"/>
                    </a:solidFill>
                  </a:rPr>
                  <a:t> conoscenza, servizi su web, interazione uomo-macchina, ...</a:t>
                </a:r>
              </a:p>
            </p:txBody>
          </p:sp>
          <p:sp>
            <p:nvSpPr>
              <p:cNvPr id="64541" name="Rectangle 2"/>
              <p:cNvSpPr>
                <a:spLocks noChangeArrowheads="1"/>
              </p:cNvSpPr>
              <p:nvPr/>
            </p:nvSpPr>
            <p:spPr bwMode="auto">
              <a:xfrm>
                <a:off x="2372519" y="3557587"/>
                <a:ext cx="6629400" cy="833438"/>
              </a:xfrm>
              <a:prstGeom prst="rect">
                <a:avLst/>
              </a:prstGeom>
              <a:solidFill>
                <a:srgbClr val="FFCC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104400" tIns="52200" rIns="104400" bIns="522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8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900" b="1">
                    <a:solidFill>
                      <a:srgbClr val="000000"/>
                    </a:solidFill>
                  </a:rPr>
                  <a:t>Reti e sistemi informatici</a:t>
                </a:r>
              </a:p>
              <a:p>
                <a:pPr algn="ctr">
                  <a:lnSpc>
                    <a:spcPct val="8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800">
                    <a:solidFill>
                      <a:srgbClr val="000000"/>
                    </a:solidFill>
                  </a:rPr>
                  <a:t>progettazione e sviluppo di sistemi software distribuiti, </a:t>
                </a:r>
              </a:p>
              <a:p>
                <a:pPr algn="ctr">
                  <a:lnSpc>
                    <a:spcPct val="8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800">
                    <a:solidFill>
                      <a:srgbClr val="000000"/>
                    </a:solidFill>
                  </a:rPr>
                  <a:t>gestione della sicurezza delle reti, ...</a:t>
                </a:r>
              </a:p>
            </p:txBody>
          </p:sp>
          <p:sp>
            <p:nvSpPr>
              <p:cNvPr id="64542" name="Rectangle 3"/>
              <p:cNvSpPr>
                <a:spLocks noChangeArrowheads="1"/>
              </p:cNvSpPr>
              <p:nvPr/>
            </p:nvSpPr>
            <p:spPr bwMode="auto">
              <a:xfrm>
                <a:off x="2372519" y="5610225"/>
                <a:ext cx="6629400" cy="838200"/>
              </a:xfrm>
              <a:prstGeom prst="rect">
                <a:avLst/>
              </a:prstGeom>
              <a:solidFill>
                <a:srgbClr val="86FD35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104400" tIns="52200" rIns="104400" bIns="522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8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900" b="1">
                    <a:solidFill>
                      <a:srgbClr val="000000"/>
                    </a:solidFill>
                  </a:rPr>
                  <a:t>Realtà virtuale e multimedialità</a:t>
                </a:r>
              </a:p>
              <a:p>
                <a:pPr algn="ctr">
                  <a:lnSpc>
                    <a:spcPct val="8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800">
                    <a:solidFill>
                      <a:srgbClr val="000000"/>
                    </a:solidFill>
                  </a:rPr>
                  <a:t>elaborazione di informazioni multimediali,</a:t>
                </a:r>
              </a:p>
              <a:p>
                <a:pPr algn="ctr">
                  <a:lnSpc>
                    <a:spcPct val="8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800">
                    <a:solidFill>
                      <a:srgbClr val="000000"/>
                    </a:solidFill>
                  </a:rPr>
                  <a:t>grafica 2-D e 3-D, realtà virtuale,  ...</a:t>
                </a:r>
              </a:p>
            </p:txBody>
          </p:sp>
          <p:sp>
            <p:nvSpPr>
              <p:cNvPr id="64543" name="Text Box 5"/>
              <p:cNvSpPr txBox="1">
                <a:spLocks noChangeArrowheads="1"/>
              </p:cNvSpPr>
              <p:nvPr/>
            </p:nvSpPr>
            <p:spPr bwMode="auto">
              <a:xfrm>
                <a:off x="4790286" y="1885912"/>
                <a:ext cx="2415489" cy="52311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800">
                    <a:solidFill>
                      <a:srgbClr val="000000"/>
                    </a:solidFill>
                  </a:rPr>
                  <a:t>Quattro indirizzi:</a:t>
                </a:r>
              </a:p>
            </p:txBody>
          </p:sp>
          <p:sp>
            <p:nvSpPr>
              <p:cNvPr id="64544" name="Rectangle 8"/>
              <p:cNvSpPr>
                <a:spLocks noChangeArrowheads="1"/>
              </p:cNvSpPr>
              <p:nvPr/>
            </p:nvSpPr>
            <p:spPr bwMode="auto">
              <a:xfrm>
                <a:off x="2372519" y="4543425"/>
                <a:ext cx="6629400" cy="914400"/>
              </a:xfrm>
              <a:prstGeom prst="rect">
                <a:avLst/>
              </a:prstGeom>
              <a:solidFill>
                <a:srgbClr val="35F8FD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104400" tIns="52200" rIns="104400" bIns="522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8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900" b="1">
                    <a:solidFill>
                      <a:srgbClr val="000000"/>
                    </a:solidFill>
                  </a:rPr>
                  <a:t>Metodi e modelli per l’informatica</a:t>
                </a:r>
              </a:p>
              <a:p>
                <a:pPr algn="ctr">
                  <a:lnSpc>
                    <a:spcPct val="8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800">
                    <a:solidFill>
                      <a:srgbClr val="000000"/>
                    </a:solidFill>
                  </a:rPr>
                  <a:t>Fondamenti e metodi formali per lo sviluppo di sistemi</a:t>
                </a:r>
              </a:p>
              <a:p>
                <a:pPr algn="ctr">
                  <a:lnSpc>
                    <a:spcPct val="8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800">
                    <a:solidFill>
                      <a:srgbClr val="000000"/>
                    </a:solidFill>
                  </a:rPr>
                  <a:t>informatici, come le basi di conoscenza, </a:t>
                </a:r>
              </a:p>
              <a:p>
                <a:pPr algn="ctr">
                  <a:lnSpc>
                    <a:spcPct val="8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800">
                    <a:solidFill>
                      <a:srgbClr val="000000"/>
                    </a:solidFill>
                  </a:rPr>
                  <a:t>il trattamento del linguaggio naturale e il web semantico ...</a:t>
                </a:r>
              </a:p>
            </p:txBody>
          </p:sp>
        </p:grpSp>
      </p:grpSp>
      <p:grpSp>
        <p:nvGrpSpPr>
          <p:cNvPr id="13" name="Gruppo 70"/>
          <p:cNvGrpSpPr>
            <a:grpSpLocks/>
          </p:cNvGrpSpPr>
          <p:nvPr/>
        </p:nvGrpSpPr>
        <p:grpSpPr bwMode="auto">
          <a:xfrm>
            <a:off x="3516313" y="1190625"/>
            <a:ext cx="7086600" cy="4876800"/>
            <a:chOff x="2220119" y="1924050"/>
            <a:chExt cx="7086600" cy="4876800"/>
          </a:xfrm>
        </p:grpSpPr>
        <p:sp>
          <p:nvSpPr>
            <p:cNvPr id="64531" name="Rettangolo arrotondato 71"/>
            <p:cNvSpPr>
              <a:spLocks noChangeArrowheads="1"/>
            </p:cNvSpPr>
            <p:nvPr/>
          </p:nvSpPr>
          <p:spPr bwMode="auto">
            <a:xfrm>
              <a:off x="2220119" y="1924050"/>
              <a:ext cx="7086600" cy="4876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pSp>
          <p:nvGrpSpPr>
            <p:cNvPr id="64532" name="Gruppo 8"/>
            <p:cNvGrpSpPr>
              <a:grpSpLocks/>
            </p:cNvGrpSpPr>
            <p:nvPr/>
          </p:nvGrpSpPr>
          <p:grpSpPr bwMode="auto">
            <a:xfrm>
              <a:off x="2372519" y="1933537"/>
              <a:ext cx="6629400" cy="4429201"/>
              <a:chOff x="2372519" y="2019224"/>
              <a:chExt cx="6629400" cy="4429201"/>
            </a:xfrm>
          </p:grpSpPr>
          <p:sp>
            <p:nvSpPr>
              <p:cNvPr id="64533" name="Rectangle 1"/>
              <p:cNvSpPr>
                <a:spLocks noChangeArrowheads="1"/>
              </p:cNvSpPr>
              <p:nvPr/>
            </p:nvSpPr>
            <p:spPr bwMode="auto">
              <a:xfrm>
                <a:off x="2372519" y="2409825"/>
                <a:ext cx="6629400" cy="914400"/>
              </a:xfrm>
              <a:prstGeom prst="rect">
                <a:avLst/>
              </a:prstGeom>
              <a:solidFill>
                <a:srgbClr val="FF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104400" tIns="52200" rIns="104400" bIns="522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8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000" b="1">
                    <a:solidFill>
                      <a:srgbClr val="000000"/>
                    </a:solidFill>
                  </a:rPr>
                  <a:t>Sistemi per il Trattamento dell’Informazione</a:t>
                </a:r>
              </a:p>
              <a:p>
                <a:pPr algn="ctr">
                  <a:lnSpc>
                    <a:spcPct val="8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rgbClr val="000000"/>
                    </a:solidFill>
                  </a:rPr>
                  <a:t>progettazione di sistemi informatici, modellizzazione di dati e</a:t>
                </a:r>
              </a:p>
              <a:p>
                <a:pPr algn="ctr">
                  <a:lnSpc>
                    <a:spcPct val="8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rgbClr val="000000"/>
                    </a:solidFill>
                  </a:rPr>
                  <a:t> conoscenza, servizi su web, interazione uomo-macchina, ...</a:t>
                </a:r>
              </a:p>
            </p:txBody>
          </p:sp>
          <p:sp>
            <p:nvSpPr>
              <p:cNvPr id="64534" name="Rectangle 2"/>
              <p:cNvSpPr>
                <a:spLocks noChangeArrowheads="1"/>
              </p:cNvSpPr>
              <p:nvPr/>
            </p:nvSpPr>
            <p:spPr bwMode="auto">
              <a:xfrm>
                <a:off x="2372519" y="3557587"/>
                <a:ext cx="6629400" cy="833438"/>
              </a:xfrm>
              <a:prstGeom prst="rect">
                <a:avLst/>
              </a:prstGeom>
              <a:solidFill>
                <a:srgbClr val="FFCC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104400" tIns="52200" rIns="104400" bIns="522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8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000" b="1">
                    <a:solidFill>
                      <a:srgbClr val="000000"/>
                    </a:solidFill>
                  </a:rPr>
                  <a:t>Reti e sistemi informatici</a:t>
                </a:r>
              </a:p>
              <a:p>
                <a:pPr algn="ctr">
                  <a:lnSpc>
                    <a:spcPct val="8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rgbClr val="000000"/>
                    </a:solidFill>
                  </a:rPr>
                  <a:t>progettazione e sviluppo di sistemi software distribuiti, </a:t>
                </a:r>
              </a:p>
              <a:p>
                <a:pPr algn="ctr">
                  <a:lnSpc>
                    <a:spcPct val="8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rgbClr val="000000"/>
                    </a:solidFill>
                  </a:rPr>
                  <a:t>gestione della sicurezza delle reti, ...</a:t>
                </a:r>
              </a:p>
            </p:txBody>
          </p:sp>
          <p:sp>
            <p:nvSpPr>
              <p:cNvPr id="64535" name="Rectangle 3"/>
              <p:cNvSpPr>
                <a:spLocks noChangeArrowheads="1"/>
              </p:cNvSpPr>
              <p:nvPr/>
            </p:nvSpPr>
            <p:spPr bwMode="auto">
              <a:xfrm>
                <a:off x="2372519" y="5610225"/>
                <a:ext cx="6629400" cy="838200"/>
              </a:xfrm>
              <a:prstGeom prst="rect">
                <a:avLst/>
              </a:prstGeom>
              <a:solidFill>
                <a:srgbClr val="86FD35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104400" tIns="52200" rIns="104400" bIns="522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8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000" b="1">
                    <a:solidFill>
                      <a:srgbClr val="000000"/>
                    </a:solidFill>
                  </a:rPr>
                  <a:t>Realtà virtuale e multimedialità</a:t>
                </a:r>
              </a:p>
              <a:p>
                <a:pPr algn="ctr">
                  <a:lnSpc>
                    <a:spcPct val="8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rgbClr val="000000"/>
                    </a:solidFill>
                  </a:rPr>
                  <a:t>elaborazione di informazioni multimediali,</a:t>
                </a:r>
              </a:p>
              <a:p>
                <a:pPr algn="ctr">
                  <a:lnSpc>
                    <a:spcPct val="8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rgbClr val="000000"/>
                    </a:solidFill>
                  </a:rPr>
                  <a:t>grafica 2-D e 3-D, realtà virtuale,  ...</a:t>
                </a:r>
              </a:p>
            </p:txBody>
          </p:sp>
          <p:sp>
            <p:nvSpPr>
              <p:cNvPr id="64536" name="Text Box 5"/>
              <p:cNvSpPr txBox="1">
                <a:spLocks noChangeArrowheads="1"/>
              </p:cNvSpPr>
              <p:nvPr/>
            </p:nvSpPr>
            <p:spPr bwMode="auto">
              <a:xfrm>
                <a:off x="4790287" y="2019224"/>
                <a:ext cx="1849432" cy="37151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rgbClr val="000000"/>
                    </a:solidFill>
                  </a:rPr>
                  <a:t>Quattro indirizzi:</a:t>
                </a:r>
              </a:p>
            </p:txBody>
          </p:sp>
          <p:sp>
            <p:nvSpPr>
              <p:cNvPr id="64537" name="Rectangle 8"/>
              <p:cNvSpPr>
                <a:spLocks noChangeArrowheads="1"/>
              </p:cNvSpPr>
              <p:nvPr/>
            </p:nvSpPr>
            <p:spPr bwMode="auto">
              <a:xfrm>
                <a:off x="2372519" y="4543425"/>
                <a:ext cx="6629400" cy="914400"/>
              </a:xfrm>
              <a:prstGeom prst="rect">
                <a:avLst/>
              </a:prstGeom>
              <a:solidFill>
                <a:srgbClr val="35F8FD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104400" tIns="52200" rIns="104400" bIns="522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8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000" b="1">
                    <a:solidFill>
                      <a:srgbClr val="000000"/>
                    </a:solidFill>
                  </a:rPr>
                  <a:t>Metodi e modelli per l’informatica</a:t>
                </a:r>
              </a:p>
              <a:p>
                <a:pPr algn="ctr">
                  <a:lnSpc>
                    <a:spcPct val="8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rgbClr val="000000"/>
                    </a:solidFill>
                  </a:rPr>
                  <a:t>Fondamenti e metodi formali per lo sviluppo di sistemi</a:t>
                </a:r>
              </a:p>
              <a:p>
                <a:pPr algn="ctr">
                  <a:lnSpc>
                    <a:spcPct val="8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rgbClr val="000000"/>
                    </a:solidFill>
                  </a:rPr>
                  <a:t>informatici, come le basi di conoscenza, </a:t>
                </a:r>
              </a:p>
              <a:p>
                <a:pPr algn="ctr">
                  <a:lnSpc>
                    <a:spcPct val="8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rgbClr val="000000"/>
                    </a:solidFill>
                  </a:rPr>
                  <a:t>il trattamento del linguaggio naturale e il web semantico ...</a:t>
                </a:r>
              </a:p>
            </p:txBody>
          </p:sp>
        </p:grpSp>
      </p:grpSp>
      <p:grpSp>
        <p:nvGrpSpPr>
          <p:cNvPr id="15" name="Gruppo 73"/>
          <p:cNvGrpSpPr>
            <a:grpSpLocks/>
          </p:cNvGrpSpPr>
          <p:nvPr/>
        </p:nvGrpSpPr>
        <p:grpSpPr bwMode="auto">
          <a:xfrm>
            <a:off x="1992313" y="5457825"/>
            <a:ext cx="1450975" cy="646113"/>
            <a:chOff x="1991519" y="5457825"/>
            <a:chExt cx="1450975" cy="646113"/>
          </a:xfrm>
        </p:grpSpPr>
        <p:sp>
          <p:nvSpPr>
            <p:cNvPr id="72" name="Rectangle 6"/>
            <p:cNvSpPr>
              <a:spLocks noChangeArrowheads="1"/>
            </p:cNvSpPr>
            <p:nvPr/>
          </p:nvSpPr>
          <p:spPr bwMode="auto">
            <a:xfrm>
              <a:off x="1991519" y="5457825"/>
              <a:ext cx="1450975" cy="646113"/>
            </a:xfrm>
            <a:prstGeom prst="rect">
              <a:avLst/>
            </a:prstGeom>
            <a:solidFill>
              <a:schemeClr val="bg1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7819" dir="2700000" algn="ctr" rotWithShape="0">
                <a:srgbClr val="90909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Font typeface="Arial" pitchFamily="-109" charset="0"/>
                <a:buNone/>
                <a:defRPr/>
              </a:pPr>
              <a:endParaRPr lang="it-IT">
                <a:latin typeface="Arial" pitchFamily="-109" charset="0"/>
                <a:ea typeface="Arial Unicode MS" pitchFamily="-109" charset="0"/>
                <a:cs typeface="Arial Unicode MS" pitchFamily="-109" charset="0"/>
              </a:endParaRPr>
            </a:p>
          </p:txBody>
        </p:sp>
        <p:sp>
          <p:nvSpPr>
            <p:cNvPr id="64530" name="Rectangle 7"/>
            <p:cNvSpPr>
              <a:spLocks noChangeArrowheads="1"/>
            </p:cNvSpPr>
            <p:nvPr/>
          </p:nvSpPr>
          <p:spPr bwMode="auto">
            <a:xfrm>
              <a:off x="2066925" y="5457825"/>
              <a:ext cx="1330325" cy="582724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20000"/>
                </a:lnSpc>
                <a:buFont typeface="Tahoma" pitchFamily="-107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  <a:latin typeface="Tahoma" pitchFamily="-107" charset="0"/>
                  <a:ea typeface="Times New Roman" pitchFamily="-107" charset="0"/>
                  <a:cs typeface="Times New Roman" pitchFamily="-107" charset="0"/>
                </a:rPr>
                <a:t>Master: ERP,  cloud comp.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egnaposto numero diapositiva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505A62A-A21D-F04C-B3B9-55AC8C0F423F}" type="slidenum">
              <a:rPr lang="en-GB" smtClean="0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>
                <a:buFont typeface="Arial" pitchFamily="-107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en-GB" smtClean="0"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381000" y="533400"/>
            <a:ext cx="7543800" cy="838200"/>
          </a:xfrm>
          <a:prstGeom prst="rect">
            <a:avLst/>
          </a:prstGeom>
          <a:solidFill>
            <a:schemeClr val="bg1">
              <a:alpha val="0"/>
            </a:schemeClr>
          </a:solidFill>
          <a:ln w="9398">
            <a:noFill/>
            <a:miter lim="800000"/>
            <a:headEnd/>
            <a:tailEnd/>
          </a:ln>
          <a:effectLst>
            <a:outerShdw blurRad="63500" dist="17819" dir="2700000" algn="ctr" rotWithShape="0">
              <a:srgbClr val="90909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Arial" pitchFamily="-109" charset="0"/>
              <a:buNone/>
              <a:defRPr/>
            </a:pPr>
            <a:endParaRPr lang="it-IT">
              <a:latin typeface="Arial" pitchFamily="-109" charset="0"/>
              <a:ea typeface="Arial Unicode MS" pitchFamily="-109" charset="0"/>
              <a:cs typeface="Arial Unicode MS" pitchFamily="-109" charset="0"/>
            </a:endParaRPr>
          </a:p>
        </p:txBody>
      </p:sp>
      <p:sp>
        <p:nvSpPr>
          <p:cNvPr id="66564" name="Text Box 1"/>
          <p:cNvSpPr txBox="1">
            <a:spLocks noChangeArrowheads="1"/>
          </p:cNvSpPr>
          <p:nvPr/>
        </p:nvSpPr>
        <p:spPr bwMode="auto">
          <a:xfrm>
            <a:off x="400050" y="581025"/>
            <a:ext cx="8286750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4400" tIns="52200" rIns="104400" bIns="522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Times New Roman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000" b="1">
                <a:solidFill>
                  <a:srgbClr val="000000"/>
                </a:solidFill>
                <a:latin typeface="Tahoma" pitchFamily="-107" charset="0"/>
              </a:rPr>
              <a:t>UN CREDITO</a:t>
            </a:r>
            <a:r>
              <a:rPr lang="en-GB" sz="2000" b="1" i="1">
                <a:solidFill>
                  <a:srgbClr val="000000"/>
                </a:solidFill>
                <a:latin typeface="Tahoma" pitchFamily="-107" charset="0"/>
              </a:rPr>
              <a:t> </a:t>
            </a:r>
            <a:r>
              <a:rPr lang="en-GB" sz="2000" b="1">
                <a:solidFill>
                  <a:srgbClr val="000000"/>
                </a:solidFill>
                <a:latin typeface="Tahoma" pitchFamily="-107" charset="0"/>
              </a:rPr>
              <a:t>(CFU)  CORRISPONDE A 25 ORE DI STUDIO, 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000" b="1">
                <a:solidFill>
                  <a:srgbClr val="000000"/>
                </a:solidFill>
                <a:latin typeface="Tahoma" pitchFamily="-107" charset="0"/>
              </a:rPr>
              <a:t>DI CUI ALMENO 15 DI STUDIO INDIVIDUALE</a:t>
            </a:r>
          </a:p>
        </p:txBody>
      </p:sp>
      <p:sp>
        <p:nvSpPr>
          <p:cNvPr id="66565" name="Text Box 2"/>
          <p:cNvSpPr txBox="1">
            <a:spLocks noChangeArrowheads="1"/>
          </p:cNvSpPr>
          <p:nvPr/>
        </p:nvSpPr>
        <p:spPr bwMode="auto">
          <a:xfrm>
            <a:off x="546100" y="482600"/>
            <a:ext cx="7454900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6566" name="Rectangle 3"/>
          <p:cNvSpPr>
            <a:spLocks noChangeArrowheads="1"/>
          </p:cNvSpPr>
          <p:nvPr/>
        </p:nvSpPr>
        <p:spPr bwMode="auto">
          <a:xfrm>
            <a:off x="533400" y="3151188"/>
            <a:ext cx="2619375" cy="1284287"/>
          </a:xfrm>
          <a:prstGeom prst="rect">
            <a:avLst/>
          </a:prstGeom>
          <a:solidFill>
            <a:srgbClr val="FFFFFF">
              <a:alpha val="59999"/>
            </a:srgbClr>
          </a:solidFill>
          <a:ln w="9398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0000"/>
                </a:solidFill>
              </a:rPr>
              <a:t>1 credito a informatica</a:t>
            </a:r>
          </a:p>
        </p:txBody>
      </p:sp>
      <p:sp>
        <p:nvSpPr>
          <p:cNvPr id="66567" name="Rectangle 4"/>
          <p:cNvSpPr>
            <a:spLocks noChangeArrowheads="1"/>
          </p:cNvSpPr>
          <p:nvPr/>
        </p:nvSpPr>
        <p:spPr bwMode="auto">
          <a:xfrm>
            <a:off x="3890963" y="2003425"/>
            <a:ext cx="4789487" cy="1284288"/>
          </a:xfrm>
          <a:prstGeom prst="rect">
            <a:avLst/>
          </a:prstGeom>
          <a:solidFill>
            <a:srgbClr val="FFFFFF"/>
          </a:solidFill>
          <a:ln w="9398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0000"/>
                </a:solidFill>
              </a:rPr>
              <a:t>10 ore di lezione o esercitazione in aula</a:t>
            </a: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0000"/>
                </a:solidFill>
              </a:rPr>
              <a:t>o in Laboratorio </a:t>
            </a: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6568" name="Rectangle 5"/>
          <p:cNvSpPr>
            <a:spLocks noChangeArrowheads="1"/>
          </p:cNvSpPr>
          <p:nvPr/>
        </p:nvSpPr>
        <p:spPr bwMode="auto">
          <a:xfrm>
            <a:off x="3903663" y="4759325"/>
            <a:ext cx="4719637" cy="1284288"/>
          </a:xfrm>
          <a:prstGeom prst="rect">
            <a:avLst/>
          </a:prstGeom>
          <a:solidFill>
            <a:srgbClr val="FFFFFF"/>
          </a:solidFill>
          <a:ln w="9398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0000"/>
                </a:solidFill>
              </a:rPr>
              <a:t>15 ore di </a:t>
            </a: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0000"/>
                </a:solidFill>
              </a:rPr>
              <a:t>studio individuale</a:t>
            </a:r>
            <a:endParaRPr lang="en-GB" sz="1800">
              <a:solidFill>
                <a:srgbClr val="000000"/>
              </a:solidFill>
            </a:endParaRPr>
          </a:p>
        </p:txBody>
      </p:sp>
      <p:cxnSp>
        <p:nvCxnSpPr>
          <p:cNvPr id="66569" name="AutoShape 6"/>
          <p:cNvCxnSpPr>
            <a:cxnSpLocks noChangeShapeType="1"/>
            <a:stCxn id="66566" idx="3"/>
            <a:endCxn id="66567" idx="1"/>
          </p:cNvCxnSpPr>
          <p:nvPr/>
        </p:nvCxnSpPr>
        <p:spPr bwMode="auto">
          <a:xfrm flipV="1">
            <a:off x="3152775" y="2646363"/>
            <a:ext cx="738188" cy="1147762"/>
          </a:xfrm>
          <a:prstGeom prst="bentConnector3">
            <a:avLst>
              <a:gd name="adj1" fmla="val 49894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66570" name="AutoShape 7"/>
          <p:cNvCxnSpPr>
            <a:cxnSpLocks noChangeShapeType="1"/>
            <a:stCxn id="66566" idx="3"/>
            <a:endCxn id="66568" idx="1"/>
          </p:cNvCxnSpPr>
          <p:nvPr/>
        </p:nvCxnSpPr>
        <p:spPr bwMode="auto">
          <a:xfrm>
            <a:off x="3152775" y="3794125"/>
            <a:ext cx="750888" cy="1608138"/>
          </a:xfrm>
          <a:prstGeom prst="bentConnector3">
            <a:avLst>
              <a:gd name="adj1" fmla="val 49894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66571" name="Rectangle 4"/>
          <p:cNvSpPr>
            <a:spLocks noChangeArrowheads="1"/>
          </p:cNvSpPr>
          <p:nvPr/>
        </p:nvSpPr>
        <p:spPr bwMode="auto">
          <a:xfrm>
            <a:off x="5954713" y="3705225"/>
            <a:ext cx="533400" cy="609600"/>
          </a:xfrm>
          <a:prstGeom prst="rect">
            <a:avLst/>
          </a:prstGeom>
          <a:solidFill>
            <a:srgbClr val="FFFFFF"/>
          </a:solidFill>
          <a:ln w="9398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>
                <a:solidFill>
                  <a:srgbClr val="000000"/>
                </a:solidFill>
              </a:rPr>
              <a:t>+</a:t>
            </a: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egnaposto numero diapositiva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283EC3F-D5DE-B048-959D-4B7412C808A0}" type="slidenum">
              <a:rPr lang="en-GB" smtClean="0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>
                <a:buFont typeface="Arial" pitchFamily="-107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en-GB" smtClean="0"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15439" name="Rectangle 79"/>
          <p:cNvSpPr>
            <a:spLocks noChangeArrowheads="1"/>
          </p:cNvSpPr>
          <p:nvPr/>
        </p:nvSpPr>
        <p:spPr bwMode="auto">
          <a:xfrm>
            <a:off x="304800" y="228600"/>
            <a:ext cx="8915400" cy="762000"/>
          </a:xfrm>
          <a:prstGeom prst="rect">
            <a:avLst/>
          </a:prstGeom>
          <a:solidFill>
            <a:schemeClr val="bg1">
              <a:alpha val="0"/>
            </a:schemeClr>
          </a:solidFill>
          <a:ln w="9398">
            <a:noFill/>
            <a:miter lim="800000"/>
            <a:headEnd/>
            <a:tailEnd/>
          </a:ln>
          <a:effectLst>
            <a:outerShdw blurRad="63500" dist="17819" dir="2700000" algn="ctr" rotWithShape="0">
              <a:srgbClr val="90909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Arial" pitchFamily="-109" charset="0"/>
              <a:buNone/>
              <a:defRPr/>
            </a:pPr>
            <a:endParaRPr lang="it-IT">
              <a:latin typeface="Arial" pitchFamily="-109" charset="0"/>
              <a:ea typeface="Arial Unicode MS" pitchFamily="-109" charset="0"/>
              <a:cs typeface="Arial Unicode MS" pitchFamily="-109" charset="0"/>
            </a:endParaRPr>
          </a:p>
        </p:txBody>
      </p:sp>
      <p:sp>
        <p:nvSpPr>
          <p:cNvPr id="68612" name="Rectangle 1"/>
          <p:cNvSpPr>
            <a:spLocks noChangeArrowheads="1"/>
          </p:cNvSpPr>
          <p:nvPr/>
        </p:nvSpPr>
        <p:spPr bwMode="auto">
          <a:xfrm>
            <a:off x="381000" y="381000"/>
            <a:ext cx="8688388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0000"/>
                </a:solidFill>
                <a:latin typeface="Tahoma" pitchFamily="-107" charset="0"/>
              </a:rPr>
              <a:t>LA LAUREA TRIENNALE COMPRENDE ATTIVITÀ DI BASE E A SCELTA DELLO STUDENTE CON  OLTRE 20 CREDITI DI CORSI DI LABORATORIO</a:t>
            </a:r>
            <a:endParaRPr lang="en-GB" sz="1800" b="1">
              <a:solidFill>
                <a:srgbClr val="000000"/>
              </a:solidFill>
            </a:endParaRPr>
          </a:p>
        </p:txBody>
      </p:sp>
      <p:grpSp>
        <p:nvGrpSpPr>
          <p:cNvPr id="68613" name="Group 2"/>
          <p:cNvGrpSpPr>
            <a:grpSpLocks/>
          </p:cNvGrpSpPr>
          <p:nvPr/>
        </p:nvGrpSpPr>
        <p:grpSpPr bwMode="auto">
          <a:xfrm>
            <a:off x="158750" y="1298575"/>
            <a:ext cx="10372725" cy="2386013"/>
            <a:chOff x="100" y="818"/>
            <a:chExt cx="6534" cy="1503"/>
          </a:xfrm>
        </p:grpSpPr>
        <p:sp>
          <p:nvSpPr>
            <p:cNvPr id="68659" name="Rectangle 3"/>
            <p:cNvSpPr>
              <a:spLocks noChangeArrowheads="1"/>
            </p:cNvSpPr>
            <p:nvPr/>
          </p:nvSpPr>
          <p:spPr bwMode="auto">
            <a:xfrm>
              <a:off x="4736" y="1850"/>
              <a:ext cx="1897" cy="227"/>
            </a:xfrm>
            <a:prstGeom prst="rect">
              <a:avLst/>
            </a:prstGeom>
            <a:solidFill>
              <a:srgbClr val="FF3366"/>
            </a:solidFill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None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Linguaggi formali e traduttori (9)</a:t>
              </a:r>
            </a:p>
          </p:txBody>
        </p:sp>
        <p:sp>
          <p:nvSpPr>
            <p:cNvPr id="68660" name="Rectangle 4"/>
            <p:cNvSpPr>
              <a:spLocks noChangeArrowheads="1"/>
            </p:cNvSpPr>
            <p:nvPr/>
          </p:nvSpPr>
          <p:spPr bwMode="auto">
            <a:xfrm>
              <a:off x="3296" y="1850"/>
              <a:ext cx="1440" cy="454"/>
            </a:xfrm>
            <a:prstGeom prst="rect">
              <a:avLst/>
            </a:prstGeom>
            <a:solidFill>
              <a:srgbClr val="FF3366"/>
            </a:solidFill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90000"/>
                </a:lnSpc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Algoritmi e strutture dati (9)</a:t>
              </a:r>
            </a:p>
          </p:txBody>
        </p:sp>
        <p:sp>
          <p:nvSpPr>
            <p:cNvPr id="68661" name="Rectangle 5"/>
            <p:cNvSpPr>
              <a:spLocks noChangeArrowheads="1"/>
            </p:cNvSpPr>
            <p:nvPr/>
          </p:nvSpPr>
          <p:spPr bwMode="auto">
            <a:xfrm>
              <a:off x="1399" y="1806"/>
              <a:ext cx="1920" cy="484"/>
            </a:xfrm>
            <a:prstGeom prst="rect">
              <a:avLst/>
            </a:prstGeom>
            <a:solidFill>
              <a:srgbClr val="FF3366"/>
            </a:solidFill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None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Architetture degli elaboratori (9)</a:t>
              </a:r>
            </a:p>
          </p:txBody>
        </p:sp>
        <p:sp>
          <p:nvSpPr>
            <p:cNvPr id="68662" name="Rectangle 6"/>
            <p:cNvSpPr>
              <a:spLocks noChangeArrowheads="1"/>
            </p:cNvSpPr>
            <p:nvPr/>
          </p:nvSpPr>
          <p:spPr bwMode="auto">
            <a:xfrm>
              <a:off x="100" y="1614"/>
              <a:ext cx="1316" cy="240"/>
            </a:xfrm>
            <a:prstGeom prst="rect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lIns="104400" tIns="9144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000" b="1">
                  <a:solidFill>
                    <a:srgbClr val="000000"/>
                  </a:solidFill>
                </a:rPr>
                <a:t>Calcolo Matriciale e </a:t>
              </a:r>
              <a:br>
                <a:rPr lang="en-GB" sz="1000" b="1">
                  <a:solidFill>
                    <a:srgbClr val="000000"/>
                  </a:solidFill>
                </a:rPr>
              </a:br>
              <a:r>
                <a:rPr lang="en-GB" sz="1000" b="1">
                  <a:solidFill>
                    <a:srgbClr val="000000"/>
                  </a:solidFill>
                </a:rPr>
                <a:t>Ricerca Operativa  (6) </a:t>
              </a:r>
              <a:r>
                <a:rPr lang="en-GB" sz="1000" b="1">
                  <a:solidFill>
                    <a:srgbClr val="000000"/>
                  </a:solidFill>
                  <a:ea typeface="Arial" pitchFamily="-107" charset="0"/>
                  <a:cs typeface="Arial" pitchFamily="-107" charset="0"/>
                </a:rPr>
                <a:t> </a:t>
              </a:r>
              <a:endParaRPr lang="en-GB" sz="1000" b="1">
                <a:solidFill>
                  <a:srgbClr val="000000"/>
                </a:solidFill>
              </a:endParaRPr>
            </a:p>
          </p:txBody>
        </p:sp>
        <p:sp>
          <p:nvSpPr>
            <p:cNvPr id="68663" name="Rectangle 7"/>
            <p:cNvSpPr>
              <a:spLocks noChangeArrowheads="1"/>
            </p:cNvSpPr>
            <p:nvPr/>
          </p:nvSpPr>
          <p:spPr bwMode="auto">
            <a:xfrm>
              <a:off x="4736" y="1624"/>
              <a:ext cx="1897" cy="226"/>
            </a:xfrm>
            <a:prstGeom prst="rect">
              <a:avLst/>
            </a:prstGeom>
            <a:solidFill>
              <a:srgbClr val="FF3366"/>
            </a:solidFill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None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Basi di dati (9)</a:t>
              </a:r>
            </a:p>
          </p:txBody>
        </p:sp>
        <p:sp>
          <p:nvSpPr>
            <p:cNvPr id="68664" name="Rectangle 8"/>
            <p:cNvSpPr>
              <a:spLocks noChangeArrowheads="1"/>
            </p:cNvSpPr>
            <p:nvPr/>
          </p:nvSpPr>
          <p:spPr bwMode="auto">
            <a:xfrm>
              <a:off x="3296" y="1624"/>
              <a:ext cx="1440" cy="226"/>
            </a:xfrm>
            <a:prstGeom prst="rect">
              <a:avLst/>
            </a:prstGeom>
            <a:solidFill>
              <a:srgbClr val="FF3366"/>
            </a:solidFill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90000"/>
                </a:lnSpc>
                <a:buFont typeface="Wingdings" pitchFamily="-107" charset="2"/>
                <a:buNone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endParaRPr lang="it-IT" sz="1400" b="1">
                <a:solidFill>
                  <a:srgbClr val="000000"/>
                </a:solidFill>
              </a:endParaRPr>
            </a:p>
          </p:txBody>
        </p:sp>
        <p:sp>
          <p:nvSpPr>
            <p:cNvPr id="68665" name="Rectangle 9"/>
            <p:cNvSpPr>
              <a:spLocks noChangeArrowheads="1"/>
            </p:cNvSpPr>
            <p:nvPr/>
          </p:nvSpPr>
          <p:spPr bwMode="auto">
            <a:xfrm>
              <a:off x="1416" y="1624"/>
              <a:ext cx="1880" cy="226"/>
            </a:xfrm>
            <a:prstGeom prst="rect">
              <a:avLst/>
            </a:prstGeom>
            <a:solidFill>
              <a:srgbClr val="FF3366"/>
            </a:solidFill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None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Programmazione II (9)</a:t>
              </a:r>
            </a:p>
          </p:txBody>
        </p:sp>
        <p:sp>
          <p:nvSpPr>
            <p:cNvPr id="68666" name="Rectangle 10"/>
            <p:cNvSpPr>
              <a:spLocks noChangeArrowheads="1"/>
            </p:cNvSpPr>
            <p:nvPr/>
          </p:nvSpPr>
          <p:spPr bwMode="auto">
            <a:xfrm>
              <a:off x="4736" y="1317"/>
              <a:ext cx="1897" cy="307"/>
            </a:xfrm>
            <a:prstGeom prst="rect">
              <a:avLst/>
            </a:pr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None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Fisica (6)</a:t>
              </a:r>
            </a:p>
          </p:txBody>
        </p:sp>
        <p:sp>
          <p:nvSpPr>
            <p:cNvPr id="68667" name="Rectangle 11"/>
            <p:cNvSpPr>
              <a:spLocks noChangeArrowheads="1"/>
            </p:cNvSpPr>
            <p:nvPr/>
          </p:nvSpPr>
          <p:spPr bwMode="auto">
            <a:xfrm>
              <a:off x="3296" y="1317"/>
              <a:ext cx="1440" cy="307"/>
            </a:xfrm>
            <a:prstGeom prst="rect">
              <a:avLst/>
            </a:pr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90000"/>
                </a:lnSpc>
                <a:buFont typeface="Wingdings" pitchFamily="-107" charset="2"/>
                <a:buNone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Elementi di probabilit</a:t>
              </a:r>
              <a:r>
                <a:rPr lang="en-GB" sz="1400" b="1">
                  <a:solidFill>
                    <a:srgbClr val="000000"/>
                  </a:solidFill>
                  <a:ea typeface="Arial" pitchFamily="-107" charset="0"/>
                  <a:cs typeface="Arial" pitchFamily="-107" charset="0"/>
                </a:rPr>
                <a:t>à e statistica (6)</a:t>
              </a:r>
            </a:p>
          </p:txBody>
        </p:sp>
        <p:sp>
          <p:nvSpPr>
            <p:cNvPr id="68668" name="Rectangle 12"/>
            <p:cNvSpPr>
              <a:spLocks noChangeArrowheads="1"/>
            </p:cNvSpPr>
            <p:nvPr/>
          </p:nvSpPr>
          <p:spPr bwMode="auto">
            <a:xfrm>
              <a:off x="1416" y="1317"/>
              <a:ext cx="1880" cy="307"/>
            </a:xfrm>
            <a:prstGeom prst="rect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None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Analisi Matematica (12)</a:t>
              </a:r>
            </a:p>
          </p:txBody>
        </p:sp>
        <p:sp>
          <p:nvSpPr>
            <p:cNvPr id="68669" name="Rectangle 13"/>
            <p:cNvSpPr>
              <a:spLocks noChangeArrowheads="1"/>
            </p:cNvSpPr>
            <p:nvPr/>
          </p:nvSpPr>
          <p:spPr bwMode="auto">
            <a:xfrm>
              <a:off x="100" y="1317"/>
              <a:ext cx="1316" cy="297"/>
            </a:xfrm>
            <a:prstGeom prst="rect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90000"/>
                </a:lnSpc>
                <a:buFont typeface="Wingdings" pitchFamily="-107" charset="2"/>
                <a:buNone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Matematica discreta </a:t>
              </a:r>
              <a:r>
                <a:rPr lang="en-GB" sz="1400" b="1">
                  <a:solidFill>
                    <a:srgbClr val="000000"/>
                  </a:solidFill>
                  <a:ea typeface="Arial" pitchFamily="-107" charset="0"/>
                  <a:cs typeface="Arial" pitchFamily="-107" charset="0"/>
                </a:rPr>
                <a:t>e logica (12)</a:t>
              </a:r>
            </a:p>
          </p:txBody>
        </p:sp>
        <p:sp>
          <p:nvSpPr>
            <p:cNvPr id="68670" name="Rectangle 14"/>
            <p:cNvSpPr>
              <a:spLocks noChangeArrowheads="1"/>
            </p:cNvSpPr>
            <p:nvPr/>
          </p:nvSpPr>
          <p:spPr bwMode="auto">
            <a:xfrm>
              <a:off x="4736" y="2077"/>
              <a:ext cx="1897" cy="227"/>
            </a:xfrm>
            <a:prstGeom prst="rect">
              <a:avLst/>
            </a:prstGeom>
            <a:solidFill>
              <a:srgbClr val="9966CC"/>
            </a:solidFill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None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Economia, impresa e  diritto (9)</a:t>
              </a:r>
            </a:p>
          </p:txBody>
        </p:sp>
        <p:sp>
          <p:nvSpPr>
            <p:cNvPr id="68671" name="Rectangle 15"/>
            <p:cNvSpPr>
              <a:spLocks noChangeArrowheads="1"/>
            </p:cNvSpPr>
            <p:nvPr/>
          </p:nvSpPr>
          <p:spPr bwMode="auto">
            <a:xfrm>
              <a:off x="103" y="2046"/>
              <a:ext cx="1296" cy="275"/>
            </a:xfrm>
            <a:prstGeom prst="rect">
              <a:avLst/>
            </a:prstGeom>
            <a:solidFill>
              <a:srgbClr val="9966CC"/>
            </a:solidFill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None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Lingua inglese (3)</a:t>
              </a:r>
            </a:p>
          </p:txBody>
        </p:sp>
        <p:sp>
          <p:nvSpPr>
            <p:cNvPr id="68672" name="Rectangle 16"/>
            <p:cNvSpPr>
              <a:spLocks noChangeArrowheads="1"/>
            </p:cNvSpPr>
            <p:nvPr/>
          </p:nvSpPr>
          <p:spPr bwMode="auto">
            <a:xfrm>
              <a:off x="103" y="1854"/>
              <a:ext cx="1316" cy="227"/>
            </a:xfrm>
            <a:prstGeom prst="rect">
              <a:avLst/>
            </a:prstGeom>
            <a:solidFill>
              <a:srgbClr val="FF3366"/>
            </a:solidFill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None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Programmazione I (9)</a:t>
              </a:r>
            </a:p>
          </p:txBody>
        </p:sp>
        <p:sp>
          <p:nvSpPr>
            <p:cNvPr id="68673" name="Rectangle 17"/>
            <p:cNvSpPr>
              <a:spLocks noChangeArrowheads="1"/>
            </p:cNvSpPr>
            <p:nvPr/>
          </p:nvSpPr>
          <p:spPr bwMode="auto">
            <a:xfrm>
              <a:off x="1416" y="1091"/>
              <a:ext cx="1880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II  semestre</a:t>
              </a:r>
            </a:p>
          </p:txBody>
        </p:sp>
        <p:sp>
          <p:nvSpPr>
            <p:cNvPr id="68674" name="Rectangle 18"/>
            <p:cNvSpPr>
              <a:spLocks noChangeArrowheads="1"/>
            </p:cNvSpPr>
            <p:nvPr/>
          </p:nvSpPr>
          <p:spPr bwMode="auto">
            <a:xfrm>
              <a:off x="4736" y="1091"/>
              <a:ext cx="1897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II  semestre</a:t>
              </a:r>
            </a:p>
          </p:txBody>
        </p:sp>
        <p:sp>
          <p:nvSpPr>
            <p:cNvPr id="68675" name="Rectangle 19"/>
            <p:cNvSpPr>
              <a:spLocks noChangeArrowheads="1"/>
            </p:cNvSpPr>
            <p:nvPr/>
          </p:nvSpPr>
          <p:spPr bwMode="auto">
            <a:xfrm>
              <a:off x="3296" y="818"/>
              <a:ext cx="3337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b="1">
                  <a:solidFill>
                    <a:srgbClr val="000000"/>
                  </a:solidFill>
                </a:rPr>
                <a:t>II  anno</a:t>
              </a:r>
            </a:p>
          </p:txBody>
        </p:sp>
        <p:sp>
          <p:nvSpPr>
            <p:cNvPr id="68676" name="Rectangle 20"/>
            <p:cNvSpPr>
              <a:spLocks noChangeArrowheads="1"/>
            </p:cNvSpPr>
            <p:nvPr/>
          </p:nvSpPr>
          <p:spPr bwMode="auto">
            <a:xfrm>
              <a:off x="100" y="818"/>
              <a:ext cx="3196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b="1">
                  <a:solidFill>
                    <a:srgbClr val="000000"/>
                  </a:solidFill>
                </a:rPr>
                <a:t>I  anno</a:t>
              </a:r>
            </a:p>
          </p:txBody>
        </p:sp>
        <p:sp>
          <p:nvSpPr>
            <p:cNvPr id="68677" name="Rectangle 21"/>
            <p:cNvSpPr>
              <a:spLocks noChangeArrowheads="1"/>
            </p:cNvSpPr>
            <p:nvPr/>
          </p:nvSpPr>
          <p:spPr bwMode="auto">
            <a:xfrm>
              <a:off x="3296" y="1091"/>
              <a:ext cx="1440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I  semestre</a:t>
              </a:r>
            </a:p>
          </p:txBody>
        </p:sp>
        <p:sp>
          <p:nvSpPr>
            <p:cNvPr id="68678" name="Rectangle 22"/>
            <p:cNvSpPr>
              <a:spLocks noChangeArrowheads="1"/>
            </p:cNvSpPr>
            <p:nvPr/>
          </p:nvSpPr>
          <p:spPr bwMode="auto">
            <a:xfrm>
              <a:off x="100" y="1091"/>
              <a:ext cx="131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I  semestre</a:t>
              </a:r>
            </a:p>
          </p:txBody>
        </p:sp>
        <p:sp>
          <p:nvSpPr>
            <p:cNvPr id="68679" name="Line 23"/>
            <p:cNvSpPr>
              <a:spLocks noChangeShapeType="1"/>
            </p:cNvSpPr>
            <p:nvPr/>
          </p:nvSpPr>
          <p:spPr bwMode="auto">
            <a:xfrm>
              <a:off x="100" y="818"/>
              <a:ext cx="6533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80" name="Line 24"/>
            <p:cNvSpPr>
              <a:spLocks noChangeShapeType="1"/>
            </p:cNvSpPr>
            <p:nvPr/>
          </p:nvSpPr>
          <p:spPr bwMode="auto">
            <a:xfrm>
              <a:off x="100" y="1317"/>
              <a:ext cx="6533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81" name="Line 25"/>
            <p:cNvSpPr>
              <a:spLocks noChangeShapeType="1"/>
            </p:cNvSpPr>
            <p:nvPr/>
          </p:nvSpPr>
          <p:spPr bwMode="auto">
            <a:xfrm>
              <a:off x="100" y="2304"/>
              <a:ext cx="6533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82" name="Line 26"/>
            <p:cNvSpPr>
              <a:spLocks noChangeShapeType="1"/>
            </p:cNvSpPr>
            <p:nvPr/>
          </p:nvSpPr>
          <p:spPr bwMode="auto">
            <a:xfrm>
              <a:off x="100" y="818"/>
              <a:ext cx="1" cy="1486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83" name="Line 27"/>
            <p:cNvSpPr>
              <a:spLocks noChangeShapeType="1"/>
            </p:cNvSpPr>
            <p:nvPr/>
          </p:nvSpPr>
          <p:spPr bwMode="auto">
            <a:xfrm>
              <a:off x="6633" y="818"/>
              <a:ext cx="1" cy="1486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84" name="Line 28"/>
            <p:cNvSpPr>
              <a:spLocks noChangeShapeType="1"/>
            </p:cNvSpPr>
            <p:nvPr/>
          </p:nvSpPr>
          <p:spPr bwMode="auto">
            <a:xfrm>
              <a:off x="3296" y="818"/>
              <a:ext cx="1" cy="1486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85" name="Line 29"/>
            <p:cNvSpPr>
              <a:spLocks noChangeShapeType="1"/>
            </p:cNvSpPr>
            <p:nvPr/>
          </p:nvSpPr>
          <p:spPr bwMode="auto">
            <a:xfrm>
              <a:off x="100" y="1091"/>
              <a:ext cx="6533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86" name="Line 31"/>
            <p:cNvSpPr>
              <a:spLocks noChangeShapeType="1"/>
            </p:cNvSpPr>
            <p:nvPr/>
          </p:nvSpPr>
          <p:spPr bwMode="auto">
            <a:xfrm>
              <a:off x="1416" y="1091"/>
              <a:ext cx="1" cy="121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87" name="Line 32"/>
            <p:cNvSpPr>
              <a:spLocks noChangeShapeType="1"/>
            </p:cNvSpPr>
            <p:nvPr/>
          </p:nvSpPr>
          <p:spPr bwMode="auto">
            <a:xfrm>
              <a:off x="103" y="1854"/>
              <a:ext cx="6528" cy="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88" name="Line 33"/>
            <p:cNvSpPr>
              <a:spLocks noChangeShapeType="1"/>
            </p:cNvSpPr>
            <p:nvPr/>
          </p:nvSpPr>
          <p:spPr bwMode="auto">
            <a:xfrm>
              <a:off x="100" y="2077"/>
              <a:ext cx="1299" cy="1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89" name="Line 34"/>
            <p:cNvSpPr>
              <a:spLocks noChangeShapeType="1"/>
            </p:cNvSpPr>
            <p:nvPr/>
          </p:nvSpPr>
          <p:spPr bwMode="auto">
            <a:xfrm>
              <a:off x="103" y="1614"/>
              <a:ext cx="6530" cy="1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90" name="Line 35"/>
            <p:cNvSpPr>
              <a:spLocks noChangeShapeType="1"/>
            </p:cNvSpPr>
            <p:nvPr/>
          </p:nvSpPr>
          <p:spPr bwMode="auto">
            <a:xfrm>
              <a:off x="4736" y="2077"/>
              <a:ext cx="189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91" name="Line 30"/>
            <p:cNvSpPr>
              <a:spLocks noChangeShapeType="1"/>
            </p:cNvSpPr>
            <p:nvPr/>
          </p:nvSpPr>
          <p:spPr bwMode="auto">
            <a:xfrm>
              <a:off x="4736" y="1091"/>
              <a:ext cx="1" cy="121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5396" name="Oval 36"/>
          <p:cNvSpPr>
            <a:spLocks noChangeArrowheads="1"/>
          </p:cNvSpPr>
          <p:nvPr/>
        </p:nvSpPr>
        <p:spPr bwMode="auto">
          <a:xfrm>
            <a:off x="9548813" y="393700"/>
            <a:ext cx="288925" cy="169863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781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Arial" pitchFamily="-10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700">
                <a:solidFill>
                  <a:srgbClr val="000000"/>
                </a:solidFill>
                <a:latin typeface="Arial" pitchFamily="-109" charset="0"/>
                <a:ea typeface="Arial Unicode MS" pitchFamily="-109" charset="0"/>
                <a:cs typeface="Arial Unicode MS" pitchFamily="-109" charset="0"/>
              </a:rPr>
              <a:t>1</a:t>
            </a:r>
          </a:p>
        </p:txBody>
      </p:sp>
      <p:sp>
        <p:nvSpPr>
          <p:cNvPr id="15397" name="Oval 37"/>
          <p:cNvSpPr>
            <a:spLocks noChangeArrowheads="1"/>
          </p:cNvSpPr>
          <p:nvPr/>
        </p:nvSpPr>
        <p:spPr bwMode="auto">
          <a:xfrm>
            <a:off x="9548813" y="601663"/>
            <a:ext cx="288925" cy="169862"/>
          </a:xfrm>
          <a:prstGeom prst="ellipse">
            <a:avLst/>
          </a:prstGeom>
          <a:solidFill>
            <a:srgbClr val="D0D0D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781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Arial" pitchFamily="-10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700">
                <a:solidFill>
                  <a:srgbClr val="000000"/>
                </a:solidFill>
                <a:latin typeface="Arial" pitchFamily="-109" charset="0"/>
                <a:ea typeface="Arial Unicode MS" pitchFamily="-109" charset="0"/>
                <a:cs typeface="Arial Unicode MS" pitchFamily="-109" charset="0"/>
              </a:rPr>
              <a:t>2</a:t>
            </a:r>
          </a:p>
        </p:txBody>
      </p:sp>
      <p:grpSp>
        <p:nvGrpSpPr>
          <p:cNvPr id="68616" name="Group 38"/>
          <p:cNvGrpSpPr>
            <a:grpSpLocks/>
          </p:cNvGrpSpPr>
          <p:nvPr/>
        </p:nvGrpSpPr>
        <p:grpSpPr bwMode="auto">
          <a:xfrm>
            <a:off x="2379663" y="4246563"/>
            <a:ext cx="5762625" cy="2449512"/>
            <a:chOff x="1499" y="2675"/>
            <a:chExt cx="3630" cy="1543"/>
          </a:xfrm>
        </p:grpSpPr>
        <p:sp>
          <p:nvSpPr>
            <p:cNvPr id="68622" name="Rectangle 39"/>
            <p:cNvSpPr>
              <a:spLocks noChangeArrowheads="1"/>
            </p:cNvSpPr>
            <p:nvPr/>
          </p:nvSpPr>
          <p:spPr bwMode="auto">
            <a:xfrm>
              <a:off x="4052" y="3685"/>
              <a:ext cx="581" cy="250"/>
            </a:xfrm>
            <a:prstGeom prst="rect">
              <a:avLst/>
            </a:prstGeom>
            <a:solidFill>
              <a:srgbClr val="9966C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 12</a:t>
              </a:r>
            </a:p>
          </p:txBody>
        </p:sp>
        <p:sp>
          <p:nvSpPr>
            <p:cNvPr id="68623" name="Rectangle 40"/>
            <p:cNvSpPr>
              <a:spLocks noChangeArrowheads="1"/>
            </p:cNvSpPr>
            <p:nvPr/>
          </p:nvSpPr>
          <p:spPr bwMode="auto">
            <a:xfrm>
              <a:off x="4052" y="3446"/>
              <a:ext cx="581" cy="238"/>
            </a:xfrm>
            <a:prstGeom prst="rect">
              <a:avLst/>
            </a:prstGeom>
            <a:solidFill>
              <a:srgbClr val="FF336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 66</a:t>
              </a:r>
            </a:p>
          </p:txBody>
        </p:sp>
        <p:sp>
          <p:nvSpPr>
            <p:cNvPr id="68624" name="Rectangle 41"/>
            <p:cNvSpPr>
              <a:spLocks noChangeArrowheads="1"/>
            </p:cNvSpPr>
            <p:nvPr/>
          </p:nvSpPr>
          <p:spPr bwMode="auto">
            <a:xfrm>
              <a:off x="4052" y="3229"/>
              <a:ext cx="581" cy="217"/>
            </a:xfrm>
            <a:prstGeom prst="rect">
              <a:avLst/>
            </a:pr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 42</a:t>
              </a:r>
            </a:p>
          </p:txBody>
        </p:sp>
        <p:sp>
          <p:nvSpPr>
            <p:cNvPr id="68625" name="Rectangle 42"/>
            <p:cNvSpPr>
              <a:spLocks noChangeArrowheads="1"/>
            </p:cNvSpPr>
            <p:nvPr/>
          </p:nvSpPr>
          <p:spPr bwMode="auto">
            <a:xfrm>
              <a:off x="4052" y="2675"/>
              <a:ext cx="581" cy="5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CFU</a:t>
              </a:r>
            </a:p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I e II   anno</a:t>
              </a:r>
            </a:p>
          </p:txBody>
        </p:sp>
        <p:sp>
          <p:nvSpPr>
            <p:cNvPr id="68626" name="Rectangle 43"/>
            <p:cNvSpPr>
              <a:spLocks noChangeArrowheads="1"/>
            </p:cNvSpPr>
            <p:nvPr/>
          </p:nvSpPr>
          <p:spPr bwMode="auto">
            <a:xfrm>
              <a:off x="4633" y="2675"/>
              <a:ext cx="495" cy="5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 CFU</a:t>
              </a:r>
            </a:p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III</a:t>
              </a:r>
            </a:p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anno</a:t>
              </a:r>
            </a:p>
          </p:txBody>
        </p:sp>
        <p:sp>
          <p:nvSpPr>
            <p:cNvPr id="68627" name="Rectangle 44"/>
            <p:cNvSpPr>
              <a:spLocks noChangeArrowheads="1"/>
            </p:cNvSpPr>
            <p:nvPr/>
          </p:nvSpPr>
          <p:spPr bwMode="auto">
            <a:xfrm>
              <a:off x="2802" y="2675"/>
              <a:ext cx="1250" cy="5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  </a:t>
              </a:r>
            </a:p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   materie</a:t>
              </a:r>
            </a:p>
          </p:txBody>
        </p:sp>
        <p:sp>
          <p:nvSpPr>
            <p:cNvPr id="68628" name="Rectangle 45"/>
            <p:cNvSpPr>
              <a:spLocks noChangeArrowheads="1"/>
            </p:cNvSpPr>
            <p:nvPr/>
          </p:nvSpPr>
          <p:spPr bwMode="auto">
            <a:xfrm>
              <a:off x="1545" y="2675"/>
              <a:ext cx="1257" cy="5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    </a:t>
              </a:r>
            </a:p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  attivit</a:t>
              </a:r>
              <a:r>
                <a:rPr lang="en-GB" sz="1600" b="1">
                  <a:solidFill>
                    <a:srgbClr val="000000"/>
                  </a:solidFill>
                  <a:ea typeface="ＭＳ Ｐゴシック" pitchFamily="-107" charset="-128"/>
                  <a:cs typeface="ＭＳ Ｐゴシック" pitchFamily="-107" charset="-128"/>
                </a:rPr>
                <a:t>à formative</a:t>
              </a:r>
            </a:p>
          </p:txBody>
        </p:sp>
        <p:sp>
          <p:nvSpPr>
            <p:cNvPr id="68629" name="Rectangle 46"/>
            <p:cNvSpPr>
              <a:spLocks noChangeArrowheads="1"/>
            </p:cNvSpPr>
            <p:nvPr/>
          </p:nvSpPr>
          <p:spPr bwMode="auto">
            <a:xfrm>
              <a:off x="4633" y="3685"/>
              <a:ext cx="495" cy="250"/>
            </a:xfrm>
            <a:prstGeom prst="rect">
              <a:avLst/>
            </a:prstGeom>
            <a:solidFill>
              <a:srgbClr val="9966C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9/18</a:t>
              </a:r>
            </a:p>
          </p:txBody>
        </p:sp>
        <p:sp>
          <p:nvSpPr>
            <p:cNvPr id="68630" name="Rectangle 47"/>
            <p:cNvSpPr>
              <a:spLocks noChangeArrowheads="1"/>
            </p:cNvSpPr>
            <p:nvPr/>
          </p:nvSpPr>
          <p:spPr bwMode="auto">
            <a:xfrm>
              <a:off x="2802" y="3685"/>
              <a:ext cx="1250" cy="250"/>
            </a:xfrm>
            <a:prstGeom prst="rect">
              <a:avLst/>
            </a:prstGeom>
            <a:solidFill>
              <a:srgbClr val="9966CC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31" name="Rectangle 48"/>
            <p:cNvSpPr>
              <a:spLocks noChangeArrowheads="1"/>
            </p:cNvSpPr>
            <p:nvPr/>
          </p:nvSpPr>
          <p:spPr bwMode="auto">
            <a:xfrm>
              <a:off x="1545" y="3685"/>
              <a:ext cx="1257" cy="250"/>
            </a:xfrm>
            <a:prstGeom prst="rect">
              <a:avLst/>
            </a:prstGeom>
            <a:solidFill>
              <a:srgbClr val="9966C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 affini o integrative</a:t>
              </a:r>
            </a:p>
          </p:txBody>
        </p:sp>
        <p:sp>
          <p:nvSpPr>
            <p:cNvPr id="68632" name="Rectangle 49"/>
            <p:cNvSpPr>
              <a:spLocks noChangeArrowheads="1"/>
            </p:cNvSpPr>
            <p:nvPr/>
          </p:nvSpPr>
          <p:spPr bwMode="auto">
            <a:xfrm>
              <a:off x="4633" y="3446"/>
              <a:ext cx="495" cy="238"/>
            </a:xfrm>
            <a:prstGeom prst="rect">
              <a:avLst/>
            </a:prstGeom>
            <a:solidFill>
              <a:srgbClr val="FF336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39/30</a:t>
              </a:r>
            </a:p>
          </p:txBody>
        </p:sp>
        <p:sp>
          <p:nvSpPr>
            <p:cNvPr id="68633" name="Rectangle 50"/>
            <p:cNvSpPr>
              <a:spLocks noChangeArrowheads="1"/>
            </p:cNvSpPr>
            <p:nvPr/>
          </p:nvSpPr>
          <p:spPr bwMode="auto">
            <a:xfrm>
              <a:off x="2802" y="3446"/>
              <a:ext cx="1250" cy="238"/>
            </a:xfrm>
            <a:prstGeom prst="rect">
              <a:avLst/>
            </a:prstGeom>
            <a:solidFill>
              <a:srgbClr val="FF336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 informatica</a:t>
              </a:r>
            </a:p>
          </p:txBody>
        </p:sp>
        <p:sp>
          <p:nvSpPr>
            <p:cNvPr id="68634" name="Rectangle 51"/>
            <p:cNvSpPr>
              <a:spLocks noChangeArrowheads="1"/>
            </p:cNvSpPr>
            <p:nvPr/>
          </p:nvSpPr>
          <p:spPr bwMode="auto">
            <a:xfrm>
              <a:off x="1545" y="3446"/>
              <a:ext cx="1257" cy="238"/>
            </a:xfrm>
            <a:prstGeom prst="rect">
              <a:avLst/>
            </a:prstGeom>
            <a:solidFill>
              <a:srgbClr val="FF336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 caratterizzanti </a:t>
              </a:r>
            </a:p>
          </p:txBody>
        </p:sp>
        <p:sp>
          <p:nvSpPr>
            <p:cNvPr id="68635" name="Rectangle 52"/>
            <p:cNvSpPr>
              <a:spLocks noChangeArrowheads="1"/>
            </p:cNvSpPr>
            <p:nvPr/>
          </p:nvSpPr>
          <p:spPr bwMode="auto">
            <a:xfrm>
              <a:off x="4633" y="3229"/>
              <a:ext cx="495" cy="217"/>
            </a:xfrm>
            <a:prstGeom prst="rect">
              <a:avLst/>
            </a:pr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8636" name="Rectangle 53"/>
            <p:cNvSpPr>
              <a:spLocks noChangeArrowheads="1"/>
            </p:cNvSpPr>
            <p:nvPr/>
          </p:nvSpPr>
          <p:spPr bwMode="auto">
            <a:xfrm>
              <a:off x="2802" y="3229"/>
              <a:ext cx="1250" cy="217"/>
            </a:xfrm>
            <a:prstGeom prst="rect">
              <a:avLst/>
            </a:pr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 matematica, fisica </a:t>
              </a:r>
            </a:p>
          </p:txBody>
        </p:sp>
        <p:sp>
          <p:nvSpPr>
            <p:cNvPr id="68637" name="Rectangle 54"/>
            <p:cNvSpPr>
              <a:spLocks noChangeArrowheads="1"/>
            </p:cNvSpPr>
            <p:nvPr/>
          </p:nvSpPr>
          <p:spPr bwMode="auto">
            <a:xfrm>
              <a:off x="1545" y="3229"/>
              <a:ext cx="1257" cy="217"/>
            </a:xfrm>
            <a:prstGeom prst="rect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 di base</a:t>
              </a:r>
            </a:p>
          </p:txBody>
        </p:sp>
        <p:sp>
          <p:nvSpPr>
            <p:cNvPr id="68638" name="Line 55"/>
            <p:cNvSpPr>
              <a:spLocks noChangeShapeType="1"/>
            </p:cNvSpPr>
            <p:nvPr/>
          </p:nvSpPr>
          <p:spPr bwMode="auto">
            <a:xfrm>
              <a:off x="1545" y="2675"/>
              <a:ext cx="1257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39" name="Line 56"/>
            <p:cNvSpPr>
              <a:spLocks noChangeShapeType="1"/>
            </p:cNvSpPr>
            <p:nvPr/>
          </p:nvSpPr>
          <p:spPr bwMode="auto">
            <a:xfrm>
              <a:off x="1545" y="3446"/>
              <a:ext cx="3583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40" name="Line 57"/>
            <p:cNvSpPr>
              <a:spLocks noChangeShapeType="1"/>
            </p:cNvSpPr>
            <p:nvPr/>
          </p:nvSpPr>
          <p:spPr bwMode="auto">
            <a:xfrm>
              <a:off x="1545" y="3685"/>
              <a:ext cx="3583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41" name="Line 58"/>
            <p:cNvSpPr>
              <a:spLocks noChangeShapeType="1"/>
            </p:cNvSpPr>
            <p:nvPr/>
          </p:nvSpPr>
          <p:spPr bwMode="auto">
            <a:xfrm>
              <a:off x="1545" y="3934"/>
              <a:ext cx="1257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42" name="Line 59"/>
            <p:cNvSpPr>
              <a:spLocks noChangeShapeType="1"/>
            </p:cNvSpPr>
            <p:nvPr/>
          </p:nvSpPr>
          <p:spPr bwMode="auto">
            <a:xfrm>
              <a:off x="1545" y="2675"/>
              <a:ext cx="1" cy="55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43" name="Line 60"/>
            <p:cNvSpPr>
              <a:spLocks noChangeShapeType="1"/>
            </p:cNvSpPr>
            <p:nvPr/>
          </p:nvSpPr>
          <p:spPr bwMode="auto">
            <a:xfrm>
              <a:off x="4063" y="2675"/>
              <a:ext cx="1" cy="154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44" name="Line 61"/>
            <p:cNvSpPr>
              <a:spLocks noChangeShapeType="1"/>
            </p:cNvSpPr>
            <p:nvPr/>
          </p:nvSpPr>
          <p:spPr bwMode="auto">
            <a:xfrm>
              <a:off x="5128" y="2675"/>
              <a:ext cx="1" cy="55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45" name="Line 62"/>
            <p:cNvSpPr>
              <a:spLocks noChangeShapeType="1"/>
            </p:cNvSpPr>
            <p:nvPr/>
          </p:nvSpPr>
          <p:spPr bwMode="auto">
            <a:xfrm>
              <a:off x="1545" y="3229"/>
              <a:ext cx="3583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46" name="Line 63"/>
            <p:cNvSpPr>
              <a:spLocks noChangeShapeType="1"/>
            </p:cNvSpPr>
            <p:nvPr/>
          </p:nvSpPr>
          <p:spPr bwMode="auto">
            <a:xfrm>
              <a:off x="2802" y="2675"/>
              <a:ext cx="126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47" name="Line 64"/>
            <p:cNvSpPr>
              <a:spLocks noChangeShapeType="1"/>
            </p:cNvSpPr>
            <p:nvPr/>
          </p:nvSpPr>
          <p:spPr bwMode="auto">
            <a:xfrm>
              <a:off x="1545" y="3229"/>
              <a:ext cx="1" cy="217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48" name="Line 65"/>
            <p:cNvSpPr>
              <a:spLocks noChangeShapeType="1"/>
            </p:cNvSpPr>
            <p:nvPr/>
          </p:nvSpPr>
          <p:spPr bwMode="auto">
            <a:xfrm>
              <a:off x="4052" y="2675"/>
              <a:ext cx="1076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49" name="Line 66"/>
            <p:cNvSpPr>
              <a:spLocks noChangeShapeType="1"/>
            </p:cNvSpPr>
            <p:nvPr/>
          </p:nvSpPr>
          <p:spPr bwMode="auto">
            <a:xfrm>
              <a:off x="5128" y="3229"/>
              <a:ext cx="1" cy="217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50" name="Line 67"/>
            <p:cNvSpPr>
              <a:spLocks noChangeShapeType="1"/>
            </p:cNvSpPr>
            <p:nvPr/>
          </p:nvSpPr>
          <p:spPr bwMode="auto">
            <a:xfrm>
              <a:off x="1545" y="3446"/>
              <a:ext cx="1" cy="23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51" name="Line 68"/>
            <p:cNvSpPr>
              <a:spLocks noChangeShapeType="1"/>
            </p:cNvSpPr>
            <p:nvPr/>
          </p:nvSpPr>
          <p:spPr bwMode="auto">
            <a:xfrm>
              <a:off x="5128" y="3446"/>
              <a:ext cx="1" cy="23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52" name="Line 69"/>
            <p:cNvSpPr>
              <a:spLocks noChangeShapeType="1"/>
            </p:cNvSpPr>
            <p:nvPr/>
          </p:nvSpPr>
          <p:spPr bwMode="auto">
            <a:xfrm>
              <a:off x="1545" y="3685"/>
              <a:ext cx="1" cy="25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53" name="Line 70"/>
            <p:cNvSpPr>
              <a:spLocks noChangeShapeType="1"/>
            </p:cNvSpPr>
            <p:nvPr/>
          </p:nvSpPr>
          <p:spPr bwMode="auto">
            <a:xfrm>
              <a:off x="5128" y="3685"/>
              <a:ext cx="1" cy="25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54" name="Line 71"/>
            <p:cNvSpPr>
              <a:spLocks noChangeShapeType="1"/>
            </p:cNvSpPr>
            <p:nvPr/>
          </p:nvSpPr>
          <p:spPr bwMode="auto">
            <a:xfrm>
              <a:off x="2802" y="3934"/>
              <a:ext cx="1250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55" name="Line 72"/>
            <p:cNvSpPr>
              <a:spLocks noChangeShapeType="1"/>
            </p:cNvSpPr>
            <p:nvPr/>
          </p:nvSpPr>
          <p:spPr bwMode="auto">
            <a:xfrm>
              <a:off x="4052" y="3934"/>
              <a:ext cx="1076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56" name="Line 73"/>
            <p:cNvSpPr>
              <a:spLocks noChangeShapeType="1"/>
            </p:cNvSpPr>
            <p:nvPr/>
          </p:nvSpPr>
          <p:spPr bwMode="auto">
            <a:xfrm>
              <a:off x="4649" y="2675"/>
              <a:ext cx="1" cy="154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8657" name="Text Box 74"/>
            <p:cNvSpPr txBox="1">
              <a:spLocks noChangeArrowheads="1"/>
            </p:cNvSpPr>
            <p:nvPr/>
          </p:nvSpPr>
          <p:spPr bwMode="auto">
            <a:xfrm>
              <a:off x="1499" y="3969"/>
              <a:ext cx="1245" cy="1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 stage e tesi</a:t>
              </a:r>
            </a:p>
          </p:txBody>
        </p:sp>
        <p:sp>
          <p:nvSpPr>
            <p:cNvPr id="68658" name="Line 75"/>
            <p:cNvSpPr>
              <a:spLocks noChangeShapeType="1"/>
            </p:cNvSpPr>
            <p:nvPr/>
          </p:nvSpPr>
          <p:spPr bwMode="auto">
            <a:xfrm>
              <a:off x="2748" y="2675"/>
              <a:ext cx="1" cy="154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68617" name="Text Box 76"/>
          <p:cNvSpPr txBox="1">
            <a:spLocks noChangeArrowheads="1"/>
          </p:cNvSpPr>
          <p:nvPr/>
        </p:nvSpPr>
        <p:spPr bwMode="auto">
          <a:xfrm>
            <a:off x="6870700" y="6756400"/>
            <a:ext cx="1016000" cy="33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0000"/>
                </a:solidFill>
              </a:rPr>
              <a:t>180 CFU</a:t>
            </a:r>
          </a:p>
        </p:txBody>
      </p:sp>
      <p:sp>
        <p:nvSpPr>
          <p:cNvPr id="68618" name="Text Box 77"/>
          <p:cNvSpPr txBox="1">
            <a:spLocks noChangeArrowheads="1"/>
          </p:cNvSpPr>
          <p:nvPr/>
        </p:nvSpPr>
        <p:spPr bwMode="auto">
          <a:xfrm>
            <a:off x="7415213" y="6264275"/>
            <a:ext cx="576262" cy="31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68619" name="Line 80"/>
          <p:cNvSpPr>
            <a:spLocks noChangeShapeType="1"/>
          </p:cNvSpPr>
          <p:nvPr/>
        </p:nvSpPr>
        <p:spPr bwMode="auto">
          <a:xfrm>
            <a:off x="2438400" y="67056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8620" name="Rectangle 4"/>
          <p:cNvSpPr>
            <a:spLocks noChangeArrowheads="1"/>
          </p:cNvSpPr>
          <p:nvPr/>
        </p:nvSpPr>
        <p:spPr bwMode="auto">
          <a:xfrm>
            <a:off x="5268913" y="2562225"/>
            <a:ext cx="2286000" cy="303213"/>
          </a:xfrm>
          <a:prstGeom prst="rect">
            <a:avLst/>
          </a:prstGeom>
          <a:solidFill>
            <a:srgbClr val="FF3366"/>
          </a:solidFill>
          <a:ln w="9525">
            <a:noFill/>
            <a:round/>
            <a:headEnd/>
            <a:tailEnd/>
          </a:ln>
        </p:spPr>
        <p:txBody>
          <a:bodyPr lIns="104400" tIns="52200" rIns="104400" bIns="52200">
            <a:prstTxWarp prst="textNoShape">
              <a:avLst/>
            </a:prstTxWarp>
            <a:spAutoFit/>
          </a:bodyPr>
          <a:lstStyle/>
          <a:p>
            <a:pPr marL="288925" indent="-288925">
              <a:lnSpc>
                <a:spcPct val="90000"/>
              </a:lnSpc>
              <a:buFont typeface="Wingdings" pitchFamily="-107" charset="2"/>
              <a:buNone/>
              <a:tabLst>
                <a:tab pos="288925" algn="l"/>
                <a:tab pos="736600" algn="l"/>
                <a:tab pos="1185863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</a:tabLst>
            </a:pPr>
            <a:r>
              <a:rPr lang="en-GB" sz="1400" b="1">
                <a:solidFill>
                  <a:srgbClr val="000000"/>
                </a:solidFill>
                <a:ea typeface="Arial" pitchFamily="-107" charset="0"/>
                <a:cs typeface="Arial" pitchFamily="-107" charset="0"/>
              </a:rPr>
              <a:t>Sistemi operativi e C</a:t>
            </a:r>
            <a:r>
              <a:rPr lang="en-GB" sz="1400" b="1">
                <a:solidFill>
                  <a:srgbClr val="000000"/>
                </a:solidFill>
              </a:rPr>
              <a:t>(12)</a:t>
            </a:r>
          </a:p>
        </p:txBody>
      </p:sp>
      <p:sp>
        <p:nvSpPr>
          <p:cNvPr id="68621" name="Rettangolo 82"/>
          <p:cNvSpPr>
            <a:spLocks noChangeArrowheads="1"/>
          </p:cNvSpPr>
          <p:nvPr/>
        </p:nvSpPr>
        <p:spPr bwMode="auto">
          <a:xfrm>
            <a:off x="2449513" y="4238625"/>
            <a:ext cx="5715000" cy="289560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egnaposto numero diapositiva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201FB1-CD44-FD40-86D1-4A2DCBA85DC1}" type="slidenum">
              <a:rPr lang="en-GB" smtClean="0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>
                <a:buFont typeface="Arial" pitchFamily="-107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en-GB" smtClean="0"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16446" name="Rectangle 62"/>
          <p:cNvSpPr>
            <a:spLocks noChangeArrowheads="1"/>
          </p:cNvSpPr>
          <p:nvPr/>
        </p:nvSpPr>
        <p:spPr bwMode="auto">
          <a:xfrm>
            <a:off x="4191000" y="228600"/>
            <a:ext cx="42672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9398">
            <a:noFill/>
            <a:miter lim="800000"/>
            <a:headEnd/>
            <a:tailEnd/>
          </a:ln>
          <a:effectLst>
            <a:outerShdw blurRad="63500" dist="17819" dir="2700000" algn="ctr" rotWithShape="0">
              <a:srgbClr val="90909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Arial" pitchFamily="-109" charset="0"/>
              <a:buNone/>
              <a:defRPr/>
            </a:pPr>
            <a:endParaRPr lang="it-IT">
              <a:latin typeface="Arial" pitchFamily="-109" charset="0"/>
              <a:ea typeface="Arial Unicode MS" pitchFamily="-109" charset="0"/>
              <a:cs typeface="Arial Unicode MS" pitchFamily="-109" charset="0"/>
            </a:endParaRPr>
          </a:p>
        </p:txBody>
      </p:sp>
      <p:sp>
        <p:nvSpPr>
          <p:cNvPr id="70660" name="Rectangle 1"/>
          <p:cNvSpPr>
            <a:spLocks noChangeArrowheads="1"/>
          </p:cNvSpPr>
          <p:nvPr/>
        </p:nvSpPr>
        <p:spPr bwMode="auto">
          <a:xfrm>
            <a:off x="288925" y="958850"/>
            <a:ext cx="3516313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0000"/>
                </a:solidFill>
              </a:rPr>
              <a:t>PERCORSO  </a:t>
            </a:r>
            <a:br>
              <a:rPr lang="en-GB" sz="1800" b="1">
                <a:solidFill>
                  <a:srgbClr val="000000"/>
                </a:solidFill>
              </a:rPr>
            </a:br>
            <a:r>
              <a:rPr lang="en-GB" sz="1800" b="1">
                <a:solidFill>
                  <a:srgbClr val="800000"/>
                </a:solidFill>
              </a:rPr>
              <a:t>SISTEMI  PER IL</a:t>
            </a:r>
            <a:br>
              <a:rPr lang="en-GB" sz="1800" b="1">
                <a:solidFill>
                  <a:srgbClr val="800000"/>
                </a:solidFill>
              </a:rPr>
            </a:br>
            <a:r>
              <a:rPr lang="en-GB" sz="1800" b="1">
                <a:solidFill>
                  <a:srgbClr val="800000"/>
                </a:solidFill>
              </a:rPr>
              <a:t>TRATTAMENTO</a:t>
            </a:r>
            <a:br>
              <a:rPr lang="en-GB" sz="1800" b="1">
                <a:solidFill>
                  <a:srgbClr val="800000"/>
                </a:solidFill>
              </a:rPr>
            </a:br>
            <a:r>
              <a:rPr lang="en-GB" sz="1800" b="1">
                <a:solidFill>
                  <a:srgbClr val="800000"/>
                </a:solidFill>
              </a:rPr>
              <a:t>DELL’INFORMAZIONE</a:t>
            </a:r>
          </a:p>
        </p:txBody>
      </p:sp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9548813" y="393700"/>
            <a:ext cx="288925" cy="169863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781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Arial" pitchFamily="-10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700">
                <a:solidFill>
                  <a:srgbClr val="000000"/>
                </a:solidFill>
                <a:latin typeface="Arial" pitchFamily="-109" charset="0"/>
                <a:ea typeface="Arial Unicode MS" pitchFamily="-109" charset="0"/>
                <a:cs typeface="Arial Unicode MS" pitchFamily="-109" charset="0"/>
              </a:rPr>
              <a:t>1</a:t>
            </a: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9548813" y="601663"/>
            <a:ext cx="288925" cy="169862"/>
          </a:xfrm>
          <a:prstGeom prst="ellipse">
            <a:avLst/>
          </a:prstGeom>
          <a:solidFill>
            <a:srgbClr val="D0D0D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17819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Font typeface="Arial" pitchFamily="-109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700">
                <a:solidFill>
                  <a:srgbClr val="000000"/>
                </a:solidFill>
                <a:latin typeface="Arial" pitchFamily="-109" charset="0"/>
                <a:ea typeface="Arial Unicode MS" pitchFamily="-109" charset="0"/>
                <a:cs typeface="Arial Unicode MS" pitchFamily="-109" charset="0"/>
              </a:rPr>
              <a:t>2</a:t>
            </a:r>
          </a:p>
        </p:txBody>
      </p:sp>
      <p:grpSp>
        <p:nvGrpSpPr>
          <p:cNvPr id="70663" name="Group 4"/>
          <p:cNvGrpSpPr>
            <a:grpSpLocks/>
          </p:cNvGrpSpPr>
          <p:nvPr/>
        </p:nvGrpSpPr>
        <p:grpSpPr bwMode="auto">
          <a:xfrm>
            <a:off x="0" y="6105525"/>
            <a:ext cx="1851025" cy="1457325"/>
            <a:chOff x="0" y="3846"/>
            <a:chExt cx="1166" cy="918"/>
          </a:xfrm>
        </p:grpSpPr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0" y="3846"/>
              <a:ext cx="1166" cy="91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781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buFont typeface="Arial" pitchFamily="-109" charset="0"/>
                <a:buNone/>
                <a:defRPr/>
              </a:pPr>
              <a:endParaRPr lang="it-IT">
                <a:latin typeface="Arial" pitchFamily="-109" charset="0"/>
                <a:ea typeface="Arial Unicode MS" pitchFamily="-109" charset="0"/>
                <a:cs typeface="Arial Unicode MS" pitchFamily="-109" charset="0"/>
              </a:endParaRPr>
            </a:p>
          </p:txBody>
        </p:sp>
        <p:sp>
          <p:nvSpPr>
            <p:cNvPr id="70719" name="Rectangle 6"/>
            <p:cNvSpPr>
              <a:spLocks noChangeArrowheads="1"/>
            </p:cNvSpPr>
            <p:nvPr/>
          </p:nvSpPr>
          <p:spPr bwMode="auto">
            <a:xfrm>
              <a:off x="73" y="3915"/>
              <a:ext cx="1073" cy="8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20000"/>
                </a:lnSpc>
                <a:buClr>
                  <a:srgbClr val="FF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b="1">
                  <a:solidFill>
                    <a:srgbClr val="FF6633"/>
                  </a:solidFill>
                </a:rPr>
                <a:t>Base</a:t>
              </a:r>
            </a:p>
            <a:p>
              <a:pPr>
                <a:lnSpc>
                  <a:spcPct val="120000"/>
                </a:lnSpc>
                <a:buClr>
                  <a:srgbClr val="FF9933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b="1">
                  <a:solidFill>
                    <a:srgbClr val="FF33A8"/>
                  </a:solidFill>
                </a:rPr>
                <a:t>Caratterizzanti</a:t>
              </a:r>
            </a:p>
            <a:p>
              <a:pPr>
                <a:lnSpc>
                  <a:spcPct val="120000"/>
                </a:lnSpc>
                <a:buClr>
                  <a:srgbClr val="6633CC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b="1">
                  <a:solidFill>
                    <a:srgbClr val="6633CC"/>
                  </a:solidFill>
                </a:rPr>
                <a:t>Affini e integrativi</a:t>
              </a:r>
            </a:p>
          </p:txBody>
        </p:sp>
      </p:grpSp>
      <p:sp>
        <p:nvSpPr>
          <p:cNvPr id="70664" name="Rectangle 7"/>
          <p:cNvSpPr>
            <a:spLocks noChangeArrowheads="1"/>
          </p:cNvSpPr>
          <p:nvPr/>
        </p:nvSpPr>
        <p:spPr bwMode="auto">
          <a:xfrm>
            <a:off x="322263" y="3392488"/>
            <a:ext cx="2008187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0000"/>
                </a:solidFill>
              </a:rPr>
              <a:t>PERCORSO  </a:t>
            </a:r>
            <a:br>
              <a:rPr lang="en-GB" sz="1800" b="1">
                <a:solidFill>
                  <a:srgbClr val="000000"/>
                </a:solidFill>
              </a:rPr>
            </a:br>
            <a:r>
              <a:rPr lang="en-GB" sz="1800" b="1">
                <a:solidFill>
                  <a:srgbClr val="800000"/>
                </a:solidFill>
              </a:rPr>
              <a:t>RETI  E  SISTEMI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800000"/>
                </a:solidFill>
              </a:rPr>
              <a:t>INFORMATICI</a:t>
            </a:r>
          </a:p>
        </p:txBody>
      </p:sp>
      <p:grpSp>
        <p:nvGrpSpPr>
          <p:cNvPr id="70665" name="Group 8"/>
          <p:cNvGrpSpPr>
            <a:grpSpLocks/>
          </p:cNvGrpSpPr>
          <p:nvPr/>
        </p:nvGrpSpPr>
        <p:grpSpPr bwMode="auto">
          <a:xfrm>
            <a:off x="3186113" y="809625"/>
            <a:ext cx="6415087" cy="1971675"/>
            <a:chOff x="2007" y="528"/>
            <a:chExt cx="4041" cy="1242"/>
          </a:xfrm>
        </p:grpSpPr>
        <p:sp>
          <p:nvSpPr>
            <p:cNvPr id="70701" name="Rectangle 9"/>
            <p:cNvSpPr>
              <a:spLocks noChangeArrowheads="1"/>
            </p:cNvSpPr>
            <p:nvPr/>
          </p:nvSpPr>
          <p:spPr bwMode="auto">
            <a:xfrm>
              <a:off x="3998" y="1333"/>
              <a:ext cx="2050" cy="211"/>
            </a:xfrm>
            <a:prstGeom prst="rect">
              <a:avLst/>
            </a:prstGeom>
            <a:solidFill>
              <a:srgbClr val="9966CC"/>
            </a:solidFill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90000"/>
                </a:lnSpc>
                <a:buFont typeface="Wingdings" pitchFamily="-107" charset="2"/>
                <a:buNone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A scelta (9)</a:t>
              </a:r>
            </a:p>
          </p:txBody>
        </p:sp>
        <p:sp>
          <p:nvSpPr>
            <p:cNvPr id="70702" name="Rectangle 10"/>
            <p:cNvSpPr>
              <a:spLocks noChangeArrowheads="1"/>
            </p:cNvSpPr>
            <p:nvPr/>
          </p:nvSpPr>
          <p:spPr bwMode="auto">
            <a:xfrm>
              <a:off x="2007" y="1333"/>
              <a:ext cx="1991" cy="437"/>
            </a:xfrm>
            <a:prstGeom prst="rect">
              <a:avLst/>
            </a:prstGeom>
            <a:solidFill>
              <a:srgbClr val="FF33A8"/>
            </a:solidFill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90000"/>
                </a:lnSpc>
                <a:buFont typeface="Wingdings" pitchFamily="-107" charset="2"/>
                <a:buNone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Sistemi intelligenti (6)</a:t>
              </a:r>
            </a:p>
          </p:txBody>
        </p:sp>
        <p:sp>
          <p:nvSpPr>
            <p:cNvPr id="70703" name="Rectangle 11"/>
            <p:cNvSpPr>
              <a:spLocks noChangeArrowheads="1"/>
            </p:cNvSpPr>
            <p:nvPr/>
          </p:nvSpPr>
          <p:spPr bwMode="auto">
            <a:xfrm>
              <a:off x="3998" y="801"/>
              <a:ext cx="2050" cy="247"/>
            </a:xfrm>
            <a:prstGeom prst="rect">
              <a:avLst/>
            </a:prstGeom>
            <a:solidFill>
              <a:srgbClr val="FF33A8"/>
            </a:solidFill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None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IUM Tecnologie WEB (12)</a:t>
              </a:r>
            </a:p>
          </p:txBody>
        </p:sp>
        <p:sp>
          <p:nvSpPr>
            <p:cNvPr id="70704" name="Rectangle 12"/>
            <p:cNvSpPr>
              <a:spLocks noChangeArrowheads="1"/>
            </p:cNvSpPr>
            <p:nvPr/>
          </p:nvSpPr>
          <p:spPr bwMode="auto">
            <a:xfrm>
              <a:off x="2007" y="801"/>
              <a:ext cx="1991" cy="247"/>
            </a:xfrm>
            <a:prstGeom prst="rect">
              <a:avLst/>
            </a:prstGeom>
            <a:solidFill>
              <a:srgbClr val="FF33A8"/>
            </a:solidFill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None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Programm. Distr. In rete (6)</a:t>
              </a:r>
            </a:p>
          </p:txBody>
        </p:sp>
        <p:sp>
          <p:nvSpPr>
            <p:cNvPr id="70705" name="Rectangle 13"/>
            <p:cNvSpPr>
              <a:spLocks noChangeArrowheads="1"/>
            </p:cNvSpPr>
            <p:nvPr/>
          </p:nvSpPr>
          <p:spPr bwMode="auto">
            <a:xfrm>
              <a:off x="3998" y="1048"/>
              <a:ext cx="2050" cy="285"/>
            </a:xfrm>
            <a:prstGeom prst="rect">
              <a:avLst/>
            </a:prstGeom>
            <a:solidFill>
              <a:srgbClr val="FF33A8"/>
            </a:solidFill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None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Reti elaborazione e sicurezza (6)</a:t>
              </a:r>
            </a:p>
          </p:txBody>
        </p:sp>
        <p:sp>
          <p:nvSpPr>
            <p:cNvPr id="70706" name="Rectangle 14"/>
            <p:cNvSpPr>
              <a:spLocks noChangeArrowheads="1"/>
            </p:cNvSpPr>
            <p:nvPr/>
          </p:nvSpPr>
          <p:spPr bwMode="auto">
            <a:xfrm>
              <a:off x="2007" y="1048"/>
              <a:ext cx="1991" cy="285"/>
            </a:xfrm>
            <a:prstGeom prst="rect">
              <a:avLst/>
            </a:prstGeom>
            <a:solidFill>
              <a:srgbClr val="FF33A8"/>
            </a:solidFill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None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Sviluppo applicazioni software (9)</a:t>
              </a:r>
            </a:p>
          </p:txBody>
        </p:sp>
        <p:sp>
          <p:nvSpPr>
            <p:cNvPr id="70707" name="Rectangle 15"/>
            <p:cNvSpPr>
              <a:spLocks noChangeArrowheads="1"/>
            </p:cNvSpPr>
            <p:nvPr/>
          </p:nvSpPr>
          <p:spPr bwMode="auto">
            <a:xfrm>
              <a:off x="2007" y="528"/>
              <a:ext cx="4041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b="1">
                  <a:solidFill>
                    <a:srgbClr val="000000"/>
                  </a:solidFill>
                </a:rPr>
                <a:t>III  anno (SI)</a:t>
              </a:r>
            </a:p>
          </p:txBody>
        </p:sp>
        <p:sp>
          <p:nvSpPr>
            <p:cNvPr id="70708" name="Rectangle 16"/>
            <p:cNvSpPr>
              <a:spLocks noChangeArrowheads="1"/>
            </p:cNvSpPr>
            <p:nvPr/>
          </p:nvSpPr>
          <p:spPr bwMode="auto">
            <a:xfrm>
              <a:off x="3998" y="1544"/>
              <a:ext cx="2050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None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Stage e tesi (12)</a:t>
              </a:r>
            </a:p>
          </p:txBody>
        </p:sp>
        <p:sp>
          <p:nvSpPr>
            <p:cNvPr id="70709" name="Line 17"/>
            <p:cNvSpPr>
              <a:spLocks noChangeShapeType="1"/>
            </p:cNvSpPr>
            <p:nvPr/>
          </p:nvSpPr>
          <p:spPr bwMode="auto">
            <a:xfrm>
              <a:off x="2007" y="528"/>
              <a:ext cx="4041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710" name="Line 18"/>
            <p:cNvSpPr>
              <a:spLocks noChangeShapeType="1"/>
            </p:cNvSpPr>
            <p:nvPr/>
          </p:nvSpPr>
          <p:spPr bwMode="auto">
            <a:xfrm>
              <a:off x="2007" y="1770"/>
              <a:ext cx="4041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711" name="Line 19"/>
            <p:cNvSpPr>
              <a:spLocks noChangeShapeType="1"/>
            </p:cNvSpPr>
            <p:nvPr/>
          </p:nvSpPr>
          <p:spPr bwMode="auto">
            <a:xfrm>
              <a:off x="2007" y="528"/>
              <a:ext cx="1" cy="124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712" name="Line 20"/>
            <p:cNvSpPr>
              <a:spLocks noChangeShapeType="1"/>
            </p:cNvSpPr>
            <p:nvPr/>
          </p:nvSpPr>
          <p:spPr bwMode="auto">
            <a:xfrm>
              <a:off x="6048" y="528"/>
              <a:ext cx="1" cy="124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713" name="Line 21"/>
            <p:cNvSpPr>
              <a:spLocks noChangeShapeType="1"/>
            </p:cNvSpPr>
            <p:nvPr/>
          </p:nvSpPr>
          <p:spPr bwMode="auto">
            <a:xfrm>
              <a:off x="2007" y="801"/>
              <a:ext cx="4041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714" name="Line 22"/>
            <p:cNvSpPr>
              <a:spLocks noChangeShapeType="1"/>
            </p:cNvSpPr>
            <p:nvPr/>
          </p:nvSpPr>
          <p:spPr bwMode="auto">
            <a:xfrm>
              <a:off x="3998" y="801"/>
              <a:ext cx="1" cy="96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715" name="Line 23"/>
            <p:cNvSpPr>
              <a:spLocks noChangeShapeType="1"/>
            </p:cNvSpPr>
            <p:nvPr/>
          </p:nvSpPr>
          <p:spPr bwMode="auto">
            <a:xfrm>
              <a:off x="2007" y="1333"/>
              <a:ext cx="4041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716" name="Line 24"/>
            <p:cNvSpPr>
              <a:spLocks noChangeShapeType="1"/>
            </p:cNvSpPr>
            <p:nvPr/>
          </p:nvSpPr>
          <p:spPr bwMode="auto">
            <a:xfrm>
              <a:off x="2007" y="1048"/>
              <a:ext cx="4041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717" name="Line 25"/>
            <p:cNvSpPr>
              <a:spLocks noChangeShapeType="1"/>
            </p:cNvSpPr>
            <p:nvPr/>
          </p:nvSpPr>
          <p:spPr bwMode="auto">
            <a:xfrm>
              <a:off x="3998" y="1544"/>
              <a:ext cx="205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70666" name="Rectangle 26"/>
          <p:cNvSpPr>
            <a:spLocks noChangeArrowheads="1"/>
          </p:cNvSpPr>
          <p:nvPr/>
        </p:nvSpPr>
        <p:spPr bwMode="auto">
          <a:xfrm>
            <a:off x="314325" y="5149850"/>
            <a:ext cx="2605088" cy="34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000000"/>
                </a:solidFill>
              </a:rPr>
              <a:t>PERCORSO  </a:t>
            </a:r>
            <a:br>
              <a:rPr lang="en-GB" sz="1800" b="1">
                <a:solidFill>
                  <a:srgbClr val="000000"/>
                </a:solidFill>
              </a:rPr>
            </a:br>
            <a:r>
              <a:rPr lang="en-GB" sz="1800" b="1">
                <a:solidFill>
                  <a:srgbClr val="800000"/>
                </a:solidFill>
              </a:rPr>
              <a:t>LINGUAGGI  E  SISTEMI</a:t>
            </a:r>
          </a:p>
        </p:txBody>
      </p:sp>
      <p:sp>
        <p:nvSpPr>
          <p:cNvPr id="70667" name="Rectangle 27"/>
          <p:cNvSpPr>
            <a:spLocks noChangeArrowheads="1"/>
          </p:cNvSpPr>
          <p:nvPr/>
        </p:nvSpPr>
        <p:spPr bwMode="auto">
          <a:xfrm>
            <a:off x="4341813" y="312738"/>
            <a:ext cx="4878387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tabLst>
                <a:tab pos="0" algn="l"/>
                <a:tab pos="1016000" algn="l"/>
                <a:tab pos="2035175" algn="l"/>
                <a:tab pos="3054350" algn="l"/>
                <a:tab pos="4073525" algn="l"/>
                <a:tab pos="5092700" algn="l"/>
                <a:tab pos="6111875" algn="l"/>
                <a:tab pos="7131050" algn="l"/>
                <a:tab pos="8150225" algn="l"/>
                <a:tab pos="9169400" algn="l"/>
                <a:tab pos="10190163" algn="l"/>
                <a:tab pos="10331450" algn="l"/>
                <a:tab pos="10780713" algn="l"/>
              </a:tabLst>
            </a:pPr>
            <a:r>
              <a:rPr lang="en-GB" sz="2000" b="1">
                <a:solidFill>
                  <a:srgbClr val="000000"/>
                </a:solidFill>
                <a:latin typeface="Tahoma" pitchFamily="-107" charset="0"/>
              </a:rPr>
              <a:t>TERZO ANNO: 	TRE  PERCORSI</a:t>
            </a:r>
            <a:endParaRPr lang="en-GB" sz="2000" b="1">
              <a:solidFill>
                <a:srgbClr val="000000"/>
              </a:solidFill>
            </a:endParaRPr>
          </a:p>
        </p:txBody>
      </p:sp>
      <p:grpSp>
        <p:nvGrpSpPr>
          <p:cNvPr id="70668" name="Group 28"/>
          <p:cNvGrpSpPr>
            <a:grpSpLocks/>
          </p:cNvGrpSpPr>
          <p:nvPr/>
        </p:nvGrpSpPr>
        <p:grpSpPr bwMode="auto">
          <a:xfrm>
            <a:off x="3187700" y="3238500"/>
            <a:ext cx="6413500" cy="1476375"/>
            <a:chOff x="2008" y="2040"/>
            <a:chExt cx="4040" cy="930"/>
          </a:xfrm>
        </p:grpSpPr>
        <p:sp>
          <p:nvSpPr>
            <p:cNvPr id="70687" name="Rectangle 29"/>
            <p:cNvSpPr>
              <a:spLocks noChangeArrowheads="1"/>
            </p:cNvSpPr>
            <p:nvPr/>
          </p:nvSpPr>
          <p:spPr bwMode="auto">
            <a:xfrm>
              <a:off x="4033" y="2544"/>
              <a:ext cx="2015" cy="200"/>
            </a:xfrm>
            <a:prstGeom prst="rect">
              <a:avLst/>
            </a:prstGeom>
            <a:solidFill>
              <a:srgbClr val="9966CC"/>
            </a:solidFill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90000"/>
                </a:lnSpc>
                <a:buFont typeface="Wingdings" pitchFamily="-107" charset="2"/>
                <a:buNone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A scelta (18)</a:t>
              </a:r>
            </a:p>
          </p:txBody>
        </p:sp>
        <p:sp>
          <p:nvSpPr>
            <p:cNvPr id="70688" name="Rectangle 30"/>
            <p:cNvSpPr>
              <a:spLocks noChangeArrowheads="1"/>
            </p:cNvSpPr>
            <p:nvPr/>
          </p:nvSpPr>
          <p:spPr bwMode="auto">
            <a:xfrm>
              <a:off x="2008" y="2544"/>
              <a:ext cx="2025" cy="426"/>
            </a:xfrm>
            <a:prstGeom prst="rect">
              <a:avLst/>
            </a:prstGeom>
            <a:solidFill>
              <a:srgbClr val="FF33A8"/>
            </a:solidFill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None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Sicurezza (6)</a:t>
              </a:r>
            </a:p>
            <a:p>
              <a:pPr marL="288925" indent="-288925">
                <a:lnSpc>
                  <a:spcPct val="90000"/>
                </a:lnSpc>
                <a:buFont typeface="Wingdings" pitchFamily="-107" charset="2"/>
                <a:buNone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endParaRPr lang="en-GB" sz="1400" b="1">
                <a:solidFill>
                  <a:srgbClr val="000000"/>
                </a:solidFill>
              </a:endParaRPr>
            </a:p>
          </p:txBody>
        </p:sp>
        <p:sp>
          <p:nvSpPr>
            <p:cNvPr id="70689" name="Rectangle 31"/>
            <p:cNvSpPr>
              <a:spLocks noChangeArrowheads="1"/>
            </p:cNvSpPr>
            <p:nvPr/>
          </p:nvSpPr>
          <p:spPr bwMode="auto">
            <a:xfrm>
              <a:off x="4033" y="2313"/>
              <a:ext cx="2015" cy="231"/>
            </a:xfrm>
            <a:prstGeom prst="rect">
              <a:avLst/>
            </a:prstGeom>
            <a:solidFill>
              <a:srgbClr val="FF33A8"/>
            </a:solidFill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None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Reti II (12)</a:t>
              </a:r>
            </a:p>
          </p:txBody>
        </p:sp>
        <p:sp>
          <p:nvSpPr>
            <p:cNvPr id="70690" name="Rectangle 32"/>
            <p:cNvSpPr>
              <a:spLocks noChangeArrowheads="1"/>
            </p:cNvSpPr>
            <p:nvPr/>
          </p:nvSpPr>
          <p:spPr bwMode="auto">
            <a:xfrm>
              <a:off x="2008" y="2313"/>
              <a:ext cx="2025" cy="231"/>
            </a:xfrm>
            <a:prstGeom prst="rect">
              <a:avLst/>
            </a:prstGeom>
            <a:solidFill>
              <a:srgbClr val="FF33A8"/>
            </a:solidFill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None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Reti I (12)</a:t>
              </a:r>
            </a:p>
          </p:txBody>
        </p:sp>
        <p:sp>
          <p:nvSpPr>
            <p:cNvPr id="70691" name="Rectangle 33"/>
            <p:cNvSpPr>
              <a:spLocks noChangeArrowheads="1"/>
            </p:cNvSpPr>
            <p:nvPr/>
          </p:nvSpPr>
          <p:spPr bwMode="auto">
            <a:xfrm>
              <a:off x="2008" y="2040"/>
              <a:ext cx="4040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b="1">
                  <a:solidFill>
                    <a:srgbClr val="000000"/>
                  </a:solidFill>
                </a:rPr>
                <a:t>III  anno (RT)</a:t>
              </a:r>
            </a:p>
          </p:txBody>
        </p:sp>
        <p:sp>
          <p:nvSpPr>
            <p:cNvPr id="70692" name="Rectangle 34"/>
            <p:cNvSpPr>
              <a:spLocks noChangeArrowheads="1"/>
            </p:cNvSpPr>
            <p:nvPr/>
          </p:nvSpPr>
          <p:spPr bwMode="auto">
            <a:xfrm>
              <a:off x="4033" y="2744"/>
              <a:ext cx="2015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None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Stage e tesi (12)</a:t>
              </a:r>
            </a:p>
          </p:txBody>
        </p:sp>
        <p:sp>
          <p:nvSpPr>
            <p:cNvPr id="70693" name="Line 35"/>
            <p:cNvSpPr>
              <a:spLocks noChangeShapeType="1"/>
            </p:cNvSpPr>
            <p:nvPr/>
          </p:nvSpPr>
          <p:spPr bwMode="auto">
            <a:xfrm>
              <a:off x="2008" y="2040"/>
              <a:ext cx="404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694" name="Line 36"/>
            <p:cNvSpPr>
              <a:spLocks noChangeShapeType="1"/>
            </p:cNvSpPr>
            <p:nvPr/>
          </p:nvSpPr>
          <p:spPr bwMode="auto">
            <a:xfrm>
              <a:off x="2008" y="2970"/>
              <a:ext cx="404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695" name="Line 37"/>
            <p:cNvSpPr>
              <a:spLocks noChangeShapeType="1"/>
            </p:cNvSpPr>
            <p:nvPr/>
          </p:nvSpPr>
          <p:spPr bwMode="auto">
            <a:xfrm>
              <a:off x="2008" y="2040"/>
              <a:ext cx="1" cy="93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696" name="Line 38"/>
            <p:cNvSpPr>
              <a:spLocks noChangeShapeType="1"/>
            </p:cNvSpPr>
            <p:nvPr/>
          </p:nvSpPr>
          <p:spPr bwMode="auto">
            <a:xfrm>
              <a:off x="6048" y="2040"/>
              <a:ext cx="1" cy="93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697" name="Line 39"/>
            <p:cNvSpPr>
              <a:spLocks noChangeShapeType="1"/>
            </p:cNvSpPr>
            <p:nvPr/>
          </p:nvSpPr>
          <p:spPr bwMode="auto">
            <a:xfrm>
              <a:off x="2008" y="2313"/>
              <a:ext cx="404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698" name="Line 40"/>
            <p:cNvSpPr>
              <a:spLocks noChangeShapeType="1"/>
            </p:cNvSpPr>
            <p:nvPr/>
          </p:nvSpPr>
          <p:spPr bwMode="auto">
            <a:xfrm>
              <a:off x="4033" y="2313"/>
              <a:ext cx="1" cy="657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699" name="Line 41"/>
            <p:cNvSpPr>
              <a:spLocks noChangeShapeType="1"/>
            </p:cNvSpPr>
            <p:nvPr/>
          </p:nvSpPr>
          <p:spPr bwMode="auto">
            <a:xfrm>
              <a:off x="2008" y="2544"/>
              <a:ext cx="404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700" name="Line 42"/>
            <p:cNvSpPr>
              <a:spLocks noChangeShapeType="1"/>
            </p:cNvSpPr>
            <p:nvPr/>
          </p:nvSpPr>
          <p:spPr bwMode="auto">
            <a:xfrm>
              <a:off x="4033" y="2744"/>
              <a:ext cx="2015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70669" name="Group 43"/>
          <p:cNvGrpSpPr>
            <a:grpSpLocks/>
          </p:cNvGrpSpPr>
          <p:nvPr/>
        </p:nvGrpSpPr>
        <p:grpSpPr bwMode="auto">
          <a:xfrm>
            <a:off x="3200400" y="5181600"/>
            <a:ext cx="6413500" cy="2068513"/>
            <a:chOff x="2016" y="3248"/>
            <a:chExt cx="4040" cy="1303"/>
          </a:xfrm>
        </p:grpSpPr>
        <p:sp>
          <p:nvSpPr>
            <p:cNvPr id="70670" name="Rectangle 44"/>
            <p:cNvSpPr>
              <a:spLocks noChangeArrowheads="1"/>
            </p:cNvSpPr>
            <p:nvPr/>
          </p:nvSpPr>
          <p:spPr bwMode="auto">
            <a:xfrm>
              <a:off x="4002" y="3521"/>
              <a:ext cx="2054" cy="387"/>
            </a:xfrm>
            <a:prstGeom prst="rect">
              <a:avLst/>
            </a:prstGeom>
            <a:solidFill>
              <a:srgbClr val="FF33A8"/>
            </a:solidFill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None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Reti e sicurezza (6)</a:t>
              </a:r>
            </a:p>
          </p:txBody>
        </p:sp>
        <p:sp>
          <p:nvSpPr>
            <p:cNvPr id="70671" name="Rectangle 45"/>
            <p:cNvSpPr>
              <a:spLocks noChangeArrowheads="1"/>
            </p:cNvSpPr>
            <p:nvPr/>
          </p:nvSpPr>
          <p:spPr bwMode="auto">
            <a:xfrm>
              <a:off x="2016" y="3521"/>
              <a:ext cx="1986" cy="387"/>
            </a:xfrm>
            <a:prstGeom prst="rect">
              <a:avLst/>
            </a:prstGeom>
            <a:solidFill>
              <a:srgbClr val="FF33A8"/>
            </a:solidFill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None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Linguaggi e paradigmi di programmazione (9)</a:t>
              </a:r>
            </a:p>
          </p:txBody>
        </p:sp>
        <p:sp>
          <p:nvSpPr>
            <p:cNvPr id="70672" name="Rectangle 46"/>
            <p:cNvSpPr>
              <a:spLocks noChangeArrowheads="1"/>
            </p:cNvSpPr>
            <p:nvPr/>
          </p:nvSpPr>
          <p:spPr bwMode="auto">
            <a:xfrm>
              <a:off x="4002" y="4139"/>
              <a:ext cx="2054" cy="186"/>
            </a:xfrm>
            <a:prstGeom prst="rect">
              <a:avLst/>
            </a:prstGeom>
            <a:solidFill>
              <a:srgbClr val="9966CC"/>
            </a:solidFill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90000"/>
                </a:lnSpc>
                <a:buFont typeface="Wingdings" pitchFamily="-107" charset="2"/>
                <a:buNone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A scelta (9)</a:t>
              </a:r>
            </a:p>
          </p:txBody>
        </p:sp>
        <p:sp>
          <p:nvSpPr>
            <p:cNvPr id="70673" name="Rectangle 47"/>
            <p:cNvSpPr>
              <a:spLocks noChangeArrowheads="1"/>
            </p:cNvSpPr>
            <p:nvPr/>
          </p:nvSpPr>
          <p:spPr bwMode="auto">
            <a:xfrm>
              <a:off x="2016" y="4139"/>
              <a:ext cx="1986" cy="412"/>
            </a:xfrm>
            <a:prstGeom prst="rect">
              <a:avLst/>
            </a:prstGeom>
            <a:solidFill>
              <a:srgbClr val="FF33A8"/>
            </a:solidFill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None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Sviluppo applicazioni software (9)</a:t>
              </a:r>
            </a:p>
            <a:p>
              <a:pPr marL="288925" indent="-288925">
                <a:lnSpc>
                  <a:spcPct val="90000"/>
                </a:lnSpc>
                <a:buFont typeface="Wingdings" pitchFamily="-107" charset="2"/>
                <a:buNone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endParaRPr lang="en-GB" sz="1400" b="1">
                <a:solidFill>
                  <a:srgbClr val="000000"/>
                </a:solidFill>
              </a:endParaRPr>
            </a:p>
          </p:txBody>
        </p:sp>
        <p:sp>
          <p:nvSpPr>
            <p:cNvPr id="70674" name="Rectangle 48"/>
            <p:cNvSpPr>
              <a:spLocks noChangeArrowheads="1"/>
            </p:cNvSpPr>
            <p:nvPr/>
          </p:nvSpPr>
          <p:spPr bwMode="auto">
            <a:xfrm>
              <a:off x="4002" y="3908"/>
              <a:ext cx="2054" cy="231"/>
            </a:xfrm>
            <a:prstGeom prst="rect">
              <a:avLst/>
            </a:prstGeom>
            <a:solidFill>
              <a:srgbClr val="FF33A8"/>
            </a:solidFill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None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Programmazione in rete (6)</a:t>
              </a:r>
            </a:p>
          </p:txBody>
        </p:sp>
        <p:sp>
          <p:nvSpPr>
            <p:cNvPr id="70675" name="Rectangle 49"/>
            <p:cNvSpPr>
              <a:spLocks noChangeArrowheads="1"/>
            </p:cNvSpPr>
            <p:nvPr/>
          </p:nvSpPr>
          <p:spPr bwMode="auto">
            <a:xfrm>
              <a:off x="2016" y="3908"/>
              <a:ext cx="1986" cy="231"/>
            </a:xfrm>
            <a:prstGeom prst="rect">
              <a:avLst/>
            </a:prstGeom>
            <a:solidFill>
              <a:srgbClr val="FF33A8"/>
            </a:solidFill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None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Calcolabilit</a:t>
              </a:r>
              <a:r>
                <a:rPr lang="en-GB" sz="1400" b="1">
                  <a:solidFill>
                    <a:srgbClr val="000000"/>
                  </a:solidFill>
                  <a:ea typeface="ＭＳ Ｐゴシック" pitchFamily="-107" charset="-128"/>
                  <a:cs typeface="ＭＳ Ｐゴシック" pitchFamily="-107" charset="-128"/>
                </a:rPr>
                <a:t>à e semantica (9)</a:t>
              </a:r>
            </a:p>
          </p:txBody>
        </p:sp>
        <p:sp>
          <p:nvSpPr>
            <p:cNvPr id="70676" name="Rectangle 50"/>
            <p:cNvSpPr>
              <a:spLocks noChangeArrowheads="1"/>
            </p:cNvSpPr>
            <p:nvPr/>
          </p:nvSpPr>
          <p:spPr bwMode="auto">
            <a:xfrm>
              <a:off x="2016" y="3248"/>
              <a:ext cx="4040" cy="2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800" b="1">
                  <a:solidFill>
                    <a:srgbClr val="000000"/>
                  </a:solidFill>
                </a:rPr>
                <a:t>III  anno (RT)</a:t>
              </a:r>
            </a:p>
          </p:txBody>
        </p:sp>
        <p:sp>
          <p:nvSpPr>
            <p:cNvPr id="70677" name="Rectangle 51"/>
            <p:cNvSpPr>
              <a:spLocks noChangeArrowheads="1"/>
            </p:cNvSpPr>
            <p:nvPr/>
          </p:nvSpPr>
          <p:spPr bwMode="auto">
            <a:xfrm>
              <a:off x="4002" y="4325"/>
              <a:ext cx="205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None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Stage e tesi (12)</a:t>
              </a:r>
            </a:p>
          </p:txBody>
        </p:sp>
        <p:sp>
          <p:nvSpPr>
            <p:cNvPr id="70678" name="Line 52"/>
            <p:cNvSpPr>
              <a:spLocks noChangeShapeType="1"/>
            </p:cNvSpPr>
            <p:nvPr/>
          </p:nvSpPr>
          <p:spPr bwMode="auto">
            <a:xfrm>
              <a:off x="2016" y="3248"/>
              <a:ext cx="404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679" name="Line 53"/>
            <p:cNvSpPr>
              <a:spLocks noChangeShapeType="1"/>
            </p:cNvSpPr>
            <p:nvPr/>
          </p:nvSpPr>
          <p:spPr bwMode="auto">
            <a:xfrm>
              <a:off x="2016" y="4551"/>
              <a:ext cx="404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680" name="Line 54"/>
            <p:cNvSpPr>
              <a:spLocks noChangeShapeType="1"/>
            </p:cNvSpPr>
            <p:nvPr/>
          </p:nvSpPr>
          <p:spPr bwMode="auto">
            <a:xfrm>
              <a:off x="2016" y="3248"/>
              <a:ext cx="1" cy="130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681" name="Line 55"/>
            <p:cNvSpPr>
              <a:spLocks noChangeShapeType="1"/>
            </p:cNvSpPr>
            <p:nvPr/>
          </p:nvSpPr>
          <p:spPr bwMode="auto">
            <a:xfrm>
              <a:off x="6056" y="3248"/>
              <a:ext cx="1" cy="130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682" name="Line 56"/>
            <p:cNvSpPr>
              <a:spLocks noChangeShapeType="1"/>
            </p:cNvSpPr>
            <p:nvPr/>
          </p:nvSpPr>
          <p:spPr bwMode="auto">
            <a:xfrm>
              <a:off x="2016" y="3521"/>
              <a:ext cx="404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683" name="Line 57"/>
            <p:cNvSpPr>
              <a:spLocks noChangeShapeType="1"/>
            </p:cNvSpPr>
            <p:nvPr/>
          </p:nvSpPr>
          <p:spPr bwMode="auto">
            <a:xfrm>
              <a:off x="4002" y="3521"/>
              <a:ext cx="1" cy="103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684" name="Line 58"/>
            <p:cNvSpPr>
              <a:spLocks noChangeShapeType="1"/>
            </p:cNvSpPr>
            <p:nvPr/>
          </p:nvSpPr>
          <p:spPr bwMode="auto">
            <a:xfrm>
              <a:off x="2016" y="4139"/>
              <a:ext cx="404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685" name="Line 59"/>
            <p:cNvSpPr>
              <a:spLocks noChangeShapeType="1"/>
            </p:cNvSpPr>
            <p:nvPr/>
          </p:nvSpPr>
          <p:spPr bwMode="auto">
            <a:xfrm>
              <a:off x="4002" y="4325"/>
              <a:ext cx="205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686" name="Line 60"/>
            <p:cNvSpPr>
              <a:spLocks noChangeShapeType="1"/>
            </p:cNvSpPr>
            <p:nvPr/>
          </p:nvSpPr>
          <p:spPr bwMode="auto">
            <a:xfrm>
              <a:off x="2016" y="3908"/>
              <a:ext cx="404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10289E9-34DB-A545-96BF-318F7F312270}" type="slidenum">
              <a:rPr lang="en-GB" smtClean="0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>
                <a:buFont typeface="Arial" pitchFamily="-107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en-GB" smtClean="0"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72707" name="Rectangle 10"/>
          <p:cNvSpPr>
            <a:spLocks noChangeArrowheads="1"/>
          </p:cNvSpPr>
          <p:nvPr/>
        </p:nvSpPr>
        <p:spPr bwMode="auto">
          <a:xfrm>
            <a:off x="1371600" y="3581400"/>
            <a:ext cx="8153400" cy="457200"/>
          </a:xfrm>
          <a:prstGeom prst="rect">
            <a:avLst/>
          </a:prstGeom>
          <a:solidFill>
            <a:srgbClr val="32946A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2209800" y="1905000"/>
            <a:ext cx="7315200" cy="371475"/>
          </a:xfrm>
          <a:prstGeom prst="rect">
            <a:avLst/>
          </a:prstGeom>
          <a:solidFill>
            <a:schemeClr val="bg1">
              <a:alpha val="0"/>
            </a:schemeClr>
          </a:solidFill>
          <a:ln w="9398">
            <a:noFill/>
            <a:miter lim="800000"/>
            <a:headEnd/>
            <a:tailEnd/>
          </a:ln>
          <a:effectLst>
            <a:outerShdw blurRad="63500" dist="17819" dir="2700000" algn="ctr" rotWithShape="0">
              <a:srgbClr val="90909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Arial" pitchFamily="-109" charset="0"/>
              <a:buNone/>
              <a:defRPr/>
            </a:pPr>
            <a:endParaRPr lang="it-IT">
              <a:latin typeface="Arial" pitchFamily="-109" charset="0"/>
              <a:ea typeface="Arial Unicode MS" pitchFamily="-109" charset="0"/>
              <a:cs typeface="Arial Unicode MS" pitchFamily="-109" charset="0"/>
            </a:endParaRPr>
          </a:p>
        </p:txBody>
      </p:sp>
      <p:sp>
        <p:nvSpPr>
          <p:cNvPr id="72709" name="Rectangle 12"/>
          <p:cNvSpPr>
            <a:spLocks noChangeArrowheads="1"/>
          </p:cNvSpPr>
          <p:nvPr/>
        </p:nvSpPr>
        <p:spPr bwMode="auto">
          <a:xfrm>
            <a:off x="2286000" y="2971800"/>
            <a:ext cx="7239000" cy="17526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2710" name="Rectangle 13"/>
          <p:cNvSpPr>
            <a:spLocks noChangeArrowheads="1"/>
          </p:cNvSpPr>
          <p:nvPr/>
        </p:nvSpPr>
        <p:spPr bwMode="auto">
          <a:xfrm>
            <a:off x="2514600" y="1905000"/>
            <a:ext cx="6858000" cy="2562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Aft>
                <a:spcPts val="2000"/>
              </a:spcAft>
              <a:buFont typeface="Tahoma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  <a:latin typeface="Tahoma" pitchFamily="-107" charset="0"/>
              </a:rPr>
              <a:t>CONTENUTO DEL DOCUMENTO</a:t>
            </a:r>
          </a:p>
          <a:p>
            <a:pPr>
              <a:lnSpc>
                <a:spcPct val="120000"/>
              </a:lnSpc>
              <a:spcAft>
                <a:spcPts val="2000"/>
              </a:spcAft>
              <a:buFont typeface="Tahoma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>
              <a:solidFill>
                <a:srgbClr val="000000"/>
              </a:solidFill>
              <a:latin typeface="Tahoma" pitchFamily="-107" charset="0"/>
            </a:endParaRPr>
          </a:p>
          <a:p>
            <a:pPr marL="646113" lvl="1" indent="-188913">
              <a:lnSpc>
                <a:spcPct val="120000"/>
              </a:lnSpc>
              <a:spcAft>
                <a:spcPts val="900"/>
              </a:spcAft>
              <a:buFont typeface="Times" pitchFamily="-107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  <a:latin typeface="Tahoma" pitchFamily="-107" charset="0"/>
              </a:rPr>
              <a:t>Presentazione del corso di studi in informatica</a:t>
            </a:r>
          </a:p>
          <a:p>
            <a:pPr marL="646113" lvl="1" indent="-188913">
              <a:lnSpc>
                <a:spcPct val="120000"/>
              </a:lnSpc>
              <a:spcAft>
                <a:spcPts val="900"/>
              </a:spcAft>
              <a:buFont typeface="Times" pitchFamily="-107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  <a:latin typeface="Tahoma" pitchFamily="-107" charset="0"/>
              </a:rPr>
              <a:t>Domande ricorrenti</a:t>
            </a:r>
          </a:p>
          <a:p>
            <a:pPr marL="646113" lvl="1" indent="-188913">
              <a:lnSpc>
                <a:spcPct val="120000"/>
              </a:lnSpc>
              <a:spcAft>
                <a:spcPts val="900"/>
              </a:spcAft>
              <a:buFont typeface="Times" pitchFamily="-107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  <a:latin typeface="Tahoma" pitchFamily="-107" charset="0"/>
              </a:rPr>
              <a:t>Informazioni utili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9295409-FF6D-EC45-A54B-B65C1AA56141}" type="slidenum">
              <a:rPr lang="en-GB" smtClean="0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>
                <a:buFont typeface="Arial" pitchFamily="-107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en-GB" smtClean="0"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62000" y="685800"/>
            <a:ext cx="9601200" cy="1981200"/>
          </a:xfrm>
          <a:prstGeom prst="rect">
            <a:avLst/>
          </a:prstGeom>
          <a:solidFill>
            <a:schemeClr val="bg1">
              <a:alpha val="0"/>
            </a:schemeClr>
          </a:solidFill>
          <a:ln w="9398">
            <a:noFill/>
            <a:miter lim="800000"/>
            <a:headEnd/>
            <a:tailEnd/>
          </a:ln>
          <a:effectLst>
            <a:outerShdw blurRad="63500" dist="17819" dir="2700000" algn="ctr" rotWithShape="0">
              <a:srgbClr val="90909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Arial" pitchFamily="-109" charset="0"/>
              <a:buNone/>
              <a:defRPr/>
            </a:pPr>
            <a:endParaRPr lang="it-IT">
              <a:latin typeface="Arial" pitchFamily="-109" charset="0"/>
              <a:ea typeface="Arial Unicode MS" pitchFamily="-109" charset="0"/>
              <a:cs typeface="Arial Unicode MS" pitchFamily="-109" charset="0"/>
            </a:endParaRPr>
          </a:p>
        </p:txBody>
      </p:sp>
      <p:sp>
        <p:nvSpPr>
          <p:cNvPr id="7475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838200"/>
            <a:ext cx="9975850" cy="1708150"/>
          </a:xfr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800">
                <a:latin typeface="Arial" pitchFamily="-107" charset="0"/>
              </a:rPr>
              <a:t>CHE DIFFERENZA C’E’ TRA </a:t>
            </a:r>
            <a:br>
              <a:rPr lang="en-GB" sz="2800">
                <a:latin typeface="Arial" pitchFamily="-107" charset="0"/>
              </a:rPr>
            </a:br>
            <a:r>
              <a:rPr lang="en-GB" sz="2800">
                <a:latin typeface="Arial" pitchFamily="-107" charset="0"/>
              </a:rPr>
              <a:t>IL CORSO DI LAUREA IN INFORMATICA </a:t>
            </a:r>
            <a:br>
              <a:rPr lang="en-GB" sz="2800">
                <a:latin typeface="Arial" pitchFamily="-107" charset="0"/>
              </a:rPr>
            </a:br>
            <a:r>
              <a:rPr lang="en-GB" sz="2800">
                <a:latin typeface="Arial" pitchFamily="-107" charset="0"/>
              </a:rPr>
              <a:t>E </a:t>
            </a:r>
            <a:br>
              <a:rPr lang="en-GB" sz="2800">
                <a:latin typeface="Arial" pitchFamily="-107" charset="0"/>
              </a:rPr>
            </a:br>
            <a:r>
              <a:rPr lang="en-GB" sz="2800">
                <a:latin typeface="Arial" pitchFamily="-107" charset="0"/>
              </a:rPr>
              <a:t> IL CORSO DI LAUREA IN INGEGNERIA INFORMATICA?</a:t>
            </a:r>
          </a:p>
        </p:txBody>
      </p:sp>
      <p:sp>
        <p:nvSpPr>
          <p:cNvPr id="74757" name="AutoShape 2"/>
          <p:cNvSpPr>
            <a:spLocks noChangeArrowheads="1"/>
          </p:cNvSpPr>
          <p:nvPr/>
        </p:nvSpPr>
        <p:spPr bwMode="auto">
          <a:xfrm>
            <a:off x="609600" y="3124200"/>
            <a:ext cx="9067800" cy="1752600"/>
          </a:xfrm>
          <a:prstGeom prst="homePlate">
            <a:avLst>
              <a:gd name="adj" fmla="val 64722"/>
            </a:avLst>
          </a:prstGeom>
          <a:solidFill>
            <a:srgbClr val="FFFFFF">
              <a:alpha val="59999"/>
            </a:srgbClr>
          </a:solidFill>
          <a:ln w="9398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</a:rPr>
              <a:t>ENTRAMBI PREVEDONO </a:t>
            </a: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</a:rPr>
              <a:t>180 CREDITI PER LA LAUREA TRIENNALE </a:t>
            </a: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</a:rPr>
              <a:t>+ </a:t>
            </a:r>
          </a:p>
          <a:p>
            <a:pPr algn="ctr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</a:rPr>
              <a:t>120 PER LA LAUREA MAGISTRALE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0E08A3E-64CD-5A41-BF2F-A3A42A2EFD52}" type="slidenum">
              <a:rPr lang="en-GB" smtClean="0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>
                <a:buFont typeface="Arial" pitchFamily="-107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en-GB" smtClean="0"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20520" name="Rectangle 40"/>
          <p:cNvSpPr>
            <a:spLocks noChangeArrowheads="1"/>
          </p:cNvSpPr>
          <p:nvPr/>
        </p:nvSpPr>
        <p:spPr bwMode="auto">
          <a:xfrm>
            <a:off x="838200" y="152400"/>
            <a:ext cx="4876800" cy="533400"/>
          </a:xfrm>
          <a:prstGeom prst="rect">
            <a:avLst/>
          </a:prstGeom>
          <a:solidFill>
            <a:schemeClr val="bg1">
              <a:alpha val="0"/>
            </a:schemeClr>
          </a:solidFill>
          <a:ln w="9398">
            <a:noFill/>
            <a:miter lim="800000"/>
            <a:headEnd/>
            <a:tailEnd/>
          </a:ln>
          <a:effectLst>
            <a:outerShdw blurRad="63500" dist="17819" dir="2700000" algn="ctr" rotWithShape="0">
              <a:srgbClr val="90909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Arial" pitchFamily="-109" charset="0"/>
              <a:buNone/>
              <a:defRPr/>
            </a:pPr>
            <a:endParaRPr lang="it-IT">
              <a:latin typeface="Arial" pitchFamily="-109" charset="0"/>
              <a:ea typeface="Arial Unicode MS" pitchFamily="-109" charset="0"/>
              <a:cs typeface="Arial Unicode MS" pitchFamily="-109" charset="0"/>
            </a:endParaRPr>
          </a:p>
        </p:txBody>
      </p:sp>
      <p:sp>
        <p:nvSpPr>
          <p:cNvPr id="7680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4800600" cy="304800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GB" sz="2000"/>
              <a:t>IL CONFRONTO TRA I 2 PERCORSI…</a:t>
            </a:r>
            <a:endParaRPr lang="en-GB" sz="2000">
              <a:latin typeface="Arial" pitchFamily="-107" charset="0"/>
            </a:endParaRPr>
          </a:p>
        </p:txBody>
      </p:sp>
      <p:grpSp>
        <p:nvGrpSpPr>
          <p:cNvPr id="76805" name="Group 2"/>
          <p:cNvGrpSpPr>
            <a:grpSpLocks/>
          </p:cNvGrpSpPr>
          <p:nvPr/>
        </p:nvGrpSpPr>
        <p:grpSpPr bwMode="auto">
          <a:xfrm>
            <a:off x="765175" y="1582738"/>
            <a:ext cx="9618663" cy="1949450"/>
            <a:chOff x="482" y="997"/>
            <a:chExt cx="6059" cy="1228"/>
          </a:xfrm>
        </p:grpSpPr>
        <p:sp>
          <p:nvSpPr>
            <p:cNvPr id="76829" name="Rectangle 3"/>
            <p:cNvSpPr>
              <a:spLocks noChangeArrowheads="1"/>
            </p:cNvSpPr>
            <p:nvPr/>
          </p:nvSpPr>
          <p:spPr bwMode="auto">
            <a:xfrm>
              <a:off x="4521" y="1223"/>
              <a:ext cx="2020" cy="10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Analisi matematica (6)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Architettura (6) 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Laboratorio di linguaggi (3)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Comunicazione verbale e scritta (3)</a:t>
              </a:r>
            </a:p>
          </p:txBody>
        </p:sp>
        <p:sp>
          <p:nvSpPr>
            <p:cNvPr id="76830" name="Rectangle 4"/>
            <p:cNvSpPr>
              <a:spLocks noChangeArrowheads="1"/>
            </p:cNvSpPr>
            <p:nvPr/>
          </p:nvSpPr>
          <p:spPr bwMode="auto">
            <a:xfrm>
              <a:off x="2502" y="1223"/>
              <a:ext cx="2019" cy="10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Analisi matematica (6)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Logica matematica (6)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Programmazione II e laboratorio (7)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Lingua Inglese 1 (3)</a:t>
              </a:r>
            </a:p>
          </p:txBody>
        </p:sp>
        <p:sp>
          <p:nvSpPr>
            <p:cNvPr id="76831" name="Rectangle 5"/>
            <p:cNvSpPr>
              <a:spLocks noChangeArrowheads="1"/>
            </p:cNvSpPr>
            <p:nvPr/>
          </p:nvSpPr>
          <p:spPr bwMode="auto">
            <a:xfrm>
              <a:off x="482" y="1223"/>
              <a:ext cx="2020" cy="10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Matematica discreta (6)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Programmazione I e  laboratorio (8)</a:t>
              </a:r>
            </a:p>
          </p:txBody>
        </p:sp>
        <p:sp>
          <p:nvSpPr>
            <p:cNvPr id="76832" name="Rectangle 6"/>
            <p:cNvSpPr>
              <a:spLocks noChangeArrowheads="1"/>
            </p:cNvSpPr>
            <p:nvPr/>
          </p:nvSpPr>
          <p:spPr bwMode="auto">
            <a:xfrm>
              <a:off x="4521" y="997"/>
              <a:ext cx="2020" cy="2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III</a:t>
              </a:r>
            </a:p>
          </p:txBody>
        </p:sp>
        <p:sp>
          <p:nvSpPr>
            <p:cNvPr id="76833" name="Rectangle 7"/>
            <p:cNvSpPr>
              <a:spLocks noChangeArrowheads="1"/>
            </p:cNvSpPr>
            <p:nvPr/>
          </p:nvSpPr>
          <p:spPr bwMode="auto">
            <a:xfrm>
              <a:off x="2502" y="997"/>
              <a:ext cx="2019" cy="2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II</a:t>
              </a:r>
            </a:p>
          </p:txBody>
        </p:sp>
        <p:sp>
          <p:nvSpPr>
            <p:cNvPr id="76834" name="Rectangle 8"/>
            <p:cNvSpPr>
              <a:spLocks noChangeArrowheads="1"/>
            </p:cNvSpPr>
            <p:nvPr/>
          </p:nvSpPr>
          <p:spPr bwMode="auto">
            <a:xfrm>
              <a:off x="482" y="997"/>
              <a:ext cx="2020" cy="2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I </a:t>
              </a:r>
            </a:p>
          </p:txBody>
        </p:sp>
        <p:sp>
          <p:nvSpPr>
            <p:cNvPr id="76835" name="Line 9"/>
            <p:cNvSpPr>
              <a:spLocks noChangeShapeType="1"/>
            </p:cNvSpPr>
            <p:nvPr/>
          </p:nvSpPr>
          <p:spPr bwMode="auto">
            <a:xfrm>
              <a:off x="482" y="997"/>
              <a:ext cx="6059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836" name="Line 10"/>
            <p:cNvSpPr>
              <a:spLocks noChangeShapeType="1"/>
            </p:cNvSpPr>
            <p:nvPr/>
          </p:nvSpPr>
          <p:spPr bwMode="auto">
            <a:xfrm>
              <a:off x="482" y="1223"/>
              <a:ext cx="6059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837" name="Line 11"/>
            <p:cNvSpPr>
              <a:spLocks noChangeShapeType="1"/>
            </p:cNvSpPr>
            <p:nvPr/>
          </p:nvSpPr>
          <p:spPr bwMode="auto">
            <a:xfrm>
              <a:off x="482" y="2225"/>
              <a:ext cx="6059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838" name="Line 12"/>
            <p:cNvSpPr>
              <a:spLocks noChangeShapeType="1"/>
            </p:cNvSpPr>
            <p:nvPr/>
          </p:nvSpPr>
          <p:spPr bwMode="auto">
            <a:xfrm>
              <a:off x="482" y="997"/>
              <a:ext cx="1" cy="122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839" name="Line 13"/>
            <p:cNvSpPr>
              <a:spLocks noChangeShapeType="1"/>
            </p:cNvSpPr>
            <p:nvPr/>
          </p:nvSpPr>
          <p:spPr bwMode="auto">
            <a:xfrm>
              <a:off x="2502" y="997"/>
              <a:ext cx="1" cy="122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840" name="Line 14"/>
            <p:cNvSpPr>
              <a:spLocks noChangeShapeType="1"/>
            </p:cNvSpPr>
            <p:nvPr/>
          </p:nvSpPr>
          <p:spPr bwMode="auto">
            <a:xfrm>
              <a:off x="4521" y="997"/>
              <a:ext cx="1" cy="122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841" name="Line 15"/>
            <p:cNvSpPr>
              <a:spLocks noChangeShapeType="1"/>
            </p:cNvSpPr>
            <p:nvPr/>
          </p:nvSpPr>
          <p:spPr bwMode="auto">
            <a:xfrm>
              <a:off x="6541" y="997"/>
              <a:ext cx="1" cy="122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76806" name="Text Box 16"/>
          <p:cNvSpPr txBox="1">
            <a:spLocks noChangeArrowheads="1"/>
          </p:cNvSpPr>
          <p:nvPr/>
        </p:nvSpPr>
        <p:spPr bwMode="auto">
          <a:xfrm>
            <a:off x="8583613" y="717550"/>
            <a:ext cx="2095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76807" name="Group 17"/>
          <p:cNvGrpSpPr>
            <a:grpSpLocks/>
          </p:cNvGrpSpPr>
          <p:nvPr/>
        </p:nvGrpSpPr>
        <p:grpSpPr bwMode="auto">
          <a:xfrm>
            <a:off x="765175" y="4857750"/>
            <a:ext cx="9618663" cy="1879600"/>
            <a:chOff x="482" y="3060"/>
            <a:chExt cx="6059" cy="1184"/>
          </a:xfrm>
        </p:grpSpPr>
        <p:sp>
          <p:nvSpPr>
            <p:cNvPr id="76813" name="Rectangle 18"/>
            <p:cNvSpPr>
              <a:spLocks noChangeArrowheads="1"/>
            </p:cNvSpPr>
            <p:nvPr/>
          </p:nvSpPr>
          <p:spPr bwMode="auto">
            <a:xfrm>
              <a:off x="4970" y="3060"/>
              <a:ext cx="1571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IV</a:t>
              </a:r>
            </a:p>
          </p:txBody>
        </p:sp>
        <p:sp>
          <p:nvSpPr>
            <p:cNvPr id="76814" name="Rectangle 19"/>
            <p:cNvSpPr>
              <a:spLocks noChangeArrowheads="1"/>
            </p:cNvSpPr>
            <p:nvPr/>
          </p:nvSpPr>
          <p:spPr bwMode="auto">
            <a:xfrm>
              <a:off x="4970" y="3286"/>
              <a:ext cx="1571" cy="9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Inglese (1.3)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Analisi 2 (4.5)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Tecn. Ling. Program. (2.5)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Fisica 2 (6)</a:t>
              </a:r>
            </a:p>
          </p:txBody>
        </p:sp>
        <p:sp>
          <p:nvSpPr>
            <p:cNvPr id="76815" name="Rectangle 20"/>
            <p:cNvSpPr>
              <a:spLocks noChangeArrowheads="1"/>
            </p:cNvSpPr>
            <p:nvPr/>
          </p:nvSpPr>
          <p:spPr bwMode="auto">
            <a:xfrm>
              <a:off x="3399" y="3286"/>
              <a:ext cx="1571" cy="9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Inglese (1.3)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Fisica 1 (6)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Analisi 2 (4.5)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Tecn. Ling. Program. (2.5)</a:t>
              </a:r>
            </a:p>
          </p:txBody>
        </p:sp>
        <p:sp>
          <p:nvSpPr>
            <p:cNvPr id="76816" name="Rectangle 21"/>
            <p:cNvSpPr>
              <a:spLocks noChangeArrowheads="1"/>
            </p:cNvSpPr>
            <p:nvPr/>
          </p:nvSpPr>
          <p:spPr bwMode="auto">
            <a:xfrm>
              <a:off x="1941" y="3286"/>
              <a:ext cx="1458" cy="9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Analisi (4.5)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Elementi di Inform. (2.5) 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Geometria (3)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Inglese (1.3)</a:t>
              </a:r>
            </a:p>
          </p:txBody>
        </p:sp>
        <p:sp>
          <p:nvSpPr>
            <p:cNvPr id="76817" name="Rectangle 22"/>
            <p:cNvSpPr>
              <a:spLocks noChangeArrowheads="1"/>
            </p:cNvSpPr>
            <p:nvPr/>
          </p:nvSpPr>
          <p:spPr bwMode="auto">
            <a:xfrm>
              <a:off x="482" y="3286"/>
              <a:ext cx="1459" cy="9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Chimica (4)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Analisi (4.5)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Elementi di Informatica (2.5)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Geometria (3)</a:t>
              </a:r>
            </a:p>
          </p:txBody>
        </p:sp>
        <p:sp>
          <p:nvSpPr>
            <p:cNvPr id="76818" name="Rectangle 23"/>
            <p:cNvSpPr>
              <a:spLocks noChangeArrowheads="1"/>
            </p:cNvSpPr>
            <p:nvPr/>
          </p:nvSpPr>
          <p:spPr bwMode="auto">
            <a:xfrm>
              <a:off x="3399" y="3060"/>
              <a:ext cx="1571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III</a:t>
              </a:r>
            </a:p>
          </p:txBody>
        </p:sp>
        <p:sp>
          <p:nvSpPr>
            <p:cNvPr id="76819" name="Rectangle 24"/>
            <p:cNvSpPr>
              <a:spLocks noChangeArrowheads="1"/>
            </p:cNvSpPr>
            <p:nvPr/>
          </p:nvSpPr>
          <p:spPr bwMode="auto">
            <a:xfrm>
              <a:off x="1941" y="3060"/>
              <a:ext cx="145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II </a:t>
              </a:r>
            </a:p>
          </p:txBody>
        </p:sp>
        <p:sp>
          <p:nvSpPr>
            <p:cNvPr id="76820" name="Rectangle 25"/>
            <p:cNvSpPr>
              <a:spLocks noChangeArrowheads="1"/>
            </p:cNvSpPr>
            <p:nvPr/>
          </p:nvSpPr>
          <p:spPr bwMode="auto">
            <a:xfrm>
              <a:off x="482" y="3060"/>
              <a:ext cx="1459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76821" name="Line 26"/>
            <p:cNvSpPr>
              <a:spLocks noChangeShapeType="1"/>
            </p:cNvSpPr>
            <p:nvPr/>
          </p:nvSpPr>
          <p:spPr bwMode="auto">
            <a:xfrm>
              <a:off x="482" y="3060"/>
              <a:ext cx="6059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822" name="Line 27"/>
            <p:cNvSpPr>
              <a:spLocks noChangeShapeType="1"/>
            </p:cNvSpPr>
            <p:nvPr/>
          </p:nvSpPr>
          <p:spPr bwMode="auto">
            <a:xfrm>
              <a:off x="482" y="3286"/>
              <a:ext cx="6059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823" name="Line 28"/>
            <p:cNvSpPr>
              <a:spLocks noChangeShapeType="1"/>
            </p:cNvSpPr>
            <p:nvPr/>
          </p:nvSpPr>
          <p:spPr bwMode="auto">
            <a:xfrm>
              <a:off x="482" y="4244"/>
              <a:ext cx="6059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824" name="Line 29"/>
            <p:cNvSpPr>
              <a:spLocks noChangeShapeType="1"/>
            </p:cNvSpPr>
            <p:nvPr/>
          </p:nvSpPr>
          <p:spPr bwMode="auto">
            <a:xfrm>
              <a:off x="482" y="3060"/>
              <a:ext cx="1" cy="118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825" name="Line 30"/>
            <p:cNvSpPr>
              <a:spLocks noChangeShapeType="1"/>
            </p:cNvSpPr>
            <p:nvPr/>
          </p:nvSpPr>
          <p:spPr bwMode="auto">
            <a:xfrm>
              <a:off x="1941" y="3060"/>
              <a:ext cx="1" cy="118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826" name="Line 31"/>
            <p:cNvSpPr>
              <a:spLocks noChangeShapeType="1"/>
            </p:cNvSpPr>
            <p:nvPr/>
          </p:nvSpPr>
          <p:spPr bwMode="auto">
            <a:xfrm>
              <a:off x="3399" y="3060"/>
              <a:ext cx="1" cy="118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827" name="Line 32"/>
            <p:cNvSpPr>
              <a:spLocks noChangeShapeType="1"/>
            </p:cNvSpPr>
            <p:nvPr/>
          </p:nvSpPr>
          <p:spPr bwMode="auto">
            <a:xfrm>
              <a:off x="6541" y="3060"/>
              <a:ext cx="1" cy="118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6828" name="Line 33"/>
            <p:cNvSpPr>
              <a:spLocks noChangeShapeType="1"/>
            </p:cNvSpPr>
            <p:nvPr/>
          </p:nvSpPr>
          <p:spPr bwMode="auto">
            <a:xfrm>
              <a:off x="4970" y="3060"/>
              <a:ext cx="1" cy="118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76808" name="AutoShape 34"/>
          <p:cNvSpPr>
            <a:spLocks noChangeArrowheads="1"/>
          </p:cNvSpPr>
          <p:nvPr/>
        </p:nvSpPr>
        <p:spPr bwMode="auto">
          <a:xfrm>
            <a:off x="1287463" y="3994150"/>
            <a:ext cx="9001125" cy="8001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  <a:ln w="9398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6809" name="Text Box 35"/>
          <p:cNvSpPr txBox="1">
            <a:spLocks noChangeArrowheads="1"/>
          </p:cNvSpPr>
          <p:nvPr/>
        </p:nvSpPr>
        <p:spPr bwMode="auto">
          <a:xfrm>
            <a:off x="4570413" y="4210050"/>
            <a:ext cx="2357437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04400" tIns="52200" rIns="104400" bIns="522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</a:rPr>
              <a:t>INGEGNERIA: 1° anno</a:t>
            </a:r>
          </a:p>
        </p:txBody>
      </p:sp>
      <p:sp>
        <p:nvSpPr>
          <p:cNvPr id="76810" name="AutoShape 36"/>
          <p:cNvSpPr>
            <a:spLocks noChangeArrowheads="1"/>
          </p:cNvSpPr>
          <p:nvPr/>
        </p:nvSpPr>
        <p:spPr bwMode="auto">
          <a:xfrm>
            <a:off x="1317625" y="695325"/>
            <a:ext cx="9001125" cy="8001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  <a:ln w="9398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6811" name="Text Box 37"/>
          <p:cNvSpPr txBox="1">
            <a:spLocks noChangeArrowheads="1"/>
          </p:cNvSpPr>
          <p:nvPr/>
        </p:nvSpPr>
        <p:spPr bwMode="auto">
          <a:xfrm>
            <a:off x="4622800" y="931863"/>
            <a:ext cx="2492375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04400" tIns="52200" rIns="104400" bIns="522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</a:rPr>
              <a:t>INFORMATICA: 1° anno</a:t>
            </a:r>
          </a:p>
        </p:txBody>
      </p:sp>
      <p:sp>
        <p:nvSpPr>
          <p:cNvPr id="76812" name="Text Box 38"/>
          <p:cNvSpPr txBox="1">
            <a:spLocks noChangeArrowheads="1"/>
          </p:cNvSpPr>
          <p:nvPr/>
        </p:nvSpPr>
        <p:spPr bwMode="auto">
          <a:xfrm>
            <a:off x="454025" y="7056438"/>
            <a:ext cx="558641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000000"/>
                </a:solidFill>
              </a:rPr>
              <a:t>Tra parentesi sono indicati i crediti formativi necessari per ogni corso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A5E873D-9699-E44F-BADC-8DB4890253A7}" type="slidenum">
              <a:rPr lang="en-GB" smtClean="0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>
                <a:buFont typeface="Arial" pitchFamily="-107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en-GB" smtClean="0"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grpSp>
        <p:nvGrpSpPr>
          <p:cNvPr id="78851" name="Group 1"/>
          <p:cNvGrpSpPr>
            <a:grpSpLocks/>
          </p:cNvGrpSpPr>
          <p:nvPr/>
        </p:nvGrpSpPr>
        <p:grpSpPr bwMode="auto">
          <a:xfrm>
            <a:off x="536575" y="1711325"/>
            <a:ext cx="9618663" cy="1760538"/>
            <a:chOff x="338" y="1078"/>
            <a:chExt cx="6059" cy="1109"/>
          </a:xfrm>
        </p:grpSpPr>
        <p:sp>
          <p:nvSpPr>
            <p:cNvPr id="78877" name="Rectangle 2"/>
            <p:cNvSpPr>
              <a:spLocks noChangeArrowheads="1"/>
            </p:cNvSpPr>
            <p:nvPr/>
          </p:nvSpPr>
          <p:spPr bwMode="auto">
            <a:xfrm>
              <a:off x="4377" y="1304"/>
              <a:ext cx="2020" cy="8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Reti Trasmissione (6) 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Sistemi Operat. e Lab. (6) 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Prob. e Statistica (4.5)</a:t>
              </a:r>
            </a:p>
          </p:txBody>
        </p:sp>
        <p:sp>
          <p:nvSpPr>
            <p:cNvPr id="78878" name="Rectangle 3"/>
            <p:cNvSpPr>
              <a:spLocks noChangeArrowheads="1"/>
            </p:cNvSpPr>
            <p:nvPr/>
          </p:nvSpPr>
          <p:spPr bwMode="auto">
            <a:xfrm>
              <a:off x="2358" y="1304"/>
              <a:ext cx="2019" cy="8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9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Algoritmi e Lab. (6)</a:t>
              </a:r>
            </a:p>
            <a:p>
              <a:pPr marL="288925" indent="-288925">
                <a:lnSpc>
                  <a:spcPct val="9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Basi Dati e Lab. (6)</a:t>
              </a:r>
            </a:p>
            <a:p>
              <a:pPr marL="288925" indent="-288925">
                <a:lnSpc>
                  <a:spcPct val="9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Sistemi Operat. e Lab. (6)</a:t>
              </a:r>
            </a:p>
            <a:p>
              <a:pPr marL="288925" indent="-288925">
                <a:lnSpc>
                  <a:spcPct val="9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Prob. e Statistica (4.5)</a:t>
              </a:r>
            </a:p>
          </p:txBody>
        </p:sp>
        <p:sp>
          <p:nvSpPr>
            <p:cNvPr id="78879" name="Rectangle 4"/>
            <p:cNvSpPr>
              <a:spLocks noChangeArrowheads="1"/>
            </p:cNvSpPr>
            <p:nvPr/>
          </p:nvSpPr>
          <p:spPr bwMode="auto">
            <a:xfrm>
              <a:off x="338" y="1304"/>
              <a:ext cx="2020" cy="8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Algoritmi e Lab. (6) </a:t>
              </a:r>
            </a:p>
            <a:p>
              <a:pPr marL="288925" indent="-288925">
                <a:lnSpc>
                  <a:spcPct val="9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Basi Dati e Lab. (6)</a:t>
              </a:r>
            </a:p>
            <a:p>
              <a:pPr marL="288925" indent="-288925">
                <a:lnSpc>
                  <a:spcPct val="9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Fisica (6)</a:t>
              </a:r>
            </a:p>
            <a:p>
              <a:pPr marL="288925" indent="-288925">
                <a:lnSpc>
                  <a:spcPct val="9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Psicologia Comunicazione (3)</a:t>
              </a:r>
            </a:p>
          </p:txBody>
        </p:sp>
        <p:sp>
          <p:nvSpPr>
            <p:cNvPr id="78880" name="Rectangle 5"/>
            <p:cNvSpPr>
              <a:spLocks noChangeArrowheads="1"/>
            </p:cNvSpPr>
            <p:nvPr/>
          </p:nvSpPr>
          <p:spPr bwMode="auto">
            <a:xfrm>
              <a:off x="4377" y="1078"/>
              <a:ext cx="2020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III </a:t>
              </a:r>
            </a:p>
          </p:txBody>
        </p:sp>
        <p:sp>
          <p:nvSpPr>
            <p:cNvPr id="78881" name="Rectangle 6"/>
            <p:cNvSpPr>
              <a:spLocks noChangeArrowheads="1"/>
            </p:cNvSpPr>
            <p:nvPr/>
          </p:nvSpPr>
          <p:spPr bwMode="auto">
            <a:xfrm>
              <a:off x="2358" y="1078"/>
              <a:ext cx="2019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II</a:t>
              </a:r>
            </a:p>
          </p:txBody>
        </p:sp>
        <p:sp>
          <p:nvSpPr>
            <p:cNvPr id="78882" name="Rectangle 7"/>
            <p:cNvSpPr>
              <a:spLocks noChangeArrowheads="1"/>
            </p:cNvSpPr>
            <p:nvPr/>
          </p:nvSpPr>
          <p:spPr bwMode="auto">
            <a:xfrm>
              <a:off x="338" y="1078"/>
              <a:ext cx="2020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I </a:t>
              </a:r>
            </a:p>
          </p:txBody>
        </p:sp>
        <p:sp>
          <p:nvSpPr>
            <p:cNvPr id="78883" name="Line 8"/>
            <p:cNvSpPr>
              <a:spLocks noChangeShapeType="1"/>
            </p:cNvSpPr>
            <p:nvPr/>
          </p:nvSpPr>
          <p:spPr bwMode="auto">
            <a:xfrm>
              <a:off x="338" y="1078"/>
              <a:ext cx="6059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884" name="Line 9"/>
            <p:cNvSpPr>
              <a:spLocks noChangeShapeType="1"/>
            </p:cNvSpPr>
            <p:nvPr/>
          </p:nvSpPr>
          <p:spPr bwMode="auto">
            <a:xfrm>
              <a:off x="338" y="1304"/>
              <a:ext cx="6059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885" name="Line 10"/>
            <p:cNvSpPr>
              <a:spLocks noChangeShapeType="1"/>
            </p:cNvSpPr>
            <p:nvPr/>
          </p:nvSpPr>
          <p:spPr bwMode="auto">
            <a:xfrm>
              <a:off x="338" y="2187"/>
              <a:ext cx="6059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886" name="Line 11"/>
            <p:cNvSpPr>
              <a:spLocks noChangeShapeType="1"/>
            </p:cNvSpPr>
            <p:nvPr/>
          </p:nvSpPr>
          <p:spPr bwMode="auto">
            <a:xfrm>
              <a:off x="338" y="1078"/>
              <a:ext cx="1" cy="1109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887" name="Line 12"/>
            <p:cNvSpPr>
              <a:spLocks noChangeShapeType="1"/>
            </p:cNvSpPr>
            <p:nvPr/>
          </p:nvSpPr>
          <p:spPr bwMode="auto">
            <a:xfrm>
              <a:off x="2358" y="1078"/>
              <a:ext cx="1" cy="110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888" name="Line 13"/>
            <p:cNvSpPr>
              <a:spLocks noChangeShapeType="1"/>
            </p:cNvSpPr>
            <p:nvPr/>
          </p:nvSpPr>
          <p:spPr bwMode="auto">
            <a:xfrm>
              <a:off x="4377" y="1078"/>
              <a:ext cx="1" cy="110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889" name="Line 14"/>
            <p:cNvSpPr>
              <a:spLocks noChangeShapeType="1"/>
            </p:cNvSpPr>
            <p:nvPr/>
          </p:nvSpPr>
          <p:spPr bwMode="auto">
            <a:xfrm>
              <a:off x="6397" y="1078"/>
              <a:ext cx="1" cy="1109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78852" name="Text Box 15"/>
          <p:cNvSpPr txBox="1">
            <a:spLocks noChangeArrowheads="1"/>
          </p:cNvSpPr>
          <p:nvPr/>
        </p:nvSpPr>
        <p:spPr bwMode="auto">
          <a:xfrm>
            <a:off x="8655050" y="717550"/>
            <a:ext cx="2095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78853" name="Group 16"/>
          <p:cNvGrpSpPr>
            <a:grpSpLocks/>
          </p:cNvGrpSpPr>
          <p:nvPr/>
        </p:nvGrpSpPr>
        <p:grpSpPr bwMode="auto">
          <a:xfrm>
            <a:off x="569913" y="4857750"/>
            <a:ext cx="9885362" cy="1760538"/>
            <a:chOff x="359" y="3060"/>
            <a:chExt cx="6227" cy="1109"/>
          </a:xfrm>
        </p:grpSpPr>
        <p:sp>
          <p:nvSpPr>
            <p:cNvPr id="78861" name="Rectangle 17"/>
            <p:cNvSpPr>
              <a:spLocks noChangeArrowheads="1"/>
            </p:cNvSpPr>
            <p:nvPr/>
          </p:nvSpPr>
          <p:spPr bwMode="auto">
            <a:xfrm>
              <a:off x="4972" y="3060"/>
              <a:ext cx="161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IV</a:t>
              </a:r>
            </a:p>
          </p:txBody>
        </p:sp>
        <p:sp>
          <p:nvSpPr>
            <p:cNvPr id="78862" name="Rectangle 18"/>
            <p:cNvSpPr>
              <a:spLocks noChangeArrowheads="1"/>
            </p:cNvSpPr>
            <p:nvPr/>
          </p:nvSpPr>
          <p:spPr bwMode="auto">
            <a:xfrm>
              <a:off x="4972" y="3286"/>
              <a:ext cx="1614" cy="8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Algoritmi (5)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Controlli autom. (5)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Disp. Elettron. (5)</a:t>
              </a:r>
            </a:p>
          </p:txBody>
        </p:sp>
        <p:sp>
          <p:nvSpPr>
            <p:cNvPr id="78863" name="Rectangle 19"/>
            <p:cNvSpPr>
              <a:spLocks noChangeArrowheads="1"/>
            </p:cNvSpPr>
            <p:nvPr/>
          </p:nvSpPr>
          <p:spPr bwMode="auto">
            <a:xfrm>
              <a:off x="3357" y="3286"/>
              <a:ext cx="1615" cy="8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 Algoritmi (5)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 Fond. Automatica (5)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Sist.Elettronici (5)</a:t>
              </a:r>
            </a:p>
          </p:txBody>
        </p:sp>
        <p:sp>
          <p:nvSpPr>
            <p:cNvPr id="78864" name="Rectangle 20"/>
            <p:cNvSpPr>
              <a:spLocks noChangeArrowheads="1"/>
            </p:cNvSpPr>
            <p:nvPr/>
          </p:nvSpPr>
          <p:spPr bwMode="auto">
            <a:xfrm>
              <a:off x="1874" y="3286"/>
              <a:ext cx="1483" cy="8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9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Calcolatori (5)</a:t>
              </a:r>
            </a:p>
            <a:p>
              <a:pPr marL="288925" indent="-288925">
                <a:lnSpc>
                  <a:spcPct val="9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Elettrotecnica 2 (5)</a:t>
              </a:r>
            </a:p>
            <a:p>
              <a:pPr marL="288925" indent="-288925">
                <a:lnSpc>
                  <a:spcPct val="9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Elab segnali (5)</a:t>
              </a:r>
            </a:p>
            <a:p>
              <a:pPr marL="288925" indent="-288925">
                <a:lnSpc>
                  <a:spcPct val="9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Introduzione Speriment. (2)</a:t>
              </a:r>
            </a:p>
          </p:txBody>
        </p:sp>
        <p:sp>
          <p:nvSpPr>
            <p:cNvPr id="78865" name="Rectangle 21"/>
            <p:cNvSpPr>
              <a:spLocks noChangeArrowheads="1"/>
            </p:cNvSpPr>
            <p:nvPr/>
          </p:nvSpPr>
          <p:spPr bwMode="auto">
            <a:xfrm>
              <a:off x="359" y="3286"/>
              <a:ext cx="1515" cy="88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Probabilita’ (4)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Elettrotecnica 1 (5)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Teoria dei segnali (6)</a:t>
              </a:r>
            </a:p>
          </p:txBody>
        </p:sp>
        <p:sp>
          <p:nvSpPr>
            <p:cNvPr id="78866" name="Rectangle 22"/>
            <p:cNvSpPr>
              <a:spLocks noChangeArrowheads="1"/>
            </p:cNvSpPr>
            <p:nvPr/>
          </p:nvSpPr>
          <p:spPr bwMode="auto">
            <a:xfrm>
              <a:off x="3357" y="3060"/>
              <a:ext cx="1615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III </a:t>
              </a:r>
            </a:p>
          </p:txBody>
        </p:sp>
        <p:sp>
          <p:nvSpPr>
            <p:cNvPr id="78867" name="Rectangle 23"/>
            <p:cNvSpPr>
              <a:spLocks noChangeArrowheads="1"/>
            </p:cNvSpPr>
            <p:nvPr/>
          </p:nvSpPr>
          <p:spPr bwMode="auto">
            <a:xfrm>
              <a:off x="1874" y="3060"/>
              <a:ext cx="1483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II </a:t>
              </a:r>
            </a:p>
          </p:txBody>
        </p:sp>
        <p:sp>
          <p:nvSpPr>
            <p:cNvPr id="78868" name="Rectangle 24"/>
            <p:cNvSpPr>
              <a:spLocks noChangeArrowheads="1"/>
            </p:cNvSpPr>
            <p:nvPr/>
          </p:nvSpPr>
          <p:spPr bwMode="auto">
            <a:xfrm>
              <a:off x="359" y="3060"/>
              <a:ext cx="1515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I </a:t>
              </a:r>
            </a:p>
          </p:txBody>
        </p:sp>
        <p:sp>
          <p:nvSpPr>
            <p:cNvPr id="78869" name="Line 25"/>
            <p:cNvSpPr>
              <a:spLocks noChangeShapeType="1"/>
            </p:cNvSpPr>
            <p:nvPr/>
          </p:nvSpPr>
          <p:spPr bwMode="auto">
            <a:xfrm>
              <a:off x="359" y="3060"/>
              <a:ext cx="6227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870" name="Line 26"/>
            <p:cNvSpPr>
              <a:spLocks noChangeShapeType="1"/>
            </p:cNvSpPr>
            <p:nvPr/>
          </p:nvSpPr>
          <p:spPr bwMode="auto">
            <a:xfrm>
              <a:off x="359" y="3286"/>
              <a:ext cx="622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871" name="Line 27"/>
            <p:cNvSpPr>
              <a:spLocks noChangeShapeType="1"/>
            </p:cNvSpPr>
            <p:nvPr/>
          </p:nvSpPr>
          <p:spPr bwMode="auto">
            <a:xfrm>
              <a:off x="359" y="4169"/>
              <a:ext cx="6227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872" name="Line 28"/>
            <p:cNvSpPr>
              <a:spLocks noChangeShapeType="1"/>
            </p:cNvSpPr>
            <p:nvPr/>
          </p:nvSpPr>
          <p:spPr bwMode="auto">
            <a:xfrm>
              <a:off x="359" y="3060"/>
              <a:ext cx="1" cy="1109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873" name="Line 29"/>
            <p:cNvSpPr>
              <a:spLocks noChangeShapeType="1"/>
            </p:cNvSpPr>
            <p:nvPr/>
          </p:nvSpPr>
          <p:spPr bwMode="auto">
            <a:xfrm>
              <a:off x="1874" y="3060"/>
              <a:ext cx="1" cy="110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874" name="Line 30"/>
            <p:cNvSpPr>
              <a:spLocks noChangeShapeType="1"/>
            </p:cNvSpPr>
            <p:nvPr/>
          </p:nvSpPr>
          <p:spPr bwMode="auto">
            <a:xfrm>
              <a:off x="3357" y="3060"/>
              <a:ext cx="1" cy="110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875" name="Line 31"/>
            <p:cNvSpPr>
              <a:spLocks noChangeShapeType="1"/>
            </p:cNvSpPr>
            <p:nvPr/>
          </p:nvSpPr>
          <p:spPr bwMode="auto">
            <a:xfrm>
              <a:off x="6586" y="3060"/>
              <a:ext cx="1" cy="1109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8876" name="Line 32"/>
            <p:cNvSpPr>
              <a:spLocks noChangeShapeType="1"/>
            </p:cNvSpPr>
            <p:nvPr/>
          </p:nvSpPr>
          <p:spPr bwMode="auto">
            <a:xfrm>
              <a:off x="4972" y="3060"/>
              <a:ext cx="1" cy="110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78854" name="AutoShape 34"/>
          <p:cNvSpPr>
            <a:spLocks noChangeArrowheads="1"/>
          </p:cNvSpPr>
          <p:nvPr/>
        </p:nvSpPr>
        <p:spPr bwMode="auto">
          <a:xfrm>
            <a:off x="1344613" y="3894138"/>
            <a:ext cx="9001125" cy="8001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  <a:ln w="9398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8855" name="Text Box 35"/>
          <p:cNvSpPr txBox="1">
            <a:spLocks noChangeArrowheads="1"/>
          </p:cNvSpPr>
          <p:nvPr/>
        </p:nvSpPr>
        <p:spPr bwMode="auto">
          <a:xfrm>
            <a:off x="4641850" y="4095750"/>
            <a:ext cx="24130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04400" tIns="52200" rIns="104400" bIns="522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</a:rPr>
              <a:t>INGEGNERIA:  2° anno</a:t>
            </a:r>
          </a:p>
        </p:txBody>
      </p:sp>
      <p:sp>
        <p:nvSpPr>
          <p:cNvPr id="78856" name="AutoShape 36"/>
          <p:cNvSpPr>
            <a:spLocks noChangeArrowheads="1"/>
          </p:cNvSpPr>
          <p:nvPr/>
        </p:nvSpPr>
        <p:spPr bwMode="auto">
          <a:xfrm>
            <a:off x="1389063" y="638175"/>
            <a:ext cx="9001125" cy="8001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  <a:ln w="9398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8857" name="Text Box 37"/>
          <p:cNvSpPr txBox="1">
            <a:spLocks noChangeArrowheads="1"/>
          </p:cNvSpPr>
          <p:nvPr/>
        </p:nvSpPr>
        <p:spPr bwMode="auto">
          <a:xfrm>
            <a:off x="4694238" y="874713"/>
            <a:ext cx="33274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04400" tIns="52200" rIns="104400" bIns="522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</a:rPr>
              <a:t>INFORMATICA 2° anno SIS.RETI</a:t>
            </a: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914400" y="152400"/>
            <a:ext cx="5257800" cy="533400"/>
          </a:xfrm>
          <a:prstGeom prst="rect">
            <a:avLst/>
          </a:prstGeom>
          <a:solidFill>
            <a:schemeClr val="bg1">
              <a:alpha val="0"/>
            </a:schemeClr>
          </a:solidFill>
          <a:ln w="9398">
            <a:noFill/>
            <a:miter lim="800000"/>
            <a:headEnd/>
            <a:tailEnd/>
          </a:ln>
          <a:effectLst>
            <a:outerShdw blurRad="63500" dist="17819" dir="2700000" algn="ctr" rotWithShape="0">
              <a:srgbClr val="90909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Arial" pitchFamily="-109" charset="0"/>
              <a:buNone/>
              <a:defRPr/>
            </a:pPr>
            <a:endParaRPr lang="it-IT">
              <a:latin typeface="Arial" pitchFamily="-109" charset="0"/>
              <a:ea typeface="Arial Unicode MS" pitchFamily="-109" charset="0"/>
              <a:cs typeface="Arial Unicode MS" pitchFamily="-109" charset="0"/>
            </a:endParaRPr>
          </a:p>
        </p:txBody>
      </p:sp>
      <p:sp>
        <p:nvSpPr>
          <p:cNvPr id="78859" name="Rectangle 40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5257800" cy="304800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GB" sz="2000"/>
              <a:t>… IL CONFRONTO TRA I 2 PERCORSI…</a:t>
            </a:r>
            <a:endParaRPr lang="en-GB" sz="2000">
              <a:latin typeface="Arial" pitchFamily="-107" charset="0"/>
            </a:endParaRPr>
          </a:p>
        </p:txBody>
      </p:sp>
      <p:sp>
        <p:nvSpPr>
          <p:cNvPr id="78860" name="Rectangle 41"/>
          <p:cNvSpPr>
            <a:spLocks noChangeArrowheads="1"/>
          </p:cNvSpPr>
          <p:nvPr/>
        </p:nvSpPr>
        <p:spPr bwMode="auto">
          <a:xfrm>
            <a:off x="709613" y="854075"/>
            <a:ext cx="1841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AD8ED65-6401-8140-A07A-CF83FC453F0B}" type="slidenum">
              <a:rPr lang="en-GB" smtClean="0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>
                <a:buFont typeface="Arial" pitchFamily="-107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en-GB" smtClean="0"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grpSp>
        <p:nvGrpSpPr>
          <p:cNvPr id="80899" name="Group 1"/>
          <p:cNvGrpSpPr>
            <a:grpSpLocks/>
          </p:cNvGrpSpPr>
          <p:nvPr/>
        </p:nvGrpSpPr>
        <p:grpSpPr bwMode="auto">
          <a:xfrm>
            <a:off x="565150" y="1608138"/>
            <a:ext cx="9618663" cy="1727200"/>
            <a:chOff x="356" y="1013"/>
            <a:chExt cx="6059" cy="1088"/>
          </a:xfrm>
        </p:grpSpPr>
        <p:sp>
          <p:nvSpPr>
            <p:cNvPr id="80925" name="Rectangle 2"/>
            <p:cNvSpPr>
              <a:spLocks noChangeArrowheads="1"/>
            </p:cNvSpPr>
            <p:nvPr/>
          </p:nvSpPr>
          <p:spPr bwMode="auto">
            <a:xfrm>
              <a:off x="4395" y="1239"/>
              <a:ext cx="2020" cy="8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Lab. Servizi Web (6)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Organiz. Esperienza Impresa (6)</a:t>
              </a:r>
            </a:p>
          </p:txBody>
        </p:sp>
        <p:sp>
          <p:nvSpPr>
            <p:cNvPr id="80926" name="Rectangle 3"/>
            <p:cNvSpPr>
              <a:spLocks noChangeArrowheads="1"/>
            </p:cNvSpPr>
            <p:nvPr/>
          </p:nvSpPr>
          <p:spPr bwMode="auto">
            <a:xfrm>
              <a:off x="2376" y="1239"/>
              <a:ext cx="2019" cy="8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Prog. in rete e Lab (4.5)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Inter. Uomo Macch. (6)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Sist. Intelligenti (6)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Sper. Ingegn. Sw (6)</a:t>
              </a:r>
            </a:p>
          </p:txBody>
        </p:sp>
        <p:sp>
          <p:nvSpPr>
            <p:cNvPr id="80927" name="Rectangle 4"/>
            <p:cNvSpPr>
              <a:spLocks noChangeArrowheads="1"/>
            </p:cNvSpPr>
            <p:nvPr/>
          </p:nvSpPr>
          <p:spPr bwMode="auto">
            <a:xfrm>
              <a:off x="356" y="1239"/>
              <a:ext cx="2020" cy="8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Prog. in rete e Lab (4.5)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Reti e Sistemi Distrib. (6)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Sistemi Informativi (6)</a:t>
              </a:r>
            </a:p>
          </p:txBody>
        </p:sp>
        <p:sp>
          <p:nvSpPr>
            <p:cNvPr id="80928" name="Rectangle 5"/>
            <p:cNvSpPr>
              <a:spLocks noChangeArrowheads="1"/>
            </p:cNvSpPr>
            <p:nvPr/>
          </p:nvSpPr>
          <p:spPr bwMode="auto">
            <a:xfrm>
              <a:off x="4395" y="1013"/>
              <a:ext cx="2020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III trimestre</a:t>
              </a:r>
            </a:p>
          </p:txBody>
        </p:sp>
        <p:sp>
          <p:nvSpPr>
            <p:cNvPr id="80929" name="Rectangle 6"/>
            <p:cNvSpPr>
              <a:spLocks noChangeArrowheads="1"/>
            </p:cNvSpPr>
            <p:nvPr/>
          </p:nvSpPr>
          <p:spPr bwMode="auto">
            <a:xfrm>
              <a:off x="2376" y="1013"/>
              <a:ext cx="2019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II trimestre</a:t>
              </a:r>
            </a:p>
          </p:txBody>
        </p:sp>
        <p:sp>
          <p:nvSpPr>
            <p:cNvPr id="80930" name="Rectangle 7"/>
            <p:cNvSpPr>
              <a:spLocks noChangeArrowheads="1"/>
            </p:cNvSpPr>
            <p:nvPr/>
          </p:nvSpPr>
          <p:spPr bwMode="auto">
            <a:xfrm>
              <a:off x="356" y="1013"/>
              <a:ext cx="2020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I trimestre</a:t>
              </a:r>
            </a:p>
          </p:txBody>
        </p:sp>
        <p:sp>
          <p:nvSpPr>
            <p:cNvPr id="80931" name="Line 8"/>
            <p:cNvSpPr>
              <a:spLocks noChangeShapeType="1"/>
            </p:cNvSpPr>
            <p:nvPr/>
          </p:nvSpPr>
          <p:spPr bwMode="auto">
            <a:xfrm>
              <a:off x="356" y="1013"/>
              <a:ext cx="6059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32" name="Line 9"/>
            <p:cNvSpPr>
              <a:spLocks noChangeShapeType="1"/>
            </p:cNvSpPr>
            <p:nvPr/>
          </p:nvSpPr>
          <p:spPr bwMode="auto">
            <a:xfrm>
              <a:off x="356" y="1239"/>
              <a:ext cx="6059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33" name="Line 10"/>
            <p:cNvSpPr>
              <a:spLocks noChangeShapeType="1"/>
            </p:cNvSpPr>
            <p:nvPr/>
          </p:nvSpPr>
          <p:spPr bwMode="auto">
            <a:xfrm>
              <a:off x="356" y="2101"/>
              <a:ext cx="6059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34" name="Line 11"/>
            <p:cNvSpPr>
              <a:spLocks noChangeShapeType="1"/>
            </p:cNvSpPr>
            <p:nvPr/>
          </p:nvSpPr>
          <p:spPr bwMode="auto">
            <a:xfrm>
              <a:off x="356" y="1013"/>
              <a:ext cx="1" cy="108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35" name="Line 12"/>
            <p:cNvSpPr>
              <a:spLocks noChangeShapeType="1"/>
            </p:cNvSpPr>
            <p:nvPr/>
          </p:nvSpPr>
          <p:spPr bwMode="auto">
            <a:xfrm>
              <a:off x="2376" y="1013"/>
              <a:ext cx="1" cy="108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36" name="Line 13"/>
            <p:cNvSpPr>
              <a:spLocks noChangeShapeType="1"/>
            </p:cNvSpPr>
            <p:nvPr/>
          </p:nvSpPr>
          <p:spPr bwMode="auto">
            <a:xfrm>
              <a:off x="4395" y="1013"/>
              <a:ext cx="1" cy="108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37" name="Line 14"/>
            <p:cNvSpPr>
              <a:spLocks noChangeShapeType="1"/>
            </p:cNvSpPr>
            <p:nvPr/>
          </p:nvSpPr>
          <p:spPr bwMode="auto">
            <a:xfrm>
              <a:off x="6415" y="1013"/>
              <a:ext cx="1" cy="108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80900" name="Text Box 15"/>
          <p:cNvSpPr txBox="1">
            <a:spLocks noChangeArrowheads="1"/>
          </p:cNvSpPr>
          <p:nvPr/>
        </p:nvSpPr>
        <p:spPr bwMode="auto">
          <a:xfrm>
            <a:off x="8640763" y="717550"/>
            <a:ext cx="2095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80901" name="Group 16"/>
          <p:cNvGrpSpPr>
            <a:grpSpLocks/>
          </p:cNvGrpSpPr>
          <p:nvPr/>
        </p:nvGrpSpPr>
        <p:grpSpPr bwMode="auto">
          <a:xfrm>
            <a:off x="555625" y="4699000"/>
            <a:ext cx="9885363" cy="1858963"/>
            <a:chOff x="350" y="2960"/>
            <a:chExt cx="6227" cy="1171"/>
          </a:xfrm>
        </p:grpSpPr>
        <p:sp>
          <p:nvSpPr>
            <p:cNvPr id="80909" name="Rectangle 17"/>
            <p:cNvSpPr>
              <a:spLocks noChangeArrowheads="1"/>
            </p:cNvSpPr>
            <p:nvPr/>
          </p:nvSpPr>
          <p:spPr bwMode="auto">
            <a:xfrm>
              <a:off x="4963" y="2960"/>
              <a:ext cx="161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IV</a:t>
              </a:r>
            </a:p>
          </p:txBody>
        </p:sp>
        <p:sp>
          <p:nvSpPr>
            <p:cNvPr id="80910" name="Rectangle 18"/>
            <p:cNvSpPr>
              <a:spLocks noChangeArrowheads="1"/>
            </p:cNvSpPr>
            <p:nvPr/>
          </p:nvSpPr>
          <p:spPr bwMode="auto">
            <a:xfrm>
              <a:off x="4963" y="3186"/>
              <a:ext cx="1614" cy="9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Elettronica (5)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Misure elettron. (5)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Tirocinio (3)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Monografia (2)</a:t>
              </a:r>
            </a:p>
          </p:txBody>
        </p:sp>
        <p:sp>
          <p:nvSpPr>
            <p:cNvPr id="80911" name="Rectangle 19"/>
            <p:cNvSpPr>
              <a:spLocks noChangeArrowheads="1"/>
            </p:cNvSpPr>
            <p:nvPr/>
          </p:nvSpPr>
          <p:spPr bwMode="auto">
            <a:xfrm>
              <a:off x="3348" y="3186"/>
              <a:ext cx="1615" cy="9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 Prog. Distr. (5)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Analisi 3 o Logica (5)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Tirocinio (3)</a:t>
              </a:r>
            </a:p>
          </p:txBody>
        </p:sp>
        <p:sp>
          <p:nvSpPr>
            <p:cNvPr id="80912" name="Rectangle 20"/>
            <p:cNvSpPr>
              <a:spLocks noChangeArrowheads="1"/>
            </p:cNvSpPr>
            <p:nvPr/>
          </p:nvSpPr>
          <p:spPr bwMode="auto">
            <a:xfrm>
              <a:off x="1865" y="3186"/>
              <a:ext cx="1483" cy="9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Basi Dati (5)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Internet: architetture e protocolli (5)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Contesto (2)*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A scelta (5)**</a:t>
              </a:r>
            </a:p>
          </p:txBody>
        </p:sp>
        <p:sp>
          <p:nvSpPr>
            <p:cNvPr id="80913" name="Rectangle 21"/>
            <p:cNvSpPr>
              <a:spLocks noChangeArrowheads="1"/>
            </p:cNvSpPr>
            <p:nvPr/>
          </p:nvSpPr>
          <p:spPr bwMode="auto">
            <a:xfrm>
              <a:off x="350" y="3186"/>
              <a:ext cx="1515" cy="9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Intr. Reti  (5)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Progr. Ogg. (5)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Sist. Operat. (5)</a:t>
              </a:r>
            </a:p>
          </p:txBody>
        </p:sp>
        <p:sp>
          <p:nvSpPr>
            <p:cNvPr id="80914" name="Rectangle 22"/>
            <p:cNvSpPr>
              <a:spLocks noChangeArrowheads="1"/>
            </p:cNvSpPr>
            <p:nvPr/>
          </p:nvSpPr>
          <p:spPr bwMode="auto">
            <a:xfrm>
              <a:off x="3348" y="2960"/>
              <a:ext cx="1615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III </a:t>
              </a:r>
            </a:p>
          </p:txBody>
        </p:sp>
        <p:sp>
          <p:nvSpPr>
            <p:cNvPr id="80915" name="Rectangle 23"/>
            <p:cNvSpPr>
              <a:spLocks noChangeArrowheads="1"/>
            </p:cNvSpPr>
            <p:nvPr/>
          </p:nvSpPr>
          <p:spPr bwMode="auto">
            <a:xfrm>
              <a:off x="1865" y="2960"/>
              <a:ext cx="1483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II </a:t>
              </a:r>
            </a:p>
          </p:txBody>
        </p:sp>
        <p:sp>
          <p:nvSpPr>
            <p:cNvPr id="80916" name="Rectangle 24"/>
            <p:cNvSpPr>
              <a:spLocks noChangeArrowheads="1"/>
            </p:cNvSpPr>
            <p:nvPr/>
          </p:nvSpPr>
          <p:spPr bwMode="auto">
            <a:xfrm>
              <a:off x="350" y="2960"/>
              <a:ext cx="1515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I </a:t>
              </a:r>
            </a:p>
          </p:txBody>
        </p:sp>
        <p:sp>
          <p:nvSpPr>
            <p:cNvPr id="80917" name="Line 25"/>
            <p:cNvSpPr>
              <a:spLocks noChangeShapeType="1"/>
            </p:cNvSpPr>
            <p:nvPr/>
          </p:nvSpPr>
          <p:spPr bwMode="auto">
            <a:xfrm>
              <a:off x="350" y="2960"/>
              <a:ext cx="6227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18" name="Line 26"/>
            <p:cNvSpPr>
              <a:spLocks noChangeShapeType="1"/>
            </p:cNvSpPr>
            <p:nvPr/>
          </p:nvSpPr>
          <p:spPr bwMode="auto">
            <a:xfrm>
              <a:off x="350" y="3186"/>
              <a:ext cx="622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19" name="Line 27"/>
            <p:cNvSpPr>
              <a:spLocks noChangeShapeType="1"/>
            </p:cNvSpPr>
            <p:nvPr/>
          </p:nvSpPr>
          <p:spPr bwMode="auto">
            <a:xfrm>
              <a:off x="350" y="4131"/>
              <a:ext cx="6227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20" name="Line 28"/>
            <p:cNvSpPr>
              <a:spLocks noChangeShapeType="1"/>
            </p:cNvSpPr>
            <p:nvPr/>
          </p:nvSpPr>
          <p:spPr bwMode="auto">
            <a:xfrm>
              <a:off x="350" y="2960"/>
              <a:ext cx="1" cy="117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21" name="Line 29"/>
            <p:cNvSpPr>
              <a:spLocks noChangeShapeType="1"/>
            </p:cNvSpPr>
            <p:nvPr/>
          </p:nvSpPr>
          <p:spPr bwMode="auto">
            <a:xfrm>
              <a:off x="1865" y="2960"/>
              <a:ext cx="1" cy="117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22" name="Line 30"/>
            <p:cNvSpPr>
              <a:spLocks noChangeShapeType="1"/>
            </p:cNvSpPr>
            <p:nvPr/>
          </p:nvSpPr>
          <p:spPr bwMode="auto">
            <a:xfrm>
              <a:off x="3348" y="2960"/>
              <a:ext cx="1" cy="117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23" name="Line 31"/>
            <p:cNvSpPr>
              <a:spLocks noChangeShapeType="1"/>
            </p:cNvSpPr>
            <p:nvPr/>
          </p:nvSpPr>
          <p:spPr bwMode="auto">
            <a:xfrm>
              <a:off x="6577" y="2960"/>
              <a:ext cx="1" cy="117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0924" name="Line 32"/>
            <p:cNvSpPr>
              <a:spLocks noChangeShapeType="1"/>
            </p:cNvSpPr>
            <p:nvPr/>
          </p:nvSpPr>
          <p:spPr bwMode="auto">
            <a:xfrm>
              <a:off x="4963" y="2960"/>
              <a:ext cx="1" cy="117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80902" name="Text Box 33"/>
          <p:cNvSpPr txBox="1">
            <a:spLocks noChangeArrowheads="1"/>
          </p:cNvSpPr>
          <p:nvPr/>
        </p:nvSpPr>
        <p:spPr bwMode="auto">
          <a:xfrm>
            <a:off x="396875" y="6526213"/>
            <a:ext cx="9348788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4400" tIns="52200" rIns="104400" bIns="522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i="1">
                <a:solidFill>
                  <a:srgbClr val="000000"/>
                </a:solidFill>
              </a:rPr>
              <a:t>*</a:t>
            </a:r>
            <a:r>
              <a:rPr lang="en-GB" sz="1400" i="1">
                <a:solidFill>
                  <a:srgbClr val="000000"/>
                </a:solidFill>
              </a:rPr>
              <a:t>Contesto</a:t>
            </a:r>
            <a:r>
              <a:rPr lang="en-GB" sz="1400">
                <a:solidFill>
                  <a:srgbClr val="000000"/>
                </a:solidFill>
              </a:rPr>
              <a:t>: scrittura tecnica, cultura europ, storia filosofia contemp/musica, Urb.Torino 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i="1">
                <a:solidFill>
                  <a:srgbClr val="000000"/>
                </a:solidFill>
              </a:rPr>
              <a:t>**A scelta</a:t>
            </a:r>
            <a:r>
              <a:rPr lang="en-GB" sz="1400">
                <a:solidFill>
                  <a:srgbClr val="000000"/>
                </a:solidFill>
              </a:rPr>
              <a:t>: uno tra Acustica, Economia, Fenom. ondulatori, Filtri e reti non lineari, Fisica mat, Meccanica,  Macchine elettr, Metodi di ottimizz. per ingegneria, </a:t>
            </a:r>
            <a:br>
              <a:rPr lang="en-GB" sz="1400">
                <a:solidFill>
                  <a:srgbClr val="000000"/>
                </a:solidFill>
              </a:rPr>
            </a:br>
            <a:r>
              <a:rPr lang="en-GB" sz="1400">
                <a:solidFill>
                  <a:srgbClr val="000000"/>
                </a:solidFill>
              </a:rPr>
              <a:t>Misure di posiz. sat., Program. mat, Propagaz. elettrom., Telerilevamento.</a:t>
            </a:r>
            <a:r>
              <a:rPr lang="en-GB" sz="1400" i="1">
                <a:solidFill>
                  <a:srgbClr val="000000"/>
                </a:solidFill>
              </a:rPr>
              <a:t/>
            </a:r>
            <a:br>
              <a:rPr lang="en-GB" sz="1400" i="1">
                <a:solidFill>
                  <a:srgbClr val="000000"/>
                </a:solidFill>
              </a:rPr>
            </a:br>
            <a:endParaRPr lang="en-GB" sz="1400" i="1">
              <a:solidFill>
                <a:srgbClr val="000000"/>
              </a:solidFill>
            </a:endParaRPr>
          </a:p>
        </p:txBody>
      </p:sp>
      <p:sp>
        <p:nvSpPr>
          <p:cNvPr id="80903" name="AutoShape 34"/>
          <p:cNvSpPr>
            <a:spLocks noChangeArrowheads="1"/>
          </p:cNvSpPr>
          <p:nvPr/>
        </p:nvSpPr>
        <p:spPr bwMode="auto">
          <a:xfrm>
            <a:off x="1330325" y="3751263"/>
            <a:ext cx="9001125" cy="8001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  <a:ln w="9398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0904" name="AutoShape 35"/>
          <p:cNvSpPr>
            <a:spLocks noChangeArrowheads="1"/>
          </p:cNvSpPr>
          <p:nvPr/>
        </p:nvSpPr>
        <p:spPr bwMode="auto">
          <a:xfrm>
            <a:off x="1374775" y="652463"/>
            <a:ext cx="9001125" cy="8001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  <a:ln w="9398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0905" name="Text Box 36"/>
          <p:cNvSpPr txBox="1">
            <a:spLocks noChangeArrowheads="1"/>
          </p:cNvSpPr>
          <p:nvPr/>
        </p:nvSpPr>
        <p:spPr bwMode="auto">
          <a:xfrm>
            <a:off x="4627563" y="4024313"/>
            <a:ext cx="24130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04400" tIns="52200" rIns="104400" bIns="522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</a:rPr>
              <a:t>INGEGNERIA:  3° anno</a:t>
            </a:r>
          </a:p>
        </p:txBody>
      </p:sp>
      <p:sp>
        <p:nvSpPr>
          <p:cNvPr id="80906" name="Text Box 37"/>
          <p:cNvSpPr txBox="1">
            <a:spLocks noChangeArrowheads="1"/>
          </p:cNvSpPr>
          <p:nvPr/>
        </p:nvSpPr>
        <p:spPr bwMode="auto">
          <a:xfrm>
            <a:off x="4679950" y="874713"/>
            <a:ext cx="3055938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04400" tIns="52200" rIns="104400" bIns="522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</a:rPr>
              <a:t>INFORMATICA: 3° anno STISI</a:t>
            </a:r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914400" y="152400"/>
            <a:ext cx="5257800" cy="533400"/>
          </a:xfrm>
          <a:prstGeom prst="rect">
            <a:avLst/>
          </a:prstGeom>
          <a:solidFill>
            <a:schemeClr val="bg1">
              <a:alpha val="0"/>
            </a:schemeClr>
          </a:solidFill>
          <a:ln w="9398">
            <a:noFill/>
            <a:miter lim="800000"/>
            <a:headEnd/>
            <a:tailEnd/>
          </a:ln>
          <a:effectLst>
            <a:outerShdw blurRad="63500" dist="17819" dir="2700000" algn="ctr" rotWithShape="0">
              <a:srgbClr val="90909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Arial" pitchFamily="-109" charset="0"/>
              <a:buNone/>
              <a:defRPr/>
            </a:pPr>
            <a:endParaRPr lang="it-IT">
              <a:latin typeface="Arial" pitchFamily="-109" charset="0"/>
              <a:ea typeface="Arial Unicode MS" pitchFamily="-109" charset="0"/>
              <a:cs typeface="Arial Unicode MS" pitchFamily="-109" charset="0"/>
            </a:endParaRPr>
          </a:p>
        </p:txBody>
      </p:sp>
      <p:sp>
        <p:nvSpPr>
          <p:cNvPr id="80908" name="Rectangle 43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5257800" cy="304800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GB" sz="2000"/>
              <a:t>… IL CONFRONTO TRA I 2 PERCORSI…</a:t>
            </a:r>
            <a:endParaRPr lang="en-GB" sz="2000">
              <a:latin typeface="Arial" pitchFamily="-107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1E880ED-058E-4143-A1AD-7A16615B7ED4}" type="slidenum">
              <a:rPr lang="en-GB" smtClean="0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>
                <a:buFont typeface="Arial" pitchFamily="-107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29</a:t>
            </a:fld>
            <a:endParaRPr lang="en-GB" smtClean="0"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grpSp>
        <p:nvGrpSpPr>
          <p:cNvPr id="82947" name="Group 1"/>
          <p:cNvGrpSpPr>
            <a:grpSpLocks/>
          </p:cNvGrpSpPr>
          <p:nvPr/>
        </p:nvGrpSpPr>
        <p:grpSpPr bwMode="auto">
          <a:xfrm>
            <a:off x="779463" y="1646238"/>
            <a:ext cx="9618662" cy="1871662"/>
            <a:chOff x="491" y="1037"/>
            <a:chExt cx="6059" cy="1179"/>
          </a:xfrm>
        </p:grpSpPr>
        <p:sp>
          <p:nvSpPr>
            <p:cNvPr id="82973" name="Rectangle 2"/>
            <p:cNvSpPr>
              <a:spLocks noChangeArrowheads="1"/>
            </p:cNvSpPr>
            <p:nvPr/>
          </p:nvSpPr>
          <p:spPr bwMode="auto">
            <a:xfrm>
              <a:off x="4530" y="1263"/>
              <a:ext cx="2020" cy="9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Diritto Inform. (3)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Inglese 2 (3)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Organiz. Esperienza Impresa (6)</a:t>
              </a:r>
            </a:p>
          </p:txBody>
        </p:sp>
        <p:sp>
          <p:nvSpPr>
            <p:cNvPr id="82974" name="Rectangle 3"/>
            <p:cNvSpPr>
              <a:spLocks noChangeArrowheads="1"/>
            </p:cNvSpPr>
            <p:nvPr/>
          </p:nvSpPr>
          <p:spPr bwMode="auto">
            <a:xfrm>
              <a:off x="2511" y="1263"/>
              <a:ext cx="2019" cy="9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9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Fond. Informatica (6)</a:t>
              </a:r>
            </a:p>
            <a:p>
              <a:pPr marL="288925" indent="-288925">
                <a:lnSpc>
                  <a:spcPct val="9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Lab. Applicaz. di Reti (6)</a:t>
              </a:r>
            </a:p>
            <a:p>
              <a:pPr marL="288925" indent="-288925">
                <a:lnSpc>
                  <a:spcPct val="9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Sicurezza (6)</a:t>
              </a:r>
            </a:p>
            <a:p>
              <a:pPr marL="288925" indent="-288925">
                <a:lnSpc>
                  <a:spcPct val="9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Sper. Ing. Sw (6)</a:t>
              </a:r>
            </a:p>
          </p:txBody>
        </p:sp>
        <p:sp>
          <p:nvSpPr>
            <p:cNvPr id="82975" name="Rectangle 4"/>
            <p:cNvSpPr>
              <a:spLocks noChangeArrowheads="1"/>
            </p:cNvSpPr>
            <p:nvPr/>
          </p:nvSpPr>
          <p:spPr bwMode="auto">
            <a:xfrm>
              <a:off x="491" y="1263"/>
              <a:ext cx="2020" cy="9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Ingegneria Sw (6)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Ling. e Ambienti Program. (6)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Reti di Elaboratori (6)</a:t>
              </a:r>
            </a:p>
          </p:txBody>
        </p:sp>
        <p:sp>
          <p:nvSpPr>
            <p:cNvPr id="82976" name="Rectangle 5"/>
            <p:cNvSpPr>
              <a:spLocks noChangeArrowheads="1"/>
            </p:cNvSpPr>
            <p:nvPr/>
          </p:nvSpPr>
          <p:spPr bwMode="auto">
            <a:xfrm>
              <a:off x="4530" y="1037"/>
              <a:ext cx="2020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III trimestre</a:t>
              </a:r>
            </a:p>
          </p:txBody>
        </p:sp>
        <p:sp>
          <p:nvSpPr>
            <p:cNvPr id="82977" name="Rectangle 6"/>
            <p:cNvSpPr>
              <a:spLocks noChangeArrowheads="1"/>
            </p:cNvSpPr>
            <p:nvPr/>
          </p:nvSpPr>
          <p:spPr bwMode="auto">
            <a:xfrm>
              <a:off x="2511" y="1037"/>
              <a:ext cx="2019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II trimestre</a:t>
              </a:r>
            </a:p>
          </p:txBody>
        </p:sp>
        <p:sp>
          <p:nvSpPr>
            <p:cNvPr id="82978" name="Rectangle 7"/>
            <p:cNvSpPr>
              <a:spLocks noChangeArrowheads="1"/>
            </p:cNvSpPr>
            <p:nvPr/>
          </p:nvSpPr>
          <p:spPr bwMode="auto">
            <a:xfrm>
              <a:off x="491" y="1037"/>
              <a:ext cx="2020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I trimestre</a:t>
              </a:r>
            </a:p>
          </p:txBody>
        </p:sp>
        <p:sp>
          <p:nvSpPr>
            <p:cNvPr id="82979" name="Line 8"/>
            <p:cNvSpPr>
              <a:spLocks noChangeShapeType="1"/>
            </p:cNvSpPr>
            <p:nvPr/>
          </p:nvSpPr>
          <p:spPr bwMode="auto">
            <a:xfrm>
              <a:off x="491" y="1037"/>
              <a:ext cx="6059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980" name="Line 9"/>
            <p:cNvSpPr>
              <a:spLocks noChangeShapeType="1"/>
            </p:cNvSpPr>
            <p:nvPr/>
          </p:nvSpPr>
          <p:spPr bwMode="auto">
            <a:xfrm>
              <a:off x="491" y="1263"/>
              <a:ext cx="6059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981" name="Line 10"/>
            <p:cNvSpPr>
              <a:spLocks noChangeShapeType="1"/>
            </p:cNvSpPr>
            <p:nvPr/>
          </p:nvSpPr>
          <p:spPr bwMode="auto">
            <a:xfrm>
              <a:off x="491" y="2216"/>
              <a:ext cx="6059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982" name="Line 11"/>
            <p:cNvSpPr>
              <a:spLocks noChangeShapeType="1"/>
            </p:cNvSpPr>
            <p:nvPr/>
          </p:nvSpPr>
          <p:spPr bwMode="auto">
            <a:xfrm>
              <a:off x="491" y="1037"/>
              <a:ext cx="1" cy="1179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983" name="Line 12"/>
            <p:cNvSpPr>
              <a:spLocks noChangeShapeType="1"/>
            </p:cNvSpPr>
            <p:nvPr/>
          </p:nvSpPr>
          <p:spPr bwMode="auto">
            <a:xfrm>
              <a:off x="2511" y="1037"/>
              <a:ext cx="1" cy="117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984" name="Line 13"/>
            <p:cNvSpPr>
              <a:spLocks noChangeShapeType="1"/>
            </p:cNvSpPr>
            <p:nvPr/>
          </p:nvSpPr>
          <p:spPr bwMode="auto">
            <a:xfrm>
              <a:off x="4530" y="1037"/>
              <a:ext cx="1" cy="117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985" name="Line 14"/>
            <p:cNvSpPr>
              <a:spLocks noChangeShapeType="1"/>
            </p:cNvSpPr>
            <p:nvPr/>
          </p:nvSpPr>
          <p:spPr bwMode="auto">
            <a:xfrm>
              <a:off x="6550" y="1037"/>
              <a:ext cx="1" cy="1179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82948" name="Text Box 15"/>
          <p:cNvSpPr txBox="1">
            <a:spLocks noChangeArrowheads="1"/>
          </p:cNvSpPr>
          <p:nvPr/>
        </p:nvSpPr>
        <p:spPr bwMode="auto">
          <a:xfrm>
            <a:off x="8640763" y="717550"/>
            <a:ext cx="2095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82949" name="Group 16"/>
          <p:cNvGrpSpPr>
            <a:grpSpLocks/>
          </p:cNvGrpSpPr>
          <p:nvPr/>
        </p:nvGrpSpPr>
        <p:grpSpPr bwMode="auto">
          <a:xfrm>
            <a:off x="555625" y="4699000"/>
            <a:ext cx="9885363" cy="1806575"/>
            <a:chOff x="350" y="2960"/>
            <a:chExt cx="6227" cy="1138"/>
          </a:xfrm>
        </p:grpSpPr>
        <p:sp>
          <p:nvSpPr>
            <p:cNvPr id="82957" name="Rectangle 17"/>
            <p:cNvSpPr>
              <a:spLocks noChangeArrowheads="1"/>
            </p:cNvSpPr>
            <p:nvPr/>
          </p:nvSpPr>
          <p:spPr bwMode="auto">
            <a:xfrm>
              <a:off x="4963" y="2960"/>
              <a:ext cx="161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IV</a:t>
              </a:r>
            </a:p>
          </p:txBody>
        </p:sp>
        <p:sp>
          <p:nvSpPr>
            <p:cNvPr id="82958" name="Rectangle 18"/>
            <p:cNvSpPr>
              <a:spLocks noChangeArrowheads="1"/>
            </p:cNvSpPr>
            <p:nvPr/>
          </p:nvSpPr>
          <p:spPr bwMode="auto">
            <a:xfrm>
              <a:off x="4963" y="3186"/>
              <a:ext cx="1614" cy="9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Elettronica (5)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Misure elettron. (5)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Tirocinio (3)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Monografia (2)</a:t>
              </a:r>
            </a:p>
          </p:txBody>
        </p:sp>
        <p:sp>
          <p:nvSpPr>
            <p:cNvPr id="82959" name="Rectangle 19"/>
            <p:cNvSpPr>
              <a:spLocks noChangeArrowheads="1"/>
            </p:cNvSpPr>
            <p:nvPr/>
          </p:nvSpPr>
          <p:spPr bwMode="auto">
            <a:xfrm>
              <a:off x="3348" y="3186"/>
              <a:ext cx="1615" cy="9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 Prog. Distr. (5)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Analisi 3 o Logica (5)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Tirocinio (3)</a:t>
              </a:r>
            </a:p>
          </p:txBody>
        </p:sp>
        <p:sp>
          <p:nvSpPr>
            <p:cNvPr id="82960" name="Rectangle 20"/>
            <p:cNvSpPr>
              <a:spLocks noChangeArrowheads="1"/>
            </p:cNvSpPr>
            <p:nvPr/>
          </p:nvSpPr>
          <p:spPr bwMode="auto">
            <a:xfrm>
              <a:off x="1865" y="3186"/>
              <a:ext cx="1483" cy="9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9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Basi Dati (5)</a:t>
              </a:r>
            </a:p>
            <a:p>
              <a:pPr marL="288925" indent="-288925">
                <a:lnSpc>
                  <a:spcPct val="9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Internet: architetture e protocolli (5)</a:t>
              </a:r>
            </a:p>
            <a:p>
              <a:pPr marL="288925" indent="-288925">
                <a:lnSpc>
                  <a:spcPct val="9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 i="1">
                  <a:solidFill>
                    <a:srgbClr val="000000"/>
                  </a:solidFill>
                </a:rPr>
                <a:t>Contesto</a:t>
              </a:r>
              <a:r>
                <a:rPr lang="en-GB" sz="1400">
                  <a:solidFill>
                    <a:srgbClr val="000000"/>
                  </a:solidFill>
                </a:rPr>
                <a:t> (2)*</a:t>
              </a:r>
            </a:p>
            <a:p>
              <a:pPr marL="288925" indent="-288925">
                <a:lnSpc>
                  <a:spcPct val="9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 i="1">
                  <a:solidFill>
                    <a:srgbClr val="000000"/>
                  </a:solidFill>
                </a:rPr>
                <a:t>A scelta</a:t>
              </a:r>
              <a:r>
                <a:rPr lang="en-GB" sz="1400">
                  <a:solidFill>
                    <a:srgbClr val="000000"/>
                  </a:solidFill>
                </a:rPr>
                <a:t> (5)**</a:t>
              </a:r>
            </a:p>
          </p:txBody>
        </p:sp>
        <p:sp>
          <p:nvSpPr>
            <p:cNvPr id="82961" name="Rectangle 21"/>
            <p:cNvSpPr>
              <a:spLocks noChangeArrowheads="1"/>
            </p:cNvSpPr>
            <p:nvPr/>
          </p:nvSpPr>
          <p:spPr bwMode="auto">
            <a:xfrm>
              <a:off x="350" y="3186"/>
              <a:ext cx="1515" cy="9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Intr. Reti  (5)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Progr. Ogg. (5)</a:t>
              </a:r>
            </a:p>
            <a:p>
              <a:pPr marL="288925" indent="-288925">
                <a:lnSpc>
                  <a:spcPct val="120000"/>
                </a:lnSpc>
                <a:buFont typeface="Wingdings" pitchFamily="-107" charset="2"/>
                <a:buChar char=""/>
                <a:tabLst>
                  <a:tab pos="288925" algn="l"/>
                  <a:tab pos="736600" algn="l"/>
                  <a:tab pos="1185863" algn="l"/>
                  <a:tab pos="1635125" algn="l"/>
                  <a:tab pos="2084388" algn="l"/>
                  <a:tab pos="2533650" algn="l"/>
                  <a:tab pos="2982913" algn="l"/>
                  <a:tab pos="3432175" algn="l"/>
                  <a:tab pos="3881438" algn="l"/>
                  <a:tab pos="4330700" algn="l"/>
                  <a:tab pos="4779963" algn="l"/>
                  <a:tab pos="5229225" algn="l"/>
                  <a:tab pos="5678488" algn="l"/>
                  <a:tab pos="6127750" algn="l"/>
                  <a:tab pos="6577013" algn="l"/>
                  <a:tab pos="7026275" algn="l"/>
                  <a:tab pos="7475538" algn="l"/>
                  <a:tab pos="7924800" algn="l"/>
                  <a:tab pos="8374063" algn="l"/>
                  <a:tab pos="8823325" algn="l"/>
                  <a:tab pos="9272588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Sist. Operat. (5)</a:t>
              </a:r>
            </a:p>
          </p:txBody>
        </p:sp>
        <p:sp>
          <p:nvSpPr>
            <p:cNvPr id="82962" name="Rectangle 22"/>
            <p:cNvSpPr>
              <a:spLocks noChangeArrowheads="1"/>
            </p:cNvSpPr>
            <p:nvPr/>
          </p:nvSpPr>
          <p:spPr bwMode="auto">
            <a:xfrm>
              <a:off x="3348" y="2960"/>
              <a:ext cx="1615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III </a:t>
              </a:r>
            </a:p>
          </p:txBody>
        </p:sp>
        <p:sp>
          <p:nvSpPr>
            <p:cNvPr id="82963" name="Rectangle 23"/>
            <p:cNvSpPr>
              <a:spLocks noChangeArrowheads="1"/>
            </p:cNvSpPr>
            <p:nvPr/>
          </p:nvSpPr>
          <p:spPr bwMode="auto">
            <a:xfrm>
              <a:off x="1865" y="2960"/>
              <a:ext cx="1483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II </a:t>
              </a:r>
            </a:p>
          </p:txBody>
        </p:sp>
        <p:sp>
          <p:nvSpPr>
            <p:cNvPr id="82964" name="Rectangle 24"/>
            <p:cNvSpPr>
              <a:spLocks noChangeArrowheads="1"/>
            </p:cNvSpPr>
            <p:nvPr/>
          </p:nvSpPr>
          <p:spPr bwMode="auto">
            <a:xfrm>
              <a:off x="350" y="2960"/>
              <a:ext cx="1515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104400" tIns="52200" rIns="104400" bIns="52200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</a:rPr>
                <a:t>I </a:t>
              </a:r>
            </a:p>
          </p:txBody>
        </p:sp>
        <p:sp>
          <p:nvSpPr>
            <p:cNvPr id="82965" name="Line 25"/>
            <p:cNvSpPr>
              <a:spLocks noChangeShapeType="1"/>
            </p:cNvSpPr>
            <p:nvPr/>
          </p:nvSpPr>
          <p:spPr bwMode="auto">
            <a:xfrm>
              <a:off x="350" y="2960"/>
              <a:ext cx="6227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966" name="Line 26"/>
            <p:cNvSpPr>
              <a:spLocks noChangeShapeType="1"/>
            </p:cNvSpPr>
            <p:nvPr/>
          </p:nvSpPr>
          <p:spPr bwMode="auto">
            <a:xfrm>
              <a:off x="350" y="3186"/>
              <a:ext cx="6227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967" name="Line 27"/>
            <p:cNvSpPr>
              <a:spLocks noChangeShapeType="1"/>
            </p:cNvSpPr>
            <p:nvPr/>
          </p:nvSpPr>
          <p:spPr bwMode="auto">
            <a:xfrm>
              <a:off x="350" y="4098"/>
              <a:ext cx="6227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968" name="Line 28"/>
            <p:cNvSpPr>
              <a:spLocks noChangeShapeType="1"/>
            </p:cNvSpPr>
            <p:nvPr/>
          </p:nvSpPr>
          <p:spPr bwMode="auto">
            <a:xfrm>
              <a:off x="350" y="2960"/>
              <a:ext cx="1" cy="113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969" name="Line 29"/>
            <p:cNvSpPr>
              <a:spLocks noChangeShapeType="1"/>
            </p:cNvSpPr>
            <p:nvPr/>
          </p:nvSpPr>
          <p:spPr bwMode="auto">
            <a:xfrm>
              <a:off x="1865" y="2960"/>
              <a:ext cx="1" cy="11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970" name="Line 30"/>
            <p:cNvSpPr>
              <a:spLocks noChangeShapeType="1"/>
            </p:cNvSpPr>
            <p:nvPr/>
          </p:nvSpPr>
          <p:spPr bwMode="auto">
            <a:xfrm>
              <a:off x="3348" y="2960"/>
              <a:ext cx="1" cy="11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971" name="Line 31"/>
            <p:cNvSpPr>
              <a:spLocks noChangeShapeType="1"/>
            </p:cNvSpPr>
            <p:nvPr/>
          </p:nvSpPr>
          <p:spPr bwMode="auto">
            <a:xfrm>
              <a:off x="6577" y="2960"/>
              <a:ext cx="1" cy="113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2972" name="Line 32"/>
            <p:cNvSpPr>
              <a:spLocks noChangeShapeType="1"/>
            </p:cNvSpPr>
            <p:nvPr/>
          </p:nvSpPr>
          <p:spPr bwMode="auto">
            <a:xfrm>
              <a:off x="4963" y="2960"/>
              <a:ext cx="1" cy="113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82950" name="Text Box 33"/>
          <p:cNvSpPr txBox="1">
            <a:spLocks noChangeArrowheads="1"/>
          </p:cNvSpPr>
          <p:nvPr/>
        </p:nvSpPr>
        <p:spPr bwMode="auto">
          <a:xfrm>
            <a:off x="420688" y="6611938"/>
            <a:ext cx="9629775" cy="95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4400" tIns="52200" rIns="104400" bIns="522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1400" i="1">
                <a:solidFill>
                  <a:srgbClr val="000000"/>
                </a:solidFill>
              </a:rPr>
              <a:t>*Contesto</a:t>
            </a:r>
            <a:r>
              <a:rPr lang="en-GB" sz="1400">
                <a:solidFill>
                  <a:srgbClr val="000000"/>
                </a:solidFill>
              </a:rPr>
              <a:t>: scrittura tecnica, cultura europ, storia filosofia contemp/musica, Urb.Torino</a:t>
            </a:r>
          </a:p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1400" i="1">
                <a:solidFill>
                  <a:srgbClr val="000000"/>
                </a:solidFill>
              </a:rPr>
              <a:t>**A scelta</a:t>
            </a:r>
            <a:r>
              <a:rPr lang="en-GB" sz="1400">
                <a:solidFill>
                  <a:srgbClr val="000000"/>
                </a:solidFill>
              </a:rPr>
              <a:t>: uno tra Acustica, Economia, Fenom. ondulatori, Filtri e reti non lineari, Fisica mat, Meccanica,  Macchine elettr, Metodi di ottimizz. per ingegneria, Misure di posiz. sat., Program. mat, Propagaz. elettrom., Telerilevamento.</a:t>
            </a:r>
            <a:r>
              <a:rPr lang="en-GB" sz="1400" i="1">
                <a:solidFill>
                  <a:srgbClr val="000000"/>
                </a:solidFill>
              </a:rPr>
              <a:t/>
            </a:r>
            <a:br>
              <a:rPr lang="en-GB" sz="1400" i="1">
                <a:solidFill>
                  <a:srgbClr val="000000"/>
                </a:solidFill>
              </a:rPr>
            </a:br>
            <a:endParaRPr lang="en-GB" sz="1400" i="1">
              <a:solidFill>
                <a:srgbClr val="000000"/>
              </a:solidFill>
            </a:endParaRPr>
          </a:p>
        </p:txBody>
      </p:sp>
      <p:sp>
        <p:nvSpPr>
          <p:cNvPr id="82951" name="AutoShape 35"/>
          <p:cNvSpPr>
            <a:spLocks noChangeArrowheads="1"/>
          </p:cNvSpPr>
          <p:nvPr/>
        </p:nvSpPr>
        <p:spPr bwMode="auto">
          <a:xfrm>
            <a:off x="1330325" y="3779838"/>
            <a:ext cx="9001125" cy="8001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  <a:ln w="9398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2952" name="Text Box 36"/>
          <p:cNvSpPr txBox="1">
            <a:spLocks noChangeArrowheads="1"/>
          </p:cNvSpPr>
          <p:nvPr/>
        </p:nvSpPr>
        <p:spPr bwMode="auto">
          <a:xfrm>
            <a:off x="4627563" y="3981450"/>
            <a:ext cx="24130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04400" tIns="52200" rIns="104400" bIns="522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</a:rPr>
              <a:t>INGEGNERIA:  3° anno</a:t>
            </a:r>
          </a:p>
        </p:txBody>
      </p:sp>
      <p:sp>
        <p:nvSpPr>
          <p:cNvPr id="82953" name="AutoShape 37"/>
          <p:cNvSpPr>
            <a:spLocks noChangeArrowheads="1"/>
          </p:cNvSpPr>
          <p:nvPr/>
        </p:nvSpPr>
        <p:spPr bwMode="auto">
          <a:xfrm>
            <a:off x="1371600" y="609600"/>
            <a:ext cx="9001125" cy="8001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  <a:ln w="9398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2954" name="Text Box 38"/>
          <p:cNvSpPr txBox="1">
            <a:spLocks noChangeArrowheads="1"/>
          </p:cNvSpPr>
          <p:nvPr/>
        </p:nvSpPr>
        <p:spPr bwMode="auto">
          <a:xfrm>
            <a:off x="4679950" y="874713"/>
            <a:ext cx="338455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04400" tIns="52200" rIns="104400" bIns="522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</a:rPr>
              <a:t>INFORMATICA 3° anno SIS. RETI</a:t>
            </a:r>
          </a:p>
        </p:txBody>
      </p:sp>
      <p:sp>
        <p:nvSpPr>
          <p:cNvPr id="23592" name="Rectangle 40"/>
          <p:cNvSpPr>
            <a:spLocks noChangeArrowheads="1"/>
          </p:cNvSpPr>
          <p:nvPr/>
        </p:nvSpPr>
        <p:spPr bwMode="auto">
          <a:xfrm>
            <a:off x="914400" y="152400"/>
            <a:ext cx="5257800" cy="533400"/>
          </a:xfrm>
          <a:prstGeom prst="rect">
            <a:avLst/>
          </a:prstGeom>
          <a:solidFill>
            <a:schemeClr val="bg1">
              <a:alpha val="0"/>
            </a:schemeClr>
          </a:solidFill>
          <a:ln w="9398">
            <a:noFill/>
            <a:miter lim="800000"/>
            <a:headEnd/>
            <a:tailEnd/>
          </a:ln>
          <a:effectLst>
            <a:outerShdw blurRad="63500" dist="17819" dir="2700000" algn="ctr" rotWithShape="0">
              <a:srgbClr val="90909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Arial" pitchFamily="-109" charset="0"/>
              <a:buNone/>
              <a:defRPr/>
            </a:pPr>
            <a:endParaRPr lang="it-IT">
              <a:latin typeface="Arial" pitchFamily="-109" charset="0"/>
              <a:ea typeface="Arial Unicode MS" pitchFamily="-109" charset="0"/>
              <a:cs typeface="Arial Unicode MS" pitchFamily="-109" charset="0"/>
            </a:endParaRPr>
          </a:p>
        </p:txBody>
      </p:sp>
      <p:sp>
        <p:nvSpPr>
          <p:cNvPr id="82956" name="Rectangle 41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5257800" cy="304800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en-GB" sz="2000"/>
              <a:t>… IL CONFRONTO TRA I 2 PERCORSI…</a:t>
            </a:r>
            <a:endParaRPr lang="en-GB" sz="2000">
              <a:latin typeface="Arial" pitchFamily="-107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it-IT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9771063" cy="1008063"/>
          </a:xfrm>
          <a:solidFill>
            <a:schemeClr val="bg1">
              <a:alpha val="59999"/>
            </a:schemeClr>
          </a:solidFill>
        </p:spPr>
        <p:txBody>
          <a:bodyPr/>
          <a:lstStyle/>
          <a:p>
            <a:r>
              <a:rPr lang="it-IT" sz="2800">
                <a:solidFill>
                  <a:srgbClr val="FF0000"/>
                </a:solidFill>
                <a:latin typeface="Verdana" pitchFamily="-107" charset="0"/>
              </a:rPr>
              <a:t>Domanda:</a:t>
            </a:r>
            <a:r>
              <a:rPr lang="it-IT" sz="2800">
                <a:latin typeface="Verdana" pitchFamily="-107" charset="0"/>
              </a:rPr>
              <a:t> fareste costruire la vostra casa a una persona che non è un professionista?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673100" y="2125663"/>
            <a:ext cx="9842500" cy="4176712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it-IT" sz="2800" b="1">
                <a:solidFill>
                  <a:srgbClr val="FF0000"/>
                </a:solidFill>
                <a:latin typeface="Verdana" pitchFamily="-107" charset="0"/>
              </a:rPr>
              <a:t>Risposta:  </a:t>
            </a:r>
            <a:r>
              <a:rPr lang="it-IT" sz="2800" b="1">
                <a:solidFill>
                  <a:srgbClr val="000000"/>
                </a:solidFill>
                <a:latin typeface="Verdana" pitchFamily="-107" charset="0"/>
              </a:rPr>
              <a:t>Ovviamente, no!</a:t>
            </a:r>
          </a:p>
          <a:p>
            <a:endParaRPr lang="it-IT" sz="2800" b="1">
              <a:solidFill>
                <a:srgbClr val="000000"/>
              </a:solidFill>
              <a:latin typeface="Verdana" pitchFamily="-107" charset="0"/>
            </a:endParaRPr>
          </a:p>
          <a:p>
            <a:r>
              <a:rPr lang="en-US" sz="2800" b="1">
                <a:solidFill>
                  <a:srgbClr val="000000"/>
                </a:solidFill>
                <a:latin typeface="Verdana" pitchFamily="-107" charset="0"/>
              </a:rPr>
              <a:t>Lo stesso accade con i </a:t>
            </a:r>
            <a:r>
              <a:rPr lang="en-US" sz="2800" b="1" i="1">
                <a:solidFill>
                  <a:srgbClr val="000000"/>
                </a:solidFill>
                <a:latin typeface="Verdana" pitchFamily="-107" charset="0"/>
              </a:rPr>
              <a:t>software architect</a:t>
            </a:r>
            <a:r>
              <a:rPr lang="en-US" sz="2800" b="1">
                <a:solidFill>
                  <a:srgbClr val="000000"/>
                </a:solidFill>
                <a:latin typeface="Verdana" pitchFamily="-107" charset="0"/>
              </a:rPr>
              <a:t>.</a:t>
            </a:r>
          </a:p>
          <a:p>
            <a:endParaRPr lang="en-US" sz="2800" b="1">
              <a:solidFill>
                <a:srgbClr val="000000"/>
              </a:solidFill>
              <a:latin typeface="Verdana" pitchFamily="-107" charset="0"/>
            </a:endParaRPr>
          </a:p>
          <a:p>
            <a:r>
              <a:rPr lang="en-US" sz="2800" b="1">
                <a:solidFill>
                  <a:srgbClr val="000000"/>
                </a:solidFill>
                <a:latin typeface="Verdana" pitchFamily="-107" charset="0"/>
              </a:rPr>
              <a:t>I progetti software sono troppo complessi per affidarli a chi non è esperto.</a:t>
            </a:r>
          </a:p>
          <a:p>
            <a:endParaRPr lang="en-US" sz="2800" b="1">
              <a:solidFill>
                <a:srgbClr val="000000"/>
              </a:solidFill>
              <a:latin typeface="Verdana" pitchFamily="-107" charset="0"/>
            </a:endParaRPr>
          </a:p>
          <a:p>
            <a:endParaRPr lang="en-US" sz="2800" b="1">
              <a:solidFill>
                <a:srgbClr val="000000"/>
              </a:solidFill>
              <a:latin typeface="Verdana" pitchFamily="-107" charset="0"/>
            </a:endParaRPr>
          </a:p>
          <a:p>
            <a:r>
              <a:rPr lang="en-US" sz="2800" b="1">
                <a:solidFill>
                  <a:srgbClr val="000000"/>
                </a:solidFill>
                <a:latin typeface="Verdana" pitchFamily="-107" charset="0"/>
              </a:rPr>
              <a:t>Non ci si può improvvisare informatici così come non ci si può improvvisare architetti,  ingegneri, ecc...</a:t>
            </a:r>
            <a:endParaRPr lang="en-US" sz="2800" b="1">
              <a:solidFill>
                <a:srgbClr val="000000"/>
              </a:solidFill>
              <a:latin typeface="Verdana" pitchFamily="-107" charset="0"/>
              <a:ea typeface="Tahoma" pitchFamily="-107" charset="0"/>
              <a:cs typeface="Tahoma" pitchFamily="-1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78CA206-9D22-E94A-9263-FDFF021B5642}" type="slidenum">
              <a:rPr lang="en-GB" smtClean="0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>
                <a:buFont typeface="Arial" pitchFamily="-107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en-GB" smtClean="0"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152400" y="76200"/>
            <a:ext cx="9448800" cy="1524000"/>
          </a:xfrm>
          <a:prstGeom prst="rect">
            <a:avLst/>
          </a:prstGeom>
          <a:solidFill>
            <a:schemeClr val="bg1">
              <a:alpha val="0"/>
            </a:schemeClr>
          </a:solidFill>
          <a:ln w="9398">
            <a:noFill/>
            <a:miter lim="800000"/>
            <a:headEnd/>
            <a:tailEnd/>
          </a:ln>
          <a:effectLst>
            <a:outerShdw blurRad="63500" dist="17819" dir="2700000" algn="ctr" rotWithShape="0">
              <a:srgbClr val="90909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Arial" pitchFamily="-109" charset="0"/>
              <a:buNone/>
              <a:defRPr/>
            </a:pPr>
            <a:endParaRPr lang="it-IT">
              <a:latin typeface="Arial" pitchFamily="-109" charset="0"/>
              <a:ea typeface="Arial Unicode MS" pitchFamily="-109" charset="0"/>
              <a:cs typeface="Arial Unicode MS" pitchFamily="-109" charset="0"/>
            </a:endParaRPr>
          </a:p>
        </p:txBody>
      </p:sp>
      <p:sp>
        <p:nvSpPr>
          <p:cNvPr id="8499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" y="152400"/>
            <a:ext cx="9707563" cy="1281113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800" i="1" smtClean="0">
                <a:latin typeface="Arial" pitchFamily="-107" charset="0"/>
              </a:rPr>
              <a:t>INFORMATICA</a:t>
            </a:r>
            <a:r>
              <a:rPr lang="en-GB" sz="2800" smtClean="0">
                <a:latin typeface="Arial" pitchFamily="-107" charset="0"/>
              </a:rPr>
              <a:t> HA QUASI IL </a:t>
            </a:r>
            <a:r>
              <a:rPr lang="en-GB" sz="2800">
                <a:latin typeface="Arial" pitchFamily="-107" charset="0"/>
              </a:rPr>
              <a:t>DOPPIO DI CREDITI IN</a:t>
            </a:r>
            <a:r>
              <a:rPr lang="en-GB" sz="2800" smtClean="0">
                <a:latin typeface="Arial" pitchFamily="-107" charset="0"/>
              </a:rPr>
              <a:t> ARGOMENTI DI INFORMATICA </a:t>
            </a:r>
            <a:r>
              <a:rPr lang="en-GB" sz="2800">
                <a:latin typeface="Arial" pitchFamily="-107" charset="0"/>
              </a:rPr>
              <a:t>RISPETTO AD INGEGNERIA INFORMATICA</a:t>
            </a:r>
          </a:p>
        </p:txBody>
      </p:sp>
      <p:sp>
        <p:nvSpPr>
          <p:cNvPr id="84997" name="Text Box 39"/>
          <p:cNvSpPr txBox="1">
            <a:spLocks noChangeArrowheads="1"/>
          </p:cNvSpPr>
          <p:nvPr/>
        </p:nvSpPr>
        <p:spPr bwMode="auto">
          <a:xfrm>
            <a:off x="177800" y="6737350"/>
            <a:ext cx="6454775" cy="31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04400" tIns="52200" rIns="104400" bIns="522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i="1">
                <a:solidFill>
                  <a:srgbClr val="000000"/>
                </a:solidFill>
              </a:rPr>
              <a:t>*Altri</a:t>
            </a:r>
            <a:r>
              <a:rPr lang="en-GB" sz="1400">
                <a:solidFill>
                  <a:srgbClr val="000000"/>
                </a:solidFill>
              </a:rPr>
              <a:t>: sono corsi tra cui Inglese, Economia, Comunicazione Verbale e Scritta… </a:t>
            </a:r>
          </a:p>
        </p:txBody>
      </p:sp>
      <p:graphicFrame>
        <p:nvGraphicFramePr>
          <p:cNvPr id="46" name="Tabella 45"/>
          <p:cNvGraphicFramePr>
            <a:graphicFrameLocks noGrp="1"/>
          </p:cNvGraphicFramePr>
          <p:nvPr/>
        </p:nvGraphicFramePr>
        <p:xfrm>
          <a:off x="1306513" y="1647825"/>
          <a:ext cx="8592081" cy="4966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027"/>
                <a:gridCol w="2864027"/>
                <a:gridCol w="2864027"/>
              </a:tblGrid>
              <a:tr h="66640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INFORMATICA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INGEGNERIA</a:t>
                      </a:r>
                      <a:endParaRPr lang="it-IT" sz="2400" dirty="0"/>
                    </a:p>
                  </a:txBody>
                  <a:tcPr/>
                </a:tc>
              </a:tr>
              <a:tr h="1150226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Matematica,</a:t>
                      </a:r>
                      <a:r>
                        <a:rPr lang="it-IT" sz="2400" baseline="0" dirty="0" smtClean="0"/>
                        <a:t> fisica, chimica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42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50</a:t>
                      </a:r>
                      <a:endParaRPr lang="it-IT" sz="2400" dirty="0"/>
                    </a:p>
                  </a:txBody>
                  <a:tcPr/>
                </a:tc>
              </a:tr>
              <a:tr h="66640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Informatica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114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60</a:t>
                      </a:r>
                      <a:endParaRPr lang="it-IT" sz="2400" dirty="0"/>
                    </a:p>
                  </a:txBody>
                  <a:tcPr/>
                </a:tc>
              </a:tr>
              <a:tr h="1150226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Elettronica, telecomunicazioni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/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33</a:t>
                      </a:r>
                      <a:endParaRPr lang="it-IT" sz="2400" dirty="0"/>
                    </a:p>
                  </a:txBody>
                  <a:tcPr/>
                </a:tc>
              </a:tr>
              <a:tr h="66640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Automatica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/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10</a:t>
                      </a:r>
                      <a:endParaRPr lang="it-IT" sz="2400" dirty="0"/>
                    </a:p>
                  </a:txBody>
                  <a:tcPr/>
                </a:tc>
              </a:tr>
              <a:tr h="666400"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Altri*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24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22</a:t>
                      </a:r>
                      <a:endParaRPr lang="it-IT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1001713" y="3476625"/>
            <a:ext cx="9153525" cy="533400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F2768A5-E33A-924E-A2DB-C1B26F57A099}" type="slidenum">
              <a:rPr lang="en-GB" smtClean="0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>
                <a:buFont typeface="Arial" pitchFamily="-107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31</a:t>
            </a:fld>
            <a:endParaRPr lang="en-GB" smtClean="0"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1371600" y="4114800"/>
            <a:ext cx="8153400" cy="457200"/>
          </a:xfrm>
          <a:prstGeom prst="rect">
            <a:avLst/>
          </a:prstGeom>
          <a:solidFill>
            <a:srgbClr val="32946A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209800" y="1905000"/>
            <a:ext cx="7315200" cy="371475"/>
          </a:xfrm>
          <a:prstGeom prst="rect">
            <a:avLst/>
          </a:prstGeom>
          <a:solidFill>
            <a:schemeClr val="bg1">
              <a:alpha val="0"/>
            </a:schemeClr>
          </a:solidFill>
          <a:ln w="9398">
            <a:noFill/>
            <a:miter lim="800000"/>
            <a:headEnd/>
            <a:tailEnd/>
          </a:ln>
          <a:effectLst>
            <a:outerShdw blurRad="63500" dist="17819" dir="2700000" algn="ctr" rotWithShape="0">
              <a:srgbClr val="90909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Arial" pitchFamily="-109" charset="0"/>
              <a:buNone/>
              <a:defRPr/>
            </a:pPr>
            <a:endParaRPr lang="it-IT">
              <a:latin typeface="Arial" pitchFamily="-109" charset="0"/>
              <a:ea typeface="Arial Unicode MS" pitchFamily="-109" charset="0"/>
              <a:cs typeface="Arial Unicode MS" pitchFamily="-109" charset="0"/>
            </a:endParaRPr>
          </a:p>
        </p:txBody>
      </p:sp>
      <p:sp>
        <p:nvSpPr>
          <p:cNvPr id="87045" name="Rectangle 6"/>
          <p:cNvSpPr>
            <a:spLocks noChangeArrowheads="1"/>
          </p:cNvSpPr>
          <p:nvPr/>
        </p:nvSpPr>
        <p:spPr bwMode="auto">
          <a:xfrm>
            <a:off x="2286000" y="2971800"/>
            <a:ext cx="7239000" cy="17526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7046" name="Rectangle 7"/>
          <p:cNvSpPr>
            <a:spLocks noChangeArrowheads="1"/>
          </p:cNvSpPr>
          <p:nvPr/>
        </p:nvSpPr>
        <p:spPr bwMode="auto">
          <a:xfrm>
            <a:off x="2514600" y="1905000"/>
            <a:ext cx="6858000" cy="267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Aft>
                <a:spcPts val="2000"/>
              </a:spcAft>
              <a:buFont typeface="Tahoma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  <a:latin typeface="Tahoma" pitchFamily="-107" charset="0"/>
              </a:rPr>
              <a:t>CONTENUTO DEL DOCUMENTO</a:t>
            </a:r>
          </a:p>
          <a:p>
            <a:pPr>
              <a:lnSpc>
                <a:spcPct val="120000"/>
              </a:lnSpc>
              <a:spcAft>
                <a:spcPts val="2000"/>
              </a:spcAft>
              <a:buFont typeface="Tahoma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>
              <a:solidFill>
                <a:srgbClr val="000000"/>
              </a:solidFill>
              <a:latin typeface="Tahoma" pitchFamily="-107" charset="0"/>
            </a:endParaRPr>
          </a:p>
          <a:p>
            <a:pPr marL="646113" lvl="1" indent="-188913">
              <a:lnSpc>
                <a:spcPct val="120000"/>
              </a:lnSpc>
              <a:spcAft>
                <a:spcPts val="900"/>
              </a:spcAft>
              <a:buFont typeface="Times" pitchFamily="-107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  <a:latin typeface="Tahoma" pitchFamily="-107" charset="0"/>
              </a:rPr>
              <a:t>Presentazione del corso di studi in informatica</a:t>
            </a:r>
          </a:p>
          <a:p>
            <a:pPr marL="646113" lvl="1" indent="-188913">
              <a:lnSpc>
                <a:spcPct val="120000"/>
              </a:lnSpc>
              <a:spcAft>
                <a:spcPts val="900"/>
              </a:spcAft>
              <a:buFont typeface="Times" pitchFamily="-107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  <a:latin typeface="Tahoma" pitchFamily="-107" charset="0"/>
              </a:rPr>
              <a:t>Domande ricorrenti</a:t>
            </a:r>
          </a:p>
          <a:p>
            <a:pPr marL="646113" lvl="1" indent="-188913">
              <a:lnSpc>
                <a:spcPct val="120000"/>
              </a:lnSpc>
              <a:spcAft>
                <a:spcPts val="900"/>
              </a:spcAft>
              <a:buFont typeface="Times" pitchFamily="-107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  <a:latin typeface="Tahoma" pitchFamily="-107" charset="0"/>
              </a:rPr>
              <a:t>Informazioni utili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D2EA8EF-C52D-9049-974F-9F7F229A5949}" type="slidenum">
              <a:rPr lang="en-GB" smtClean="0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>
                <a:buFont typeface="Arial" pitchFamily="-107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32</a:t>
            </a:fld>
            <a:endParaRPr lang="en-GB" smtClean="0"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81000" y="533400"/>
            <a:ext cx="3810000" cy="533400"/>
          </a:xfrm>
          <a:prstGeom prst="rect">
            <a:avLst/>
          </a:prstGeom>
          <a:solidFill>
            <a:schemeClr val="bg1">
              <a:alpha val="0"/>
            </a:schemeClr>
          </a:solidFill>
          <a:ln w="9398">
            <a:noFill/>
            <a:miter lim="800000"/>
            <a:headEnd/>
            <a:tailEnd/>
          </a:ln>
          <a:effectLst>
            <a:outerShdw blurRad="63500" dist="17819" dir="2700000" algn="ctr" rotWithShape="0">
              <a:srgbClr val="90909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Arial" pitchFamily="-109" charset="0"/>
              <a:buNone/>
              <a:defRPr/>
            </a:pPr>
            <a:endParaRPr lang="it-IT">
              <a:latin typeface="Arial" pitchFamily="-109" charset="0"/>
              <a:ea typeface="Arial Unicode MS" pitchFamily="-109" charset="0"/>
              <a:cs typeface="Arial Unicode MS" pitchFamily="-109" charset="0"/>
            </a:endParaRPr>
          </a:p>
        </p:txBody>
      </p:sp>
      <p:sp>
        <p:nvSpPr>
          <p:cNvPr id="89092" name="Rectangle 1"/>
          <p:cNvSpPr>
            <a:spLocks noChangeArrowheads="1"/>
          </p:cNvSpPr>
          <p:nvPr>
            <p:ph type="title"/>
          </p:nvPr>
        </p:nvSpPr>
        <p:spPr>
          <a:xfrm>
            <a:off x="547688" y="588963"/>
            <a:ext cx="8599487" cy="487362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/>
              <a:t>Informazioni utili</a:t>
            </a:r>
            <a:endParaRPr lang="en-GB" sz="3200">
              <a:latin typeface="Arial" pitchFamily="-107" charset="0"/>
            </a:endParaRPr>
          </a:p>
        </p:txBody>
      </p:sp>
      <p:sp>
        <p:nvSpPr>
          <p:cNvPr id="89093" name="Rectangle 2"/>
          <p:cNvSpPr>
            <a:spLocks noChangeArrowheads="1"/>
          </p:cNvSpPr>
          <p:nvPr>
            <p:ph type="body" idx="1"/>
          </p:nvPr>
        </p:nvSpPr>
        <p:spPr>
          <a:xfrm>
            <a:off x="533400" y="1600200"/>
            <a:ext cx="9617075" cy="5476875"/>
          </a:xfrm>
          <a:solidFill>
            <a:schemeClr val="bg1"/>
          </a:solidFill>
        </p:spPr>
        <p:txBody>
          <a:bodyPr>
            <a:spAutoFit/>
          </a:bodyPr>
          <a:lstStyle/>
          <a:p>
            <a:pPr marL="339725" indent="-339725">
              <a:lnSpc>
                <a:spcPct val="120000"/>
              </a:lnSpc>
              <a:buClr>
                <a:srgbClr val="FF0000"/>
              </a:buClr>
              <a:buFont typeface="Arial" pitchFamily="-107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  <a:tab pos="9410700" algn="l"/>
              </a:tabLst>
            </a:pPr>
            <a:r>
              <a:rPr lang="en-GB" sz="2000" b="1">
                <a:solidFill>
                  <a:srgbClr val="FF0000"/>
                </a:solidFill>
                <a:latin typeface="Arial" pitchFamily="-107" charset="0"/>
              </a:rPr>
              <a:t>Sito Web</a:t>
            </a:r>
            <a:r>
              <a:rPr lang="en-GB" sz="2000" b="1">
                <a:latin typeface="Arial" pitchFamily="-107" charset="0"/>
              </a:rPr>
              <a:t> del Corso di Laurea</a:t>
            </a:r>
          </a:p>
          <a:p>
            <a:pPr marL="339725" indent="-339725">
              <a:lnSpc>
                <a:spcPct val="120000"/>
              </a:lnSpc>
              <a:buFont typeface="Arial" pitchFamily="-107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  <a:tab pos="9410700" algn="l"/>
              </a:tabLst>
            </a:pPr>
            <a:r>
              <a:rPr lang="en-GB" sz="2000" b="1">
                <a:latin typeface="Arial" pitchFamily="-107" charset="0"/>
              </a:rPr>
              <a:t>		http://www.informatica.unito.it (informazioni sulla </a:t>
            </a:r>
            <a:r>
              <a:rPr lang="en-GB" sz="2000" b="1">
                <a:solidFill>
                  <a:srgbClr val="FF0000"/>
                </a:solidFill>
                <a:latin typeface="Arial" pitchFamily="-107" charset="0"/>
              </a:rPr>
              <a:t>Guida dello Studente</a:t>
            </a:r>
            <a:r>
              <a:rPr lang="en-GB" sz="2000" b="1">
                <a:latin typeface="Arial" pitchFamily="-107" charset="0"/>
              </a:rPr>
              <a:t>)</a:t>
            </a:r>
          </a:p>
          <a:p>
            <a:pPr marL="339725" indent="-339725">
              <a:lnSpc>
                <a:spcPct val="120000"/>
              </a:lnSpc>
              <a:buClr>
                <a:srgbClr val="FF0000"/>
              </a:buClr>
              <a:buFont typeface="Arial" pitchFamily="-107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  <a:tab pos="9410700" algn="l"/>
              </a:tabLst>
            </a:pPr>
            <a:r>
              <a:rPr lang="en-GB" sz="2000" b="1">
                <a:solidFill>
                  <a:srgbClr val="FF0000"/>
                </a:solidFill>
                <a:latin typeface="Arial" pitchFamily="-107" charset="0"/>
              </a:rPr>
              <a:t>Consulenze</a:t>
            </a:r>
          </a:p>
          <a:p>
            <a:pPr marL="339725" indent="-339725">
              <a:lnSpc>
                <a:spcPct val="120000"/>
              </a:lnSpc>
              <a:buFont typeface="Arial" pitchFamily="-107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  <a:tab pos="9410700" algn="l"/>
              </a:tabLst>
            </a:pPr>
            <a:r>
              <a:rPr lang="en-GB" sz="2000" b="1">
                <a:latin typeface="Arial" pitchFamily="-107" charset="0"/>
              </a:rPr>
              <a:t>		e-mail: informatica@educ.di.unito.it	 tel. 011 6706741 ---  6706825</a:t>
            </a:r>
          </a:p>
          <a:p>
            <a:pPr marL="339725" indent="-339725">
              <a:lnSpc>
                <a:spcPct val="120000"/>
              </a:lnSpc>
              <a:buClr>
                <a:srgbClr val="FF0000"/>
              </a:buClr>
              <a:buFont typeface="Arial" pitchFamily="-107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  <a:tab pos="9410700" algn="l"/>
              </a:tabLst>
            </a:pPr>
            <a:r>
              <a:rPr lang="en-GB" sz="2000" b="1">
                <a:solidFill>
                  <a:srgbClr val="FF0000"/>
                </a:solidFill>
                <a:latin typeface="Arial" pitchFamily="-107" charset="0"/>
              </a:rPr>
              <a:t>EDISU</a:t>
            </a:r>
            <a:r>
              <a:rPr lang="en-GB" sz="2000" b="1">
                <a:latin typeface="Arial" pitchFamily="-107" charset="0"/>
              </a:rPr>
              <a:t> (Ente Diritto Allo Studio Università)</a:t>
            </a:r>
          </a:p>
          <a:p>
            <a:pPr marL="339725" indent="-339725">
              <a:lnSpc>
                <a:spcPct val="120000"/>
              </a:lnSpc>
              <a:buFont typeface="Arial" pitchFamily="-107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  <a:tab pos="9410700" algn="l"/>
              </a:tabLst>
            </a:pPr>
            <a:r>
              <a:rPr lang="en-GB" sz="2000" b="1">
                <a:latin typeface="Arial" pitchFamily="-107" charset="0"/>
              </a:rPr>
              <a:t>   		via Madama Cristina 83 – Torino	tel. 011 65 31 111	</a:t>
            </a:r>
          </a:p>
          <a:p>
            <a:pPr marL="339725" indent="-339725">
              <a:lnSpc>
                <a:spcPct val="120000"/>
              </a:lnSpc>
              <a:buClr>
                <a:srgbClr val="FF0000"/>
              </a:buClr>
              <a:buFont typeface="Arial" pitchFamily="-107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  <a:tab pos="9410700" algn="l"/>
              </a:tabLst>
            </a:pPr>
            <a:r>
              <a:rPr lang="en-GB" sz="2000" b="1">
                <a:solidFill>
                  <a:srgbClr val="FF0000"/>
                </a:solidFill>
                <a:latin typeface="Arial" pitchFamily="-107" charset="0"/>
              </a:rPr>
              <a:t>Segreteria Studenti di Facoltà</a:t>
            </a:r>
          </a:p>
          <a:p>
            <a:pPr marL="339725" indent="-339725">
              <a:lnSpc>
                <a:spcPct val="120000"/>
              </a:lnSpc>
              <a:buFont typeface="Arial" pitchFamily="-107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  <a:tab pos="9410700" algn="l"/>
              </a:tabLst>
            </a:pPr>
            <a:r>
              <a:rPr lang="en-GB" sz="2000" b="1">
                <a:latin typeface="Arial" pitchFamily="-107" charset="0"/>
              </a:rPr>
              <a:t>   		via Santa Croce 6 – Torino 	tel. 011 670 4634 --- 011 – 670 4628</a:t>
            </a:r>
          </a:p>
          <a:p>
            <a:pPr marL="339725" indent="-339725">
              <a:lnSpc>
                <a:spcPct val="120000"/>
              </a:lnSpc>
              <a:buClr>
                <a:srgbClr val="FF0000"/>
              </a:buClr>
              <a:buFont typeface="Arial" pitchFamily="-107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  <a:tab pos="9410700" algn="l"/>
              </a:tabLst>
            </a:pPr>
            <a:r>
              <a:rPr lang="en-GB" sz="2000" b="1">
                <a:solidFill>
                  <a:srgbClr val="FF0000"/>
                </a:solidFill>
                <a:latin typeface="Arial" pitchFamily="-107" charset="0"/>
              </a:rPr>
              <a:t>Scienze Informa / Job Placement</a:t>
            </a:r>
          </a:p>
          <a:p>
            <a:pPr marL="339725" indent="-339725">
              <a:lnSpc>
                <a:spcPct val="120000"/>
              </a:lnSpc>
              <a:buFont typeface="Arial" pitchFamily="-107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  <a:tab pos="9410700" algn="l"/>
              </a:tabLst>
            </a:pPr>
            <a:r>
              <a:rPr lang="en-GB" sz="2000" b="1">
                <a:latin typeface="Arial" pitchFamily="-107" charset="0"/>
              </a:rPr>
              <a:t>   		 Corso Massimo d'Azeglio, 60/H - Torino 	tel. 011 670 7908	</a:t>
            </a:r>
          </a:p>
          <a:p>
            <a:pPr marL="339725" indent="-339725">
              <a:lnSpc>
                <a:spcPct val="120000"/>
              </a:lnSpc>
              <a:buClr>
                <a:srgbClr val="FF0000"/>
              </a:buClr>
              <a:buFont typeface="Arial" pitchFamily="-107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  <a:tab pos="9410700" algn="l"/>
              </a:tabLst>
            </a:pPr>
            <a:r>
              <a:rPr lang="en-GB" sz="2000" b="1">
                <a:solidFill>
                  <a:srgbClr val="FF0000"/>
                </a:solidFill>
                <a:latin typeface="Arial" pitchFamily="-107" charset="0"/>
              </a:rPr>
              <a:t>Ufficio accertamento economico</a:t>
            </a:r>
          </a:p>
          <a:p>
            <a:pPr marL="339725" indent="-339725">
              <a:lnSpc>
                <a:spcPct val="120000"/>
              </a:lnSpc>
              <a:buFont typeface="Arial" pitchFamily="-107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  <a:tab pos="9410700" algn="l"/>
              </a:tabLst>
            </a:pPr>
            <a:r>
              <a:rPr lang="en-GB" sz="2000" b="1">
                <a:latin typeface="Arial" pitchFamily="-107" charset="0"/>
              </a:rPr>
              <a:t>   		 Vicolo Benevello 3/A – Torino	tel.: 011 670 4952 --- 011 670 4953 </a:t>
            </a:r>
          </a:p>
          <a:p>
            <a:pPr marL="339725" indent="-339725">
              <a:lnSpc>
                <a:spcPct val="120000"/>
              </a:lnSpc>
              <a:buClr>
                <a:srgbClr val="FF0000"/>
              </a:buClr>
              <a:buFont typeface="Arial" pitchFamily="-107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  <a:tab pos="9410700" algn="l"/>
              </a:tabLst>
            </a:pPr>
            <a:r>
              <a:rPr lang="en-GB" sz="2000" b="1">
                <a:solidFill>
                  <a:srgbClr val="FF0000"/>
                </a:solidFill>
                <a:latin typeface="Arial" pitchFamily="-107" charset="0"/>
              </a:rPr>
              <a:t>Ufficio Studenti Stranieri</a:t>
            </a:r>
          </a:p>
          <a:p>
            <a:pPr marL="339725" indent="-339725">
              <a:lnSpc>
                <a:spcPct val="120000"/>
              </a:lnSpc>
              <a:buFont typeface="Arial" pitchFamily="-107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  <a:tab pos="9410700" algn="l"/>
              </a:tabLst>
            </a:pPr>
            <a:r>
              <a:rPr lang="en-GB" sz="2000" b="1">
                <a:latin typeface="Arial" pitchFamily="-107" charset="0"/>
              </a:rPr>
              <a:t>   		 Via Verdi 15/N - Torino 		tel.: 011 670 4498 --- 011 670 4499 </a:t>
            </a:r>
          </a:p>
          <a:p>
            <a:pPr marL="339725" indent="-339725">
              <a:lnSpc>
                <a:spcPct val="120000"/>
              </a:lnSpc>
              <a:buFont typeface="Arial" pitchFamily="-107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  <a:tab pos="9410700" algn="l"/>
              </a:tabLst>
            </a:pPr>
            <a:endParaRPr lang="en-GB" sz="2000" b="1">
              <a:latin typeface="Arial" pitchFamily="-107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9AA296-4D61-1D48-8ADF-81DB0C982A6C}" type="slidenum">
              <a:rPr lang="en-GB" smtClean="0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>
                <a:buFont typeface="Arial" pitchFamily="-107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33</a:t>
            </a:fld>
            <a:endParaRPr lang="en-GB" smtClean="0"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91139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33400"/>
            <a:ext cx="9617075" cy="2416175"/>
          </a:xfrm>
        </p:spPr>
        <p:txBody>
          <a:bodyPr>
            <a:spAutoFit/>
          </a:bodyPr>
          <a:lstStyle/>
          <a:p>
            <a:pPr marL="339725" indent="-339725" algn="ctr">
              <a:lnSpc>
                <a:spcPct val="120000"/>
              </a:lnSpc>
              <a:buFont typeface="Arial" pitchFamily="-107" charset="0"/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  <a:tab pos="9410700" algn="l"/>
              </a:tabLst>
            </a:pPr>
            <a:r>
              <a:rPr lang="en-GB" sz="6600" b="1">
                <a:latin typeface="Arial" pitchFamily="-107" charset="0"/>
              </a:rPr>
              <a:t>GRAZIE  PER L’ATTENZIONE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609600" y="533400"/>
            <a:ext cx="9486900" cy="6096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it-IT" sz="2800" b="1">
                <a:solidFill>
                  <a:srgbClr val="FF0000"/>
                </a:solidFill>
                <a:latin typeface="Verdana" pitchFamily="-107" charset="0"/>
              </a:rPr>
              <a:t>Domanda:</a:t>
            </a:r>
            <a:r>
              <a:rPr lang="it-IT" sz="2800" b="1">
                <a:solidFill>
                  <a:srgbClr val="000000"/>
                </a:solidFill>
                <a:latin typeface="Verdana" pitchFamily="-107" charset="0"/>
              </a:rPr>
              <a:t> </a:t>
            </a:r>
            <a:r>
              <a:rPr lang="it-IT" sz="2800" b="1">
                <a:solidFill>
                  <a:srgbClr val="000000"/>
                </a:solidFill>
                <a:latin typeface="Verdana" pitchFamily="-107" charset="0"/>
                <a:ea typeface="Tahoma" pitchFamily="-107" charset="0"/>
                <a:cs typeface="Tahoma" pitchFamily="-107" charset="0"/>
              </a:rPr>
              <a:t>informatica offre sbocchi lavorativi?</a:t>
            </a:r>
            <a:br>
              <a:rPr lang="it-IT" sz="2800" b="1">
                <a:solidFill>
                  <a:srgbClr val="000000"/>
                </a:solidFill>
                <a:latin typeface="Verdana" pitchFamily="-107" charset="0"/>
                <a:ea typeface="Tahoma" pitchFamily="-107" charset="0"/>
                <a:cs typeface="Tahoma" pitchFamily="-107" charset="0"/>
              </a:rPr>
            </a:br>
            <a:endParaRPr lang="it-IT" sz="2800" b="1">
              <a:solidFill>
                <a:srgbClr val="000000"/>
              </a:solidFill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685800" y="1447800"/>
            <a:ext cx="9418638" cy="24384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lnSpc>
                <a:spcPct val="102000"/>
              </a:lnSpc>
              <a:buFont typeface="Tahoma" pitchFamily="-107" charset="0"/>
              <a:buNone/>
            </a:pPr>
            <a:r>
              <a:rPr lang="it-IT" sz="2800" b="1">
                <a:solidFill>
                  <a:srgbClr val="FF0000"/>
                </a:solidFill>
                <a:latin typeface="Verdana" pitchFamily="-107" charset="0"/>
              </a:rPr>
              <a:t>Risposta:</a:t>
            </a:r>
            <a:r>
              <a:rPr lang="it-IT" sz="2800" b="1">
                <a:solidFill>
                  <a:srgbClr val="000000"/>
                </a:solidFill>
                <a:latin typeface="Verdana" pitchFamily="-107" charset="0"/>
              </a:rPr>
              <a:t> Sì</a:t>
            </a:r>
            <a:r>
              <a:rPr lang="it-IT" sz="2800" b="1">
                <a:solidFill>
                  <a:srgbClr val="000000"/>
                </a:solidFill>
                <a:latin typeface="Verdana" pitchFamily="-107" charset="0"/>
                <a:ea typeface="Tahoma" pitchFamily="-107" charset="0"/>
                <a:cs typeface="Tahoma" pitchFamily="-107" charset="0"/>
              </a:rPr>
              <a:t>! </a:t>
            </a:r>
            <a:br>
              <a:rPr lang="it-IT" sz="2800" b="1">
                <a:solidFill>
                  <a:srgbClr val="000000"/>
                </a:solidFill>
                <a:latin typeface="Verdana" pitchFamily="-107" charset="0"/>
                <a:ea typeface="Tahoma" pitchFamily="-107" charset="0"/>
                <a:cs typeface="Tahoma" pitchFamily="-107" charset="0"/>
              </a:rPr>
            </a:br>
            <a:r>
              <a:rPr lang="it-IT" sz="2800" b="1">
                <a:solidFill>
                  <a:srgbClr val="000000"/>
                </a:solidFill>
                <a:latin typeface="Verdana" pitchFamily="-107" charset="0"/>
                <a:ea typeface="Tahoma" pitchFamily="-107" charset="0"/>
                <a:cs typeface="Tahoma" pitchFamily="-107" charset="0"/>
              </a:rPr>
              <a:t>				 oggi tutto viene gestito con 	 	</a:t>
            </a:r>
          </a:p>
          <a:p>
            <a:pPr>
              <a:lnSpc>
                <a:spcPct val="102000"/>
              </a:lnSpc>
              <a:buFont typeface="Tahoma" pitchFamily="-107" charset="0"/>
              <a:buNone/>
            </a:pPr>
            <a:r>
              <a:rPr lang="it-IT" sz="2800" b="1">
                <a:solidFill>
                  <a:srgbClr val="000000"/>
                </a:solidFill>
                <a:latin typeface="Verdana" pitchFamily="-107" charset="0"/>
                <a:ea typeface="Tahoma" pitchFamily="-107" charset="0"/>
                <a:cs typeface="Tahoma" pitchFamily="-107" charset="0"/>
              </a:rPr>
              <a:t>				 strumenti informatici</a:t>
            </a:r>
          </a:p>
          <a:p>
            <a:pPr>
              <a:lnSpc>
                <a:spcPct val="102000"/>
              </a:lnSpc>
              <a:buFont typeface="Tahoma" pitchFamily="-107" charset="0"/>
              <a:buNone/>
            </a:pPr>
            <a:r>
              <a:rPr lang="it-IT" sz="2800" b="1">
                <a:solidFill>
                  <a:srgbClr val="000000"/>
                </a:solidFill>
                <a:latin typeface="Verdana" pitchFamily="-107" charset="0"/>
                <a:ea typeface="Tahoma" pitchFamily="-107" charset="0"/>
                <a:cs typeface="Tahoma" pitchFamily="-107" charset="0"/>
              </a:rPr>
              <a:t>				 ed occorrono sempre più specialisti 				 che li progettino e sviluppino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609600" y="4572000"/>
            <a:ext cx="9525000" cy="2592388"/>
          </a:xfrm>
          <a:prstGeom prst="rect">
            <a:avLst/>
          </a:prstGeom>
          <a:solidFill>
            <a:srgbClr val="AAE2CA">
              <a:alpha val="59999"/>
            </a:srgbClr>
          </a:solidFill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Font typeface="Tahoma" pitchFamily="-109" charset="0"/>
              <a:buNone/>
              <a:defRPr/>
            </a:pPr>
            <a:r>
              <a:rPr lang="it-IT" sz="2800" b="1">
                <a:solidFill>
                  <a:srgbClr val="000000"/>
                </a:solidFill>
                <a:latin typeface="Verdana" pitchFamily="-109" charset="0"/>
                <a:ea typeface="Tahoma" pitchFamily="-109" charset="0"/>
                <a:cs typeface="Tahoma" pitchFamily="-109" charset="0"/>
              </a:rPr>
              <a:t>Nella società della conoscenza</a:t>
            </a:r>
          </a:p>
          <a:p>
            <a:pPr algn="ctr">
              <a:spcBef>
                <a:spcPct val="50000"/>
              </a:spcBef>
              <a:buFont typeface="Tahoma" pitchFamily="-109" charset="0"/>
              <a:buNone/>
              <a:defRPr/>
            </a:pPr>
            <a:r>
              <a:rPr lang="it-IT" sz="2800" b="1">
                <a:solidFill>
                  <a:srgbClr val="000000"/>
                </a:solidFill>
                <a:latin typeface="Verdana" pitchFamily="-109" charset="0"/>
                <a:ea typeface="Tahoma" pitchFamily="-109" charset="0"/>
                <a:cs typeface="Tahoma" pitchFamily="-109" charset="0"/>
              </a:rPr>
              <a:t>saper acquisire/elaborare/diffondere informazioni </a:t>
            </a:r>
          </a:p>
          <a:p>
            <a:pPr algn="ctr">
              <a:spcBef>
                <a:spcPct val="50000"/>
              </a:spcBef>
              <a:buFont typeface="Tahoma" pitchFamily="-109" charset="0"/>
              <a:buNone/>
              <a:defRPr/>
            </a:pPr>
            <a:r>
              <a:rPr lang="it-IT" sz="2800" b="1">
                <a:solidFill>
                  <a:srgbClr val="000000"/>
                </a:solidFill>
                <a:latin typeface="Verdana" pitchFamily="-109" charset="0"/>
                <a:ea typeface="Tahoma" pitchFamily="-109" charset="0"/>
                <a:cs typeface="Tahoma" pitchFamily="-109" charset="0"/>
              </a:rPr>
              <a:t>con strumenti informatici avanzati, </a:t>
            </a:r>
          </a:p>
          <a:p>
            <a:pPr algn="ctr">
              <a:spcBef>
                <a:spcPct val="50000"/>
              </a:spcBef>
              <a:buFont typeface="Tahoma" pitchFamily="-109" charset="0"/>
              <a:buNone/>
              <a:defRPr/>
            </a:pPr>
            <a:r>
              <a:rPr lang="it-IT" sz="2800" b="1">
                <a:solidFill>
                  <a:srgbClr val="000000"/>
                </a:solidFill>
                <a:latin typeface="Verdana" pitchFamily="-109" charset="0"/>
                <a:ea typeface="Tahoma" pitchFamily="-109" charset="0"/>
                <a:cs typeface="Tahoma" pitchFamily="-109" charset="0"/>
              </a:rPr>
              <a:t>è essenziale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 autoUpdateAnimBg="0"/>
      <p:bldP spid="71685" grpId="0" animBg="1" autoUpdateAnimBg="0"/>
      <p:bldP spid="7168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5"/>
          <p:cNvGrpSpPr>
            <a:grpSpLocks/>
          </p:cNvGrpSpPr>
          <p:nvPr/>
        </p:nvGrpSpPr>
        <p:grpSpPr bwMode="auto">
          <a:xfrm>
            <a:off x="3429000" y="228600"/>
            <a:ext cx="7315200" cy="3336925"/>
            <a:chOff x="2160" y="144"/>
            <a:chExt cx="4608" cy="2102"/>
          </a:xfrm>
        </p:grpSpPr>
        <p:pic>
          <p:nvPicPr>
            <p:cNvPr id="36880" name="Picture 103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60" y="144"/>
              <a:ext cx="2976" cy="1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1" name="Picture 103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36" y="144"/>
              <a:ext cx="1632" cy="1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2" name="Rectangle 1034"/>
            <p:cNvSpPr>
              <a:spLocks noChangeArrowheads="1"/>
            </p:cNvSpPr>
            <p:nvPr/>
          </p:nvSpPr>
          <p:spPr bwMode="auto">
            <a:xfrm>
              <a:off x="2544" y="1654"/>
              <a:ext cx="2637" cy="5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2000" b="1">
                  <a:solidFill>
                    <a:srgbClr val="000000"/>
                  </a:solidFill>
                  <a:latin typeface="Verdana" pitchFamily="-107" charset="0"/>
                </a:rPr>
                <a:t>Steve Jobs e Steve Wozniak: fondatori di Apple Computer</a:t>
              </a:r>
              <a:r>
                <a:rPr lang="en-GB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36883" name="Rectangle 1040"/>
            <p:cNvSpPr>
              <a:spLocks noChangeArrowheads="1"/>
            </p:cNvSpPr>
            <p:nvPr/>
          </p:nvSpPr>
          <p:spPr bwMode="auto">
            <a:xfrm>
              <a:off x="5088" y="1392"/>
              <a:ext cx="1408" cy="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2000" b="1">
                  <a:solidFill>
                    <a:srgbClr val="000000"/>
                  </a:solidFill>
                  <a:latin typeface="Verdana" pitchFamily="-107" charset="0"/>
                </a:rPr>
                <a:t>Jobs e IPhone</a:t>
              </a: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051"/>
          <p:cNvGrpSpPr>
            <a:grpSpLocks/>
          </p:cNvGrpSpPr>
          <p:nvPr/>
        </p:nvGrpSpPr>
        <p:grpSpPr bwMode="auto">
          <a:xfrm>
            <a:off x="0" y="4775200"/>
            <a:ext cx="2678113" cy="2792413"/>
            <a:chOff x="0" y="2916"/>
            <a:chExt cx="1687" cy="1759"/>
          </a:xfrm>
        </p:grpSpPr>
        <p:pic>
          <p:nvPicPr>
            <p:cNvPr id="36878" name="Picture 104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" y="2916"/>
              <a:ext cx="1104" cy="1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9" name="Text Box 1046"/>
            <p:cNvSpPr txBox="1">
              <a:spLocks noChangeArrowheads="1"/>
            </p:cNvSpPr>
            <p:nvPr/>
          </p:nvSpPr>
          <p:spPr bwMode="auto">
            <a:xfrm>
              <a:off x="0" y="4107"/>
              <a:ext cx="1687" cy="5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  <a:latin typeface="Verdana" pitchFamily="-107" charset="0"/>
                </a:rPr>
                <a:t>Leonardo </a:t>
              </a:r>
            </a:p>
            <a:p>
              <a:r>
                <a:rPr lang="en-US" sz="2000" b="1">
                  <a:solidFill>
                    <a:schemeClr val="tx1"/>
                  </a:solidFill>
                  <a:latin typeface="Verdana" pitchFamily="-107" charset="0"/>
                </a:rPr>
                <a:t>Chiariglione: </a:t>
              </a:r>
              <a:br>
                <a:rPr lang="en-US" sz="2000" b="1">
                  <a:solidFill>
                    <a:schemeClr val="tx1"/>
                  </a:solidFill>
                  <a:latin typeface="Verdana" pitchFamily="-107" charset="0"/>
                </a:rPr>
              </a:br>
              <a:r>
                <a:rPr lang="en-US" sz="2000" b="1">
                  <a:solidFill>
                    <a:schemeClr val="tx1"/>
                  </a:solidFill>
                  <a:latin typeface="Verdana" pitchFamily="-107" charset="0"/>
                </a:rPr>
                <a:t>fondatore MPEG3</a:t>
              </a:r>
              <a:endParaRPr lang="it-IT" b="1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1041"/>
          <p:cNvGrpSpPr>
            <a:grpSpLocks/>
          </p:cNvGrpSpPr>
          <p:nvPr/>
        </p:nvGrpSpPr>
        <p:grpSpPr bwMode="auto">
          <a:xfrm>
            <a:off x="0" y="457200"/>
            <a:ext cx="3810000" cy="4419600"/>
            <a:chOff x="0" y="192"/>
            <a:chExt cx="2400" cy="2784"/>
          </a:xfrm>
        </p:grpSpPr>
        <p:pic>
          <p:nvPicPr>
            <p:cNvPr id="36875" name="Picture 103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8" y="192"/>
              <a:ext cx="1938" cy="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6" name="Picture 103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1392"/>
              <a:ext cx="2400" cy="1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7" name="Text Box 1033"/>
            <p:cNvSpPr txBox="1">
              <a:spLocks noChangeArrowheads="1"/>
            </p:cNvSpPr>
            <p:nvPr/>
          </p:nvSpPr>
          <p:spPr bwMode="auto">
            <a:xfrm>
              <a:off x="1346" y="2718"/>
              <a:ext cx="1021" cy="2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  <a:latin typeface="Verdana" pitchFamily="-107" charset="0"/>
                </a:rPr>
                <a:t>Bill Gates</a:t>
              </a:r>
              <a:r>
                <a:rPr lang="en-US">
                  <a:solidFill>
                    <a:schemeClr val="tx1"/>
                  </a:solidFill>
                </a:rPr>
                <a:t> </a:t>
              </a:r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1054"/>
          <p:cNvGrpSpPr>
            <a:grpSpLocks/>
          </p:cNvGrpSpPr>
          <p:nvPr/>
        </p:nvGrpSpPr>
        <p:grpSpPr bwMode="auto">
          <a:xfrm>
            <a:off x="2835275" y="4267200"/>
            <a:ext cx="7853363" cy="2876550"/>
            <a:chOff x="1786" y="2688"/>
            <a:chExt cx="4947" cy="1812"/>
          </a:xfrm>
        </p:grpSpPr>
        <p:pic>
          <p:nvPicPr>
            <p:cNvPr id="36871" name="Picture 103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650" y="2688"/>
              <a:ext cx="2700" cy="1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2" name="Picture 103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290" y="2688"/>
              <a:ext cx="1443" cy="1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3" name="Rectangle 1038"/>
            <p:cNvSpPr>
              <a:spLocks noChangeArrowheads="1"/>
            </p:cNvSpPr>
            <p:nvPr/>
          </p:nvSpPr>
          <p:spPr bwMode="auto">
            <a:xfrm>
              <a:off x="2650" y="4254"/>
              <a:ext cx="3121" cy="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2000" b="1">
                  <a:solidFill>
                    <a:srgbClr val="000000"/>
                  </a:solidFill>
                  <a:latin typeface="Verdana" pitchFamily="-107" charset="0"/>
                </a:rPr>
                <a:t>Linus Torvalds: creatore di Linux</a:t>
              </a:r>
              <a:endParaRPr lang="en-GB">
                <a:solidFill>
                  <a:srgbClr val="000000"/>
                </a:solidFill>
              </a:endParaRPr>
            </a:p>
          </p:txBody>
        </p:sp>
        <p:pic>
          <p:nvPicPr>
            <p:cNvPr id="36874" name="Picture 104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786" y="3408"/>
              <a:ext cx="870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540" name="Text Box 1052"/>
          <p:cNvSpPr txBox="1">
            <a:spLocks noChangeArrowheads="1"/>
          </p:cNvSpPr>
          <p:nvPr/>
        </p:nvSpPr>
        <p:spPr bwMode="auto">
          <a:xfrm>
            <a:off x="457200" y="1524000"/>
            <a:ext cx="9856788" cy="9398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Verdana" pitchFamily="-107" charset="0"/>
              </a:rPr>
              <a:t>Il contributo di alcune persone ed aziende </a:t>
            </a:r>
          </a:p>
          <a:p>
            <a:r>
              <a:rPr lang="en-US" sz="3200">
                <a:solidFill>
                  <a:schemeClr val="tx1"/>
                </a:solidFill>
                <a:latin typeface="Verdana" pitchFamily="-107" charset="0"/>
              </a:rPr>
              <a:t>del settore informatico ha cambiato il mondo….</a:t>
            </a:r>
            <a:endParaRPr lang="it-IT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4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1039"/>
          <p:cNvGrpSpPr>
            <a:grpSpLocks/>
          </p:cNvGrpSpPr>
          <p:nvPr/>
        </p:nvGrpSpPr>
        <p:grpSpPr bwMode="auto">
          <a:xfrm>
            <a:off x="0" y="0"/>
            <a:ext cx="4552950" cy="4572000"/>
            <a:chOff x="0" y="0"/>
            <a:chExt cx="2868" cy="2880"/>
          </a:xfrm>
        </p:grpSpPr>
        <p:pic>
          <p:nvPicPr>
            <p:cNvPr id="38935" name="Picture 102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868" cy="2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36" name="Text Box 1030"/>
            <p:cNvSpPr txBox="1">
              <a:spLocks noChangeArrowheads="1"/>
            </p:cNvSpPr>
            <p:nvPr/>
          </p:nvSpPr>
          <p:spPr bwMode="auto">
            <a:xfrm>
              <a:off x="0" y="2588"/>
              <a:ext cx="937" cy="2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Internet</a:t>
              </a:r>
              <a:endParaRPr lang="it-IT" sz="28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1053"/>
          <p:cNvGrpSpPr>
            <a:grpSpLocks/>
          </p:cNvGrpSpPr>
          <p:nvPr/>
        </p:nvGrpSpPr>
        <p:grpSpPr bwMode="auto">
          <a:xfrm>
            <a:off x="4618038" y="0"/>
            <a:ext cx="5816600" cy="3511550"/>
            <a:chOff x="2909" y="0"/>
            <a:chExt cx="3664" cy="2212"/>
          </a:xfrm>
        </p:grpSpPr>
        <p:pic>
          <p:nvPicPr>
            <p:cNvPr id="38933" name="Picture 102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9" y="0"/>
              <a:ext cx="3095" cy="1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34" name="Text Box 1031"/>
            <p:cNvSpPr txBox="1">
              <a:spLocks noChangeArrowheads="1"/>
            </p:cNvSpPr>
            <p:nvPr/>
          </p:nvSpPr>
          <p:spPr bwMode="auto">
            <a:xfrm>
              <a:off x="2909" y="1920"/>
              <a:ext cx="3664" cy="2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Enciclopedia libera, collaborativa</a:t>
              </a:r>
              <a:endParaRPr lang="it-IT" sz="2800" b="1">
                <a:solidFill>
                  <a:schemeClr val="tx1"/>
                </a:solidFill>
              </a:endParaRPr>
            </a:p>
          </p:txBody>
        </p:sp>
      </p:grpSp>
      <p:pic>
        <p:nvPicPr>
          <p:cNvPr id="65564" name="Picture 10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56563" y="5257800"/>
            <a:ext cx="26876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0" name="Picture 104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6215063"/>
            <a:ext cx="243840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3" name="Picture 104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4343400"/>
            <a:ext cx="2895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058"/>
          <p:cNvGrpSpPr>
            <a:grpSpLocks/>
          </p:cNvGrpSpPr>
          <p:nvPr/>
        </p:nvGrpSpPr>
        <p:grpSpPr bwMode="auto">
          <a:xfrm>
            <a:off x="5715000" y="5953125"/>
            <a:ext cx="2486025" cy="1438275"/>
            <a:chOff x="3600" y="3750"/>
            <a:chExt cx="1566" cy="906"/>
          </a:xfrm>
        </p:grpSpPr>
        <p:pic>
          <p:nvPicPr>
            <p:cNvPr id="38931" name="Picture 104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24" y="3750"/>
              <a:ext cx="942" cy="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32" name="Picture 105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00" y="3840"/>
              <a:ext cx="62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5563" name="Picture 105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19800" y="5153025"/>
            <a:ext cx="12858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54"/>
          <p:cNvGrpSpPr>
            <a:grpSpLocks/>
          </p:cNvGrpSpPr>
          <p:nvPr/>
        </p:nvGrpSpPr>
        <p:grpSpPr bwMode="auto">
          <a:xfrm>
            <a:off x="0" y="4572000"/>
            <a:ext cx="3997325" cy="2978150"/>
            <a:chOff x="0" y="2880"/>
            <a:chExt cx="2518" cy="1876"/>
          </a:xfrm>
        </p:grpSpPr>
        <p:pic>
          <p:nvPicPr>
            <p:cNvPr id="38927" name="Picture 103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2880"/>
              <a:ext cx="2040" cy="1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8928" name="Group 1046"/>
            <p:cNvGrpSpPr>
              <a:grpSpLocks/>
            </p:cNvGrpSpPr>
            <p:nvPr/>
          </p:nvGrpSpPr>
          <p:grpSpPr bwMode="auto">
            <a:xfrm>
              <a:off x="0" y="4176"/>
              <a:ext cx="2518" cy="580"/>
              <a:chOff x="0" y="4268"/>
              <a:chExt cx="2518" cy="580"/>
            </a:xfrm>
          </p:grpSpPr>
          <p:sp>
            <p:nvSpPr>
              <p:cNvPr id="38929" name="Text Box 1035"/>
              <p:cNvSpPr txBox="1">
                <a:spLocks noChangeArrowheads="1"/>
              </p:cNvSpPr>
              <p:nvPr/>
            </p:nvSpPr>
            <p:spPr bwMode="auto">
              <a:xfrm>
                <a:off x="0" y="4268"/>
                <a:ext cx="2518" cy="5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chemeClr val="tx1"/>
                    </a:solidFill>
                  </a:rPr>
                  <a:t>Page e Brin: fondatori </a:t>
                </a:r>
              </a:p>
              <a:p>
                <a:r>
                  <a:rPr lang="en-US" sz="2800" b="1">
                    <a:solidFill>
                      <a:schemeClr val="tx1"/>
                    </a:solidFill>
                  </a:rPr>
                  <a:t>di</a:t>
                </a:r>
                <a:endParaRPr lang="it-IT" sz="2800" b="1">
                  <a:solidFill>
                    <a:schemeClr val="tx1"/>
                  </a:solidFill>
                </a:endParaRPr>
              </a:p>
            </p:txBody>
          </p:sp>
          <p:pic>
            <p:nvPicPr>
              <p:cNvPr id="38930" name="Picture 1036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32" y="4502"/>
                <a:ext cx="960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7" name="Group 1055"/>
          <p:cNvGrpSpPr>
            <a:grpSpLocks/>
          </p:cNvGrpSpPr>
          <p:nvPr/>
        </p:nvGrpSpPr>
        <p:grpSpPr bwMode="auto">
          <a:xfrm>
            <a:off x="4648200" y="3619500"/>
            <a:ext cx="6499225" cy="1481138"/>
            <a:chOff x="2928" y="2280"/>
            <a:chExt cx="4094" cy="933"/>
          </a:xfrm>
        </p:grpSpPr>
        <p:pic>
          <p:nvPicPr>
            <p:cNvPr id="38923" name="Picture 104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984" y="2280"/>
              <a:ext cx="1362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4" name="Picture 1044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888" y="2832"/>
              <a:ext cx="3134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5" name="Picture 1045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928" y="2308"/>
              <a:ext cx="973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6" name="Picture 1043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920" y="2304"/>
              <a:ext cx="800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5E64DDB-4ADC-FF44-AEDB-6E57C7AF91B1}" type="slidenum">
              <a:rPr lang="en-GB" smtClean="0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>
                <a:buFont typeface="Arial" pitchFamily="-107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n-GB" smtClean="0"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40963" name="Rectangle 8"/>
          <p:cNvSpPr>
            <a:spLocks noChangeArrowheads="1"/>
          </p:cNvSpPr>
          <p:nvPr/>
        </p:nvSpPr>
        <p:spPr bwMode="auto">
          <a:xfrm>
            <a:off x="1371600" y="3124200"/>
            <a:ext cx="8153400" cy="4572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Arial" pitchFamily="-109" charset="0"/>
              <a:buNone/>
              <a:defRPr/>
            </a:pPr>
            <a:endParaRPr lang="it-IT">
              <a:latin typeface="Arial" pitchFamily="-109" charset="0"/>
              <a:ea typeface="Arial Unicode MS" pitchFamily="-109" charset="0"/>
              <a:cs typeface="Arial Unicode MS" pitchFamily="-10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09800" y="1905000"/>
            <a:ext cx="7315200" cy="371475"/>
          </a:xfrm>
          <a:prstGeom prst="rect">
            <a:avLst/>
          </a:prstGeom>
          <a:solidFill>
            <a:schemeClr val="bg1">
              <a:alpha val="0"/>
            </a:schemeClr>
          </a:solidFill>
          <a:ln w="9398">
            <a:noFill/>
            <a:miter lim="800000"/>
            <a:headEnd/>
            <a:tailEnd/>
          </a:ln>
          <a:effectLst>
            <a:outerShdw blurRad="63500" dist="17819" dir="2700000" algn="ctr" rotWithShape="0">
              <a:srgbClr val="90909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Arial" pitchFamily="-109" charset="0"/>
              <a:buNone/>
              <a:defRPr/>
            </a:pPr>
            <a:endParaRPr lang="it-IT">
              <a:latin typeface="Arial" pitchFamily="-109" charset="0"/>
              <a:ea typeface="Arial Unicode MS" pitchFamily="-109" charset="0"/>
              <a:cs typeface="Arial Unicode MS" pitchFamily="-109" charset="0"/>
            </a:endParaRP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2286000" y="2971800"/>
            <a:ext cx="7239000" cy="17526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966" name="Rectangle 2"/>
          <p:cNvSpPr>
            <a:spLocks noChangeArrowheads="1"/>
          </p:cNvSpPr>
          <p:nvPr/>
        </p:nvSpPr>
        <p:spPr bwMode="auto">
          <a:xfrm>
            <a:off x="2514600" y="1905000"/>
            <a:ext cx="6858000" cy="267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spcAft>
                <a:spcPts val="2000"/>
              </a:spcAft>
              <a:buFont typeface="Tahoma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  <a:latin typeface="Tahoma" pitchFamily="-107" charset="0"/>
              </a:rPr>
              <a:t>CONTENUTO DEL DOCUMENTO</a:t>
            </a:r>
          </a:p>
          <a:p>
            <a:pPr>
              <a:lnSpc>
                <a:spcPct val="120000"/>
              </a:lnSpc>
              <a:spcAft>
                <a:spcPts val="2000"/>
              </a:spcAft>
              <a:buFont typeface="Tahoma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>
              <a:solidFill>
                <a:srgbClr val="000000"/>
              </a:solidFill>
              <a:latin typeface="Tahoma" pitchFamily="-107" charset="0"/>
            </a:endParaRPr>
          </a:p>
          <a:p>
            <a:pPr marL="646113" lvl="1" indent="-188913">
              <a:lnSpc>
                <a:spcPct val="120000"/>
              </a:lnSpc>
              <a:spcAft>
                <a:spcPts val="900"/>
              </a:spcAft>
              <a:buFont typeface="Times" pitchFamily="-107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  <a:latin typeface="Tahoma" pitchFamily="-107" charset="0"/>
              </a:rPr>
              <a:t>Presentazione del corso di studi in informatica</a:t>
            </a:r>
          </a:p>
          <a:p>
            <a:pPr marL="646113" lvl="1" indent="-188913">
              <a:lnSpc>
                <a:spcPct val="120000"/>
              </a:lnSpc>
              <a:spcAft>
                <a:spcPts val="900"/>
              </a:spcAft>
              <a:buFont typeface="Times" pitchFamily="-107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  <a:latin typeface="Tahoma" pitchFamily="-107" charset="0"/>
              </a:rPr>
              <a:t>Domande ricorrenti</a:t>
            </a:r>
          </a:p>
          <a:p>
            <a:pPr marL="646113" lvl="1" indent="-188913">
              <a:lnSpc>
                <a:spcPct val="120000"/>
              </a:lnSpc>
              <a:spcAft>
                <a:spcPts val="900"/>
              </a:spcAft>
              <a:buFont typeface="Times" pitchFamily="-107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  <a:latin typeface="Tahoma" pitchFamily="-107" charset="0"/>
              </a:rPr>
              <a:t>Informazioni utili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ttangolo 1"/>
          <p:cNvSpPr>
            <a:spLocks noChangeArrowheads="1"/>
          </p:cNvSpPr>
          <p:nvPr/>
        </p:nvSpPr>
        <p:spPr bwMode="auto">
          <a:xfrm>
            <a:off x="831850" y="1647825"/>
            <a:ext cx="9085263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prstTxWarp prst="textNoShape">
              <a:avLst/>
            </a:prstTxWarp>
            <a:spAutoFit/>
          </a:bodyPr>
          <a:lstStyle/>
          <a:p>
            <a:r>
              <a:rPr lang="it-IT" sz="2800">
                <a:solidFill>
                  <a:schemeClr val="tx1"/>
                </a:solidFill>
                <a:ea typeface="Footlight MT Light" pitchFamily="-107" charset="0"/>
                <a:cs typeface="Footlight MT Light" pitchFamily="-107" charset="0"/>
              </a:rPr>
              <a:t> Nel 2011 la Facoltà di Scienze Matematiche, Fisiche e Naturali (Scienze MFN) ha raggiunto le 1462 matricole</a:t>
            </a:r>
          </a:p>
          <a:p>
            <a:r>
              <a:rPr lang="it-IT" sz="2800">
                <a:solidFill>
                  <a:schemeClr val="tx1"/>
                </a:solidFill>
                <a:ea typeface="Footlight MT Light" pitchFamily="-107" charset="0"/>
                <a:cs typeface="Footlight MT Light" pitchFamily="-107" charset="0"/>
              </a:rPr>
              <a:t> È la prima Facoltà di tutta l’Università di Torino</a:t>
            </a:r>
          </a:p>
          <a:p>
            <a:endParaRPr lang="it-IT" sz="2800">
              <a:solidFill>
                <a:schemeClr val="tx1"/>
              </a:solidFill>
              <a:ea typeface="Footlight MT Light" pitchFamily="-107" charset="0"/>
              <a:cs typeface="Footlight MT Light" pitchFamily="-107" charset="0"/>
            </a:endParaRPr>
          </a:p>
          <a:p>
            <a:r>
              <a:rPr lang="it-IT" sz="2800">
                <a:solidFill>
                  <a:schemeClr val="tx1"/>
                </a:solidFill>
                <a:ea typeface="Footlight MT Light" pitchFamily="-107" charset="0"/>
                <a:cs typeface="Footlight MT Light" pitchFamily="-107" charset="0"/>
              </a:rPr>
              <a:t> Secondo la classifica per Facoltà elaborata dal CENSIS (per la Guida di Repubblica) ha ottenuto un rating complessivo massimo di AAA (simili ai punteggi economici di Moody's e Standard&amp;Poors) </a:t>
            </a:r>
          </a:p>
          <a:p>
            <a:endParaRPr lang="it-IT" sz="2800">
              <a:solidFill>
                <a:schemeClr val="tx1"/>
              </a:solidFill>
              <a:ea typeface="Footlight MT Light" pitchFamily="-107" charset="0"/>
              <a:cs typeface="Footlight MT Light" pitchFamily="-107" charset="0"/>
            </a:endParaRPr>
          </a:p>
          <a:p>
            <a:r>
              <a:rPr lang="it-IT" sz="2800">
                <a:solidFill>
                  <a:schemeClr val="tx1"/>
                </a:solidFill>
                <a:ea typeface="Footlight MT Light" pitchFamily="-107" charset="0"/>
                <a:cs typeface="Footlight MT Light" pitchFamily="-107" charset="0"/>
              </a:rPr>
              <a:t>In particolare, ha ottenuto 110/110 per l'organizzazione didattica (unica Facoltà di Scienze MFN in tutta Italia)</a:t>
            </a:r>
          </a:p>
        </p:txBody>
      </p:sp>
      <p:sp>
        <p:nvSpPr>
          <p:cNvPr id="69635" name="Text Box 7"/>
          <p:cNvSpPr txBox="1">
            <a:spLocks noChangeArrowheads="1"/>
          </p:cNvSpPr>
          <p:nvPr/>
        </p:nvSpPr>
        <p:spPr bwMode="auto">
          <a:xfrm>
            <a:off x="1987550" y="414338"/>
            <a:ext cx="6954838" cy="600075"/>
          </a:xfrm>
          <a:prstGeom prst="rect">
            <a:avLst/>
          </a:prstGeom>
          <a:solidFill>
            <a:schemeClr val="accent1">
              <a:lumMod val="75000"/>
              <a:alpha val="92940"/>
            </a:schemeClr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lIns="104287" tIns="52144" rIns="104287" bIns="52144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  <a:defRPr/>
            </a:pPr>
            <a:r>
              <a:rPr lang="it-IT" sz="3600" dirty="0">
                <a:solidFill>
                  <a:srgbClr val="000000"/>
                </a:solidFill>
              </a:rPr>
              <a:t>BUONE NOTIZIE</a:t>
            </a:r>
            <a:r>
              <a:rPr lang="it-IT" sz="3600" dirty="0">
                <a:solidFill>
                  <a:schemeClr val="accent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numero diapositiva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334E65E-EC90-334C-A643-4BE2D3EB16E0}" type="slidenum">
              <a:rPr lang="en-GB" smtClean="0">
                <a:latin typeface="Arial" pitchFamily="-107" charset="0"/>
                <a:ea typeface="Arial Unicode MS" pitchFamily="-107" charset="0"/>
                <a:cs typeface="Arial Unicode MS" pitchFamily="-107" charset="0"/>
              </a:rPr>
              <a:pPr>
                <a:buFont typeface="Arial" pitchFamily="-107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GB" smtClean="0"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838200" y="504825"/>
            <a:ext cx="8915400" cy="1066800"/>
          </a:xfrm>
          <a:prstGeom prst="rect">
            <a:avLst/>
          </a:prstGeom>
          <a:solidFill>
            <a:schemeClr val="bg1">
              <a:alpha val="0"/>
            </a:schemeClr>
          </a:solidFill>
          <a:ln w="9398">
            <a:noFill/>
            <a:miter lim="800000"/>
            <a:headEnd/>
            <a:tailEnd/>
          </a:ln>
          <a:effectLst>
            <a:outerShdw blurRad="63500" dist="17819" dir="2700000" algn="ctr" rotWithShape="0">
              <a:srgbClr val="90909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Arial" pitchFamily="-109" charset="0"/>
              <a:buNone/>
              <a:defRPr/>
            </a:pPr>
            <a:endParaRPr lang="it-IT">
              <a:latin typeface="Arial" pitchFamily="-109" charset="0"/>
              <a:ea typeface="Arial Unicode MS" pitchFamily="-109" charset="0"/>
              <a:cs typeface="Arial Unicode MS" pitchFamily="-109" charset="0"/>
            </a:endParaRPr>
          </a:p>
        </p:txBody>
      </p:sp>
      <p:sp>
        <p:nvSpPr>
          <p:cNvPr id="4403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30275" y="600075"/>
            <a:ext cx="8709025" cy="914400"/>
          </a:xfrm>
          <a:solidFill>
            <a:schemeClr val="bg1">
              <a:alpha val="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00000"/>
              </a:lnSpc>
              <a:buFont typeface="Arial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/>
              <a:t>IL CORSO DI STUDI IN INFORMATICA È LEADER NELLA FORMAZIONE SCIENTIFICO-TECNOLOGIA E MANAGERIALE </a:t>
            </a:r>
            <a:br>
              <a:rPr lang="en-GB" sz="2000"/>
            </a:br>
            <a:r>
              <a:rPr lang="en-GB" sz="2000"/>
              <a:t>A LIVELLO INTERNAZIONALE</a:t>
            </a:r>
            <a:endParaRPr lang="en-GB" sz="2000">
              <a:latin typeface="Arial" pitchFamily="-107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022475" y="1828800"/>
            <a:ext cx="4835525" cy="29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 typeface="Tahoma" pitchFamily="-10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000000"/>
                </a:solidFill>
                <a:latin typeface="Tahoma" pitchFamily="-107" charset="0"/>
              </a:rPr>
              <a:t>Elementi distintivi</a:t>
            </a: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2000250" y="2222500"/>
            <a:ext cx="5935663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1790700" y="4235450"/>
            <a:ext cx="6140450" cy="117475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7325" lvl="1">
              <a:lnSpc>
                <a:spcPct val="120000"/>
              </a:lnSpc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</a:pPr>
            <a:r>
              <a:rPr lang="en-GB" sz="1600" b="1">
                <a:solidFill>
                  <a:srgbClr val="000000"/>
                </a:solidFill>
              </a:rPr>
              <a:t>Fornisce una preparazione rispondente alle esigenze del mondo del lavoro e permette un rapido inserimento, in particolare, nel settore delle tecnologie dell'informazione e della comunicazione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835150" y="5813425"/>
            <a:ext cx="6140450" cy="587375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7325" lvl="1">
              <a:lnSpc>
                <a:spcPct val="120000"/>
              </a:lnSpc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</a:pPr>
            <a:r>
              <a:rPr lang="en-GB" sz="1600" b="1">
                <a:solidFill>
                  <a:srgbClr val="000000"/>
                </a:solidFill>
              </a:rPr>
              <a:t>Offre programmi completi con corsi universitari e post-universitari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860550" y="2362200"/>
            <a:ext cx="6140450" cy="146843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7325" lvl="1">
              <a:lnSpc>
                <a:spcPct val="120000"/>
              </a:lnSpc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</a:pPr>
            <a:r>
              <a:rPr lang="en-GB" sz="1600" b="1">
                <a:solidFill>
                  <a:srgbClr val="000000"/>
                </a:solidFill>
              </a:rPr>
              <a:t>Nasce</a:t>
            </a:r>
            <a:r>
              <a:rPr lang="en-GB" sz="1600" b="1">
                <a:solidFill>
                  <a:srgbClr val="000000"/>
                </a:solidFill>
                <a:ea typeface="Arial" pitchFamily="-107" charset="0"/>
                <a:cs typeface="Arial" pitchFamily="-107" charset="0"/>
              </a:rPr>
              <a:t> dallo scambio tra docenti e membri del </a:t>
            </a:r>
            <a:r>
              <a:rPr lang="en-GB" sz="1600" b="1" i="1">
                <a:solidFill>
                  <a:srgbClr val="000000"/>
                </a:solidFill>
                <a:ea typeface="Arial" pitchFamily="-107" charset="0"/>
                <a:cs typeface="Arial" pitchFamily="-107" charset="0"/>
              </a:rPr>
              <a:t>Comitato di Indirizzo, </a:t>
            </a:r>
            <a:r>
              <a:rPr lang="en-GB" sz="1600" b="1">
                <a:solidFill>
                  <a:srgbClr val="000000"/>
                </a:solidFill>
                <a:ea typeface="Arial" pitchFamily="-107" charset="0"/>
                <a:cs typeface="Arial" pitchFamily="-107" charset="0"/>
              </a:rPr>
              <a:t>professionisti dell’</a:t>
            </a:r>
            <a:r>
              <a:rPr lang="en-GB" sz="1600" b="1" i="1">
                <a:solidFill>
                  <a:srgbClr val="000000"/>
                </a:solidFill>
                <a:ea typeface="Arial" pitchFamily="-107" charset="0"/>
                <a:cs typeface="Arial" pitchFamily="-107" charset="0"/>
              </a:rPr>
              <a:t>Unione Industriale</a:t>
            </a:r>
            <a:r>
              <a:rPr lang="en-GB" sz="1600" b="1">
                <a:solidFill>
                  <a:srgbClr val="000000"/>
                </a:solidFill>
                <a:ea typeface="Arial" pitchFamily="-107" charset="0"/>
                <a:cs typeface="Arial" pitchFamily="-107" charset="0"/>
              </a:rPr>
              <a:t> e della </a:t>
            </a:r>
            <a:r>
              <a:rPr lang="en-GB" sz="1600" b="1" i="1">
                <a:solidFill>
                  <a:srgbClr val="000000"/>
                </a:solidFill>
                <a:ea typeface="Arial" pitchFamily="-107" charset="0"/>
                <a:cs typeface="Arial" pitchFamily="-107" charset="0"/>
              </a:rPr>
              <a:t>Camera di Commercio,</a:t>
            </a:r>
            <a:r>
              <a:rPr lang="en-GB" sz="1600" b="1">
                <a:solidFill>
                  <a:srgbClr val="000000"/>
                </a:solidFill>
                <a:ea typeface="Arial" pitchFamily="-107" charset="0"/>
                <a:cs typeface="Arial" pitchFamily="-107" charset="0"/>
              </a:rPr>
              <a:t> che hanno fornito indicazioni sui contenuti dei corsi affinchè la laurea in informatica producesse figure di elevata professionalit</a:t>
            </a:r>
            <a:r>
              <a:rPr lang="en-GB" altLang="ja-JP" sz="1600" b="1">
                <a:solidFill>
                  <a:srgbClr val="000000"/>
                </a:solidFill>
                <a:ea typeface="Arial" pitchFamily="-107" charset="0"/>
                <a:cs typeface="Arial" pitchFamily="-107" charset="0"/>
              </a:rPr>
              <a:t>à</a:t>
            </a:r>
            <a:endParaRPr lang="en-GB" sz="1600" b="1">
              <a:solidFill>
                <a:srgbClr val="000000"/>
              </a:solidFill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8229600" y="2971800"/>
            <a:ext cx="2438400" cy="2743200"/>
            <a:chOff x="5184" y="1872"/>
            <a:chExt cx="1536" cy="1728"/>
          </a:xfrm>
        </p:grpSpPr>
        <p:grpSp>
          <p:nvGrpSpPr>
            <p:cNvPr id="44052" name="Group 22"/>
            <p:cNvGrpSpPr>
              <a:grpSpLocks/>
            </p:cNvGrpSpPr>
            <p:nvPr/>
          </p:nvGrpSpPr>
          <p:grpSpPr bwMode="auto">
            <a:xfrm>
              <a:off x="5568" y="1872"/>
              <a:ext cx="1152" cy="1584"/>
              <a:chOff x="5568" y="1872"/>
              <a:chExt cx="1152" cy="1584"/>
            </a:xfrm>
          </p:grpSpPr>
          <p:sp>
            <p:nvSpPr>
              <p:cNvPr id="6147" name="Rectangle 3"/>
              <p:cNvSpPr>
                <a:spLocks noChangeArrowheads="1"/>
              </p:cNvSpPr>
              <p:nvPr/>
            </p:nvSpPr>
            <p:spPr bwMode="auto">
              <a:xfrm>
                <a:off x="5568" y="1872"/>
                <a:ext cx="1104" cy="1584"/>
              </a:xfrm>
              <a:prstGeom prst="rect">
                <a:avLst/>
              </a:prstGeom>
              <a:solidFill>
                <a:srgbClr val="FFFFFF"/>
              </a:solidFill>
              <a:ln w="9360">
                <a:noFill/>
                <a:miter lim="800000"/>
                <a:headEnd/>
                <a:tailEnd/>
              </a:ln>
              <a:effectLst>
                <a:outerShdw blurRad="63500" dist="17819" dir="2700000" algn="ctr" rotWithShape="0">
                  <a:srgbClr val="90909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buFont typeface="Arial" pitchFamily="-109" charset="0"/>
                  <a:buNone/>
                  <a:defRPr/>
                </a:pPr>
                <a:endParaRPr lang="it-IT">
                  <a:latin typeface="Arial" pitchFamily="-109" charset="0"/>
                  <a:ea typeface="Arial Unicode MS" pitchFamily="-109" charset="0"/>
                  <a:cs typeface="Arial Unicode MS" pitchFamily="-109" charset="0"/>
                </a:endParaRPr>
              </a:p>
            </p:txBody>
          </p:sp>
          <p:sp>
            <p:nvSpPr>
              <p:cNvPr id="44055" name="Rectangle 4"/>
              <p:cNvSpPr>
                <a:spLocks noChangeArrowheads="1"/>
              </p:cNvSpPr>
              <p:nvPr/>
            </p:nvSpPr>
            <p:spPr bwMode="auto">
              <a:xfrm>
                <a:off x="5678" y="1900"/>
                <a:ext cx="1042" cy="148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20000"/>
                  </a:lnSpc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 b="1">
                    <a:solidFill>
                      <a:srgbClr val="000000"/>
                    </a:solidFill>
                    <a:ea typeface="Times New Roman" pitchFamily="-107" charset="0"/>
                    <a:cs typeface="Times New Roman" pitchFamily="-107" charset="0"/>
                  </a:rPr>
                  <a:t>Il corso di studi in informatica è leader nella formazione di manager per soddisfare le esigenze delle aziende</a:t>
                </a:r>
              </a:p>
            </p:txBody>
          </p:sp>
        </p:grpSp>
        <p:sp>
          <p:nvSpPr>
            <p:cNvPr id="44053" name="AutoShape 21"/>
            <p:cNvSpPr>
              <a:spLocks noChangeArrowheads="1"/>
            </p:cNvSpPr>
            <p:nvPr/>
          </p:nvSpPr>
          <p:spPr bwMode="auto">
            <a:xfrm rot="5400000">
              <a:off x="4416" y="2641"/>
              <a:ext cx="1727" cy="192"/>
            </a:xfrm>
            <a:prstGeom prst="triangle">
              <a:avLst>
                <a:gd name="adj" fmla="val 50000"/>
              </a:avLst>
            </a:prstGeom>
            <a:solidFill>
              <a:srgbClr val="333333"/>
            </a:solidFill>
            <a:ln w="9398">
              <a:noFill/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793750" y="2463800"/>
            <a:ext cx="882650" cy="1041400"/>
            <a:chOff x="500" y="1552"/>
            <a:chExt cx="556" cy="656"/>
          </a:xfrm>
        </p:grpSpPr>
        <p:sp>
          <p:nvSpPr>
            <p:cNvPr id="6151" name="Oval 7"/>
            <p:cNvSpPr>
              <a:spLocks noChangeArrowheads="1"/>
            </p:cNvSpPr>
            <p:nvPr/>
          </p:nvSpPr>
          <p:spPr bwMode="auto">
            <a:xfrm>
              <a:off x="576" y="1552"/>
              <a:ext cx="366" cy="211"/>
            </a:xfrm>
            <a:prstGeom prst="ellipse">
              <a:avLst/>
            </a:prstGeom>
            <a:solidFill>
              <a:schemeClr val="bg1">
                <a:alpha val="60001"/>
              </a:scheme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781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buFont typeface="Arial" pitchFamily="-109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400" b="1">
                  <a:solidFill>
                    <a:srgbClr val="000000"/>
                  </a:solidFill>
                  <a:latin typeface="Arial" pitchFamily="-109" charset="0"/>
                  <a:ea typeface="Arial Unicode MS" pitchFamily="-109" charset="0"/>
                  <a:cs typeface="Arial Unicode MS" pitchFamily="-109" charset="0"/>
                </a:rPr>
                <a:t>1</a:t>
              </a:r>
            </a:p>
          </p:txBody>
        </p:sp>
        <p:sp>
          <p:nvSpPr>
            <p:cNvPr id="44051" name="Rectangle 42"/>
            <p:cNvSpPr>
              <a:spLocks noChangeArrowheads="1"/>
            </p:cNvSpPr>
            <p:nvPr/>
          </p:nvSpPr>
          <p:spPr bwMode="auto">
            <a:xfrm>
              <a:off x="500" y="1838"/>
              <a:ext cx="556" cy="37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7325" lvl="1">
                <a:lnSpc>
                  <a:spcPct val="120000"/>
                </a:lnSpc>
                <a:tabLst>
                  <a:tab pos="187325" algn="l"/>
                  <a:tab pos="635000" algn="l"/>
                  <a:tab pos="1084263" algn="l"/>
                  <a:tab pos="1533525" algn="l"/>
                  <a:tab pos="1982788" algn="l"/>
                  <a:tab pos="2432050" algn="l"/>
                  <a:tab pos="2881313" algn="l"/>
                  <a:tab pos="3330575" algn="l"/>
                  <a:tab pos="3779838" algn="l"/>
                  <a:tab pos="4229100" algn="l"/>
                  <a:tab pos="4678363" algn="l"/>
                  <a:tab pos="5127625" algn="l"/>
                  <a:tab pos="5576888" algn="l"/>
                  <a:tab pos="6026150" algn="l"/>
                  <a:tab pos="6475413" algn="l"/>
                  <a:tab pos="6924675" algn="l"/>
                  <a:tab pos="7373938" algn="l"/>
                  <a:tab pos="7823200" algn="l"/>
                  <a:tab pos="8272463" algn="l"/>
                  <a:tab pos="8721725" algn="l"/>
                  <a:tab pos="9170988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come</a:t>
              </a:r>
            </a:p>
            <a:p>
              <a:pPr marL="187325" lvl="1">
                <a:lnSpc>
                  <a:spcPct val="120000"/>
                </a:lnSpc>
                <a:tabLst>
                  <a:tab pos="187325" algn="l"/>
                  <a:tab pos="635000" algn="l"/>
                  <a:tab pos="1084263" algn="l"/>
                  <a:tab pos="1533525" algn="l"/>
                  <a:tab pos="1982788" algn="l"/>
                  <a:tab pos="2432050" algn="l"/>
                  <a:tab pos="2881313" algn="l"/>
                  <a:tab pos="3330575" algn="l"/>
                  <a:tab pos="3779838" algn="l"/>
                  <a:tab pos="4229100" algn="l"/>
                  <a:tab pos="4678363" algn="l"/>
                  <a:tab pos="5127625" algn="l"/>
                  <a:tab pos="5576888" algn="l"/>
                  <a:tab pos="6026150" algn="l"/>
                  <a:tab pos="6475413" algn="l"/>
                  <a:tab pos="6924675" algn="l"/>
                  <a:tab pos="7373938" algn="l"/>
                  <a:tab pos="7823200" algn="l"/>
                  <a:tab pos="8272463" algn="l"/>
                  <a:tab pos="8721725" algn="l"/>
                  <a:tab pos="9170988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nasce</a:t>
              </a: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762000" y="4191000"/>
            <a:ext cx="882650" cy="1295400"/>
            <a:chOff x="480" y="2640"/>
            <a:chExt cx="556" cy="816"/>
          </a:xfrm>
        </p:grpSpPr>
        <p:sp>
          <p:nvSpPr>
            <p:cNvPr id="6152" name="Oval 8"/>
            <p:cNvSpPr>
              <a:spLocks noChangeArrowheads="1"/>
            </p:cNvSpPr>
            <p:nvPr/>
          </p:nvSpPr>
          <p:spPr bwMode="auto">
            <a:xfrm>
              <a:off x="528" y="2640"/>
              <a:ext cx="366" cy="211"/>
            </a:xfrm>
            <a:prstGeom prst="ellipse">
              <a:avLst/>
            </a:prstGeom>
            <a:solidFill>
              <a:schemeClr val="bg1">
                <a:alpha val="60001"/>
              </a:scheme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781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buFont typeface="Arial" pitchFamily="-109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400" b="1">
                  <a:solidFill>
                    <a:srgbClr val="000000"/>
                  </a:solidFill>
                  <a:latin typeface="Arial" pitchFamily="-109" charset="0"/>
                  <a:ea typeface="Arial Unicode MS" pitchFamily="-109" charset="0"/>
                  <a:cs typeface="Arial Unicode MS" pitchFamily="-109" charset="0"/>
                </a:rPr>
                <a:t>2</a:t>
              </a:r>
            </a:p>
          </p:txBody>
        </p:sp>
        <p:sp>
          <p:nvSpPr>
            <p:cNvPr id="44049" name="Rectangle 44"/>
            <p:cNvSpPr>
              <a:spLocks noChangeArrowheads="1"/>
            </p:cNvSpPr>
            <p:nvPr/>
          </p:nvSpPr>
          <p:spPr bwMode="auto">
            <a:xfrm>
              <a:off x="480" y="2901"/>
              <a:ext cx="556" cy="555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7325" lvl="1">
                <a:lnSpc>
                  <a:spcPct val="120000"/>
                </a:lnSpc>
                <a:tabLst>
                  <a:tab pos="187325" algn="l"/>
                  <a:tab pos="635000" algn="l"/>
                  <a:tab pos="1084263" algn="l"/>
                  <a:tab pos="1533525" algn="l"/>
                  <a:tab pos="1982788" algn="l"/>
                  <a:tab pos="2432050" algn="l"/>
                  <a:tab pos="2881313" algn="l"/>
                  <a:tab pos="3330575" algn="l"/>
                  <a:tab pos="3779838" algn="l"/>
                  <a:tab pos="4229100" algn="l"/>
                  <a:tab pos="4678363" algn="l"/>
                  <a:tab pos="5127625" algn="l"/>
                  <a:tab pos="5576888" algn="l"/>
                  <a:tab pos="6026150" algn="l"/>
                  <a:tab pos="6475413" algn="l"/>
                  <a:tab pos="6924675" algn="l"/>
                  <a:tab pos="7373938" algn="l"/>
                  <a:tab pos="7823200" algn="l"/>
                  <a:tab pos="8272463" algn="l"/>
                  <a:tab pos="8721725" algn="l"/>
                  <a:tab pos="9170988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cosa</a:t>
              </a:r>
            </a:p>
            <a:p>
              <a:pPr marL="187325" lvl="1">
                <a:lnSpc>
                  <a:spcPct val="120000"/>
                </a:lnSpc>
                <a:tabLst>
                  <a:tab pos="187325" algn="l"/>
                  <a:tab pos="635000" algn="l"/>
                  <a:tab pos="1084263" algn="l"/>
                  <a:tab pos="1533525" algn="l"/>
                  <a:tab pos="1982788" algn="l"/>
                  <a:tab pos="2432050" algn="l"/>
                  <a:tab pos="2881313" algn="l"/>
                  <a:tab pos="3330575" algn="l"/>
                  <a:tab pos="3779838" algn="l"/>
                  <a:tab pos="4229100" algn="l"/>
                  <a:tab pos="4678363" algn="l"/>
                  <a:tab pos="5127625" algn="l"/>
                  <a:tab pos="5576888" algn="l"/>
                  <a:tab pos="6026150" algn="l"/>
                  <a:tab pos="6475413" algn="l"/>
                  <a:tab pos="6924675" algn="l"/>
                  <a:tab pos="7373938" algn="l"/>
                  <a:tab pos="7823200" algn="l"/>
                  <a:tab pos="8272463" algn="l"/>
                  <a:tab pos="8721725" algn="l"/>
                  <a:tab pos="9170988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si impara </a:t>
              </a:r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762000" y="5638800"/>
            <a:ext cx="882650" cy="990600"/>
            <a:chOff x="480" y="3552"/>
            <a:chExt cx="556" cy="624"/>
          </a:xfrm>
        </p:grpSpPr>
        <p:sp>
          <p:nvSpPr>
            <p:cNvPr id="6157" name="Oval 13"/>
            <p:cNvSpPr>
              <a:spLocks noChangeArrowheads="1"/>
            </p:cNvSpPr>
            <p:nvPr/>
          </p:nvSpPr>
          <p:spPr bwMode="auto">
            <a:xfrm>
              <a:off x="576" y="3552"/>
              <a:ext cx="366" cy="211"/>
            </a:xfrm>
            <a:prstGeom prst="ellipse">
              <a:avLst/>
            </a:prstGeom>
            <a:solidFill>
              <a:schemeClr val="bg1">
                <a:alpha val="60001"/>
              </a:scheme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781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buFont typeface="Arial" pitchFamily="-109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1400" b="1">
                  <a:solidFill>
                    <a:srgbClr val="000000"/>
                  </a:solidFill>
                  <a:latin typeface="Arial" pitchFamily="-109" charset="0"/>
                  <a:ea typeface="Arial Unicode MS" pitchFamily="-109" charset="0"/>
                  <a:cs typeface="Arial Unicode MS" pitchFamily="-109" charset="0"/>
                </a:rPr>
                <a:t>3</a:t>
              </a:r>
            </a:p>
          </p:txBody>
        </p:sp>
        <p:sp>
          <p:nvSpPr>
            <p:cNvPr id="44047" name="Rectangle 45"/>
            <p:cNvSpPr>
              <a:spLocks noChangeArrowheads="1"/>
            </p:cNvSpPr>
            <p:nvPr/>
          </p:nvSpPr>
          <p:spPr bwMode="auto">
            <a:xfrm>
              <a:off x="480" y="3806"/>
              <a:ext cx="556" cy="370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7325" lvl="1">
                <a:lnSpc>
                  <a:spcPct val="120000"/>
                </a:lnSpc>
                <a:tabLst>
                  <a:tab pos="187325" algn="l"/>
                  <a:tab pos="635000" algn="l"/>
                  <a:tab pos="1084263" algn="l"/>
                  <a:tab pos="1533525" algn="l"/>
                  <a:tab pos="1982788" algn="l"/>
                  <a:tab pos="2432050" algn="l"/>
                  <a:tab pos="2881313" algn="l"/>
                  <a:tab pos="3330575" algn="l"/>
                  <a:tab pos="3779838" algn="l"/>
                  <a:tab pos="4229100" algn="l"/>
                  <a:tab pos="4678363" algn="l"/>
                  <a:tab pos="5127625" algn="l"/>
                  <a:tab pos="5576888" algn="l"/>
                  <a:tab pos="6026150" algn="l"/>
                  <a:tab pos="6475413" algn="l"/>
                  <a:tab pos="6924675" algn="l"/>
                  <a:tab pos="7373938" algn="l"/>
                  <a:tab pos="7823200" algn="l"/>
                  <a:tab pos="8272463" algn="l"/>
                  <a:tab pos="8721725" algn="l"/>
                  <a:tab pos="9170988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cosa</a:t>
              </a:r>
            </a:p>
            <a:p>
              <a:pPr marL="187325" lvl="1">
                <a:lnSpc>
                  <a:spcPct val="120000"/>
                </a:lnSpc>
                <a:tabLst>
                  <a:tab pos="187325" algn="l"/>
                  <a:tab pos="635000" algn="l"/>
                  <a:tab pos="1084263" algn="l"/>
                  <a:tab pos="1533525" algn="l"/>
                  <a:tab pos="1982788" algn="l"/>
                  <a:tab pos="2432050" algn="l"/>
                  <a:tab pos="2881313" algn="l"/>
                  <a:tab pos="3330575" algn="l"/>
                  <a:tab pos="3779838" algn="l"/>
                  <a:tab pos="4229100" algn="l"/>
                  <a:tab pos="4678363" algn="l"/>
                  <a:tab pos="5127625" algn="l"/>
                  <a:tab pos="5576888" algn="l"/>
                  <a:tab pos="6026150" algn="l"/>
                  <a:tab pos="6475413" algn="l"/>
                  <a:tab pos="6924675" algn="l"/>
                  <a:tab pos="7373938" algn="l"/>
                  <a:tab pos="7823200" algn="l"/>
                  <a:tab pos="8272463" algn="l"/>
                  <a:tab pos="8721725" algn="l"/>
                  <a:tab pos="9170988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offre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animBg="1" autoUpdateAnimBg="0"/>
      <p:bldP spid="6153" grpId="0" animBg="1" autoUpdateAnimBg="0"/>
      <p:bldP spid="6158" grpId="0" animBg="1" autoUpdateAnimBg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ahoma"/>
        <a:ea typeface="Arial Unicode MS"/>
        <a:cs typeface="Arial Unicode MS"/>
      </a:majorFont>
      <a:minorFont>
        <a:latin typeface="Tahoma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-106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06" charset="0"/>
            <a:ea typeface="Arial Unicode MS" pitchFamily="-106" charset="0"/>
            <a:cs typeface="Arial Unicode MS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-106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06" charset="0"/>
            <a:ea typeface="Arial Unicode MS" pitchFamily="-106" charset="0"/>
            <a:cs typeface="Arial Unicode MS" pitchFamily="-106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ahoma"/>
        <a:ea typeface="Arial Unicode MS"/>
        <a:cs typeface="Arial Unicode MS"/>
      </a:majorFont>
      <a:minorFont>
        <a:latin typeface="Tahoma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-106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06" charset="0"/>
            <a:ea typeface="Arial Unicode MS" pitchFamily="-106" charset="0"/>
            <a:cs typeface="Arial Unicode MS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-106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06" charset="0"/>
            <a:ea typeface="Arial Unicode MS" pitchFamily="-106" charset="0"/>
            <a:cs typeface="Arial Unicode MS" pitchFamily="-106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</TotalTime>
  <Words>3582</Words>
  <Application>Microsoft Macintosh PowerPoint</Application>
  <PresentationFormat>Personalizzato</PresentationFormat>
  <Paragraphs>647</Paragraphs>
  <Slides>33</Slides>
  <Notes>29</Notes>
  <HiddenSlides>4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Modello struttura</vt:lpstr>
      </vt:variant>
      <vt:variant>
        <vt:i4>2</vt:i4>
      </vt:variant>
      <vt:variant>
        <vt:lpstr>Titoli diapositive</vt:lpstr>
      </vt:variant>
      <vt:variant>
        <vt:i4>33</vt:i4>
      </vt:variant>
    </vt:vector>
  </HeadingPairs>
  <TitlesOfParts>
    <vt:vector size="45" baseType="lpstr">
      <vt:lpstr>Arial</vt:lpstr>
      <vt:lpstr>Arial Unicode MS</vt:lpstr>
      <vt:lpstr>Tahoma</vt:lpstr>
      <vt:lpstr>Times New Roman</vt:lpstr>
      <vt:lpstr>ＭＳ Ｐゴシック</vt:lpstr>
      <vt:lpstr>StarSymbol</vt:lpstr>
      <vt:lpstr>Verdana</vt:lpstr>
      <vt:lpstr>Times</vt:lpstr>
      <vt:lpstr>Footlight MT Light</vt:lpstr>
      <vt:lpstr>Wingdings</vt:lpstr>
      <vt:lpstr>Struttura predefinita</vt:lpstr>
      <vt:lpstr>1_Struttura predefinita</vt:lpstr>
      <vt:lpstr>Presentazione del corso di studi in informatica</vt:lpstr>
      <vt:lpstr>Domanda: cosa vuol dire fare informatica? </vt:lpstr>
      <vt:lpstr>Domanda: fareste costruire la vostra casa a una persona che non è un professionista?</vt:lpstr>
      <vt:lpstr>Diapositiva 4</vt:lpstr>
      <vt:lpstr>Diapositiva 5</vt:lpstr>
      <vt:lpstr>Diapositiva 6</vt:lpstr>
      <vt:lpstr>Diapositiva 7</vt:lpstr>
      <vt:lpstr>Diapositiva 8</vt:lpstr>
      <vt:lpstr>IL CORSO DI STUDI IN INFORMATICA È LEADER NELLA FORMAZIONE SCIENTIFICO-TECNOLOGIA E MANAGERIALE  A LIVELLO INTERNAZIONALE</vt:lpstr>
      <vt:lpstr>CONOSCENZE E CAPACITÀ ACQUISITE CREANO FIGURE PROFESSIONALI DI ALTO VALORE</vt:lpstr>
      <vt:lpstr>GRAZIE ALLA PREPARAZIONE FORNITA È POSSIBILE ACCEDERE AD ATTIVITÀ PROFESSIONALI ALTAMENTE QUALIFICATE</vt:lpstr>
      <vt:lpstr>IL CORSO DI STUDI IN INFORMATICA HA RAGGIUNTO IL SUCCESSO ATTRAVERSO UNA FORMULA ACCADEMICA DISTINTIVA</vt:lpstr>
      <vt:lpstr>Diapositiva 13</vt:lpstr>
      <vt:lpstr>IL SUCCESSO DEL CORSO DI STUDI IN INFORMATICA  NEL MONDO DEL LAVORO   - L’80% dei laureati in informatica* trova lavoro  entro pochi mesi  (campione: 75 laureati degli ultimi 2 anni, *52% con laurea triennale) </vt:lpstr>
      <vt:lpstr>Diapositiva 15</vt:lpstr>
      <vt:lpstr>SODDISFAZIONE DEI LAUREATI DEL CORSO DI STUDI  IN INFORMATICA  - Il 32% dei laureati in informatica ottiene un contratto    a tempo indeterminato  - Il 72% dei laureati in informatica svolge un lavoro che   lo soddisfa</vt:lpstr>
      <vt:lpstr>SODDISFAZIONE DEI LAUREATI DEL CORSO DI STUDI  IN INFORMATICA  -Il 89 % dei laureati in informatica lavora nelle grandi e medie imprese del Piemonte  </vt:lpstr>
      <vt:lpstr>Diapositiva 18</vt:lpstr>
      <vt:lpstr>Da un articolo dell’ 8 Gennaio 2010 apparso sul sito internet della National Public Radio USA intitolato Employment Future: The Decade Ahead</vt:lpstr>
      <vt:lpstr>L’OFFERTA FORMATIVE È COMPLETA, CON CORSI UNIVERSITARI  E POST-UNIVERSITARI</vt:lpstr>
      <vt:lpstr>Diapositiva 21</vt:lpstr>
      <vt:lpstr>Diapositiva 22</vt:lpstr>
      <vt:lpstr>Diapositiva 23</vt:lpstr>
      <vt:lpstr>Diapositiva 24</vt:lpstr>
      <vt:lpstr>CHE DIFFERENZA C’E’ TRA  IL CORSO DI LAUREA IN INFORMATICA  E   IL CORSO DI LAUREA IN INGEGNERIA INFORMATICA?</vt:lpstr>
      <vt:lpstr>IL CONFRONTO TRA I 2 PERCORSI…</vt:lpstr>
      <vt:lpstr>… IL CONFRONTO TRA I 2 PERCORSI…</vt:lpstr>
      <vt:lpstr>… IL CONFRONTO TRA I 2 PERCORSI…</vt:lpstr>
      <vt:lpstr>… IL CONFRONTO TRA I 2 PERCORSI…</vt:lpstr>
      <vt:lpstr>INFORMATICA HA QUASI IL DOPPIO DI CREDITI IN ARGOMENTI DI INFORMATICA RISPETTO AD INGEGNERIA INFORMATICA</vt:lpstr>
      <vt:lpstr>Diapositiva 31</vt:lpstr>
      <vt:lpstr>Informazioni utili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del corso di studi in informatica</dc:title>
  <cp:lastModifiedBy>Rosa Meo</cp:lastModifiedBy>
  <cp:revision>189</cp:revision>
  <dcterms:created xsi:type="dcterms:W3CDTF">2012-03-30T08:48:56Z</dcterms:created>
  <dcterms:modified xsi:type="dcterms:W3CDTF">2012-03-30T09:05:32Z</dcterms:modified>
</cp:coreProperties>
</file>