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D94FB-3754-49E0-BF5E-AA2D84CE72AE}" type="datetimeFigureOut">
              <a:rPr lang="it-IT" smtClean="0"/>
              <a:t>3/26/14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C773A-A877-451B-A95A-1F21A5CD82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2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8B130E-D32B-473B-ACE2-E9530F8480DA}" type="slidenum">
              <a:rPr lang="it-IT" altLang="it-IT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it-IT" altLang="it-IT" sz="1200">
              <a:solidFill>
                <a:prstClr val="black"/>
              </a:solidFill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97342C1-5534-40BE-8D4F-6B76312FE774}" type="slidenum">
              <a:rPr lang="it-IT" altLang="it-IT" sz="120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 sz="120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6"/>
          <p:cNvSpPr txBox="1">
            <a:spLocks noGrp="1" noChangeArrowheads="1"/>
          </p:cNvSpPr>
          <p:nvPr/>
        </p:nvSpPr>
        <p:spPr bwMode="auto">
          <a:xfrm>
            <a:off x="1" y="8871438"/>
            <a:ext cx="2970621" cy="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26" tIns="44863" rIns="89726" bIns="44863" anchor="b"/>
          <a:lstStyle>
            <a:lvl1pPr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ML 16.6.14/09 - 300603Q - 44074/MCrb</a:t>
            </a:r>
          </a:p>
        </p:txBody>
      </p:sp>
      <p:sp>
        <p:nvSpPr>
          <p:cNvPr id="81925" name="Rectangle 7"/>
          <p:cNvSpPr txBox="1">
            <a:spLocks noGrp="1" noChangeArrowheads="1"/>
          </p:cNvSpPr>
          <p:nvPr/>
        </p:nvSpPr>
        <p:spPr bwMode="auto">
          <a:xfrm>
            <a:off x="3885772" y="8871438"/>
            <a:ext cx="2970621" cy="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26" tIns="44863" rIns="89726" bIns="44863" anchor="b"/>
          <a:lstStyle>
            <a:lvl1pPr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</a:pPr>
            <a:fld id="{9F6DC048-A736-4A67-A88C-DD0496F70DF5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pitchFamily="2" charset="0"/>
                <a:buNone/>
              </a:pPr>
              <a:t>1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6" name="Text Box 1"/>
          <p:cNvSpPr txBox="1">
            <a:spLocks noChangeArrowheads="1"/>
          </p:cNvSpPr>
          <p:nvPr/>
        </p:nvSpPr>
        <p:spPr bwMode="auto">
          <a:xfrm>
            <a:off x="1021303" y="685801"/>
            <a:ext cx="4820221" cy="34275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6" tIns="44863" rIns="89726" bIns="44863" anchor="ctr"/>
          <a:lstStyle>
            <a:lvl1pPr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it-IT" altLang="it-IT" sz="2400" u="sng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7" name="Text Box 2"/>
          <p:cNvSpPr>
            <a:spLocks noGrp="1" noChangeArrowheads="1"/>
          </p:cNvSpPr>
          <p:nvPr>
            <p:ph type="body"/>
          </p:nvPr>
        </p:nvSpPr>
        <p:spPr>
          <a:xfrm>
            <a:off x="916759" y="4343400"/>
            <a:ext cx="5024482" cy="829408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FF7CB3-552C-4120-A76A-2FF023C78AF6}" type="slidenum">
              <a:rPr lang="it-IT" altLang="it-IT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it-IT" altLang="it-IT" sz="1200">
              <a:solidFill>
                <a:prstClr val="black"/>
              </a:solidFill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6916EEA-4F91-4D16-862A-03F6EB9705D8}" type="slidenum">
              <a:rPr lang="it-IT" altLang="it-IT" sz="120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 sz="120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8" name="Rectangle 6"/>
          <p:cNvSpPr txBox="1">
            <a:spLocks noGrp="1" noChangeArrowheads="1"/>
          </p:cNvSpPr>
          <p:nvPr/>
        </p:nvSpPr>
        <p:spPr bwMode="auto">
          <a:xfrm>
            <a:off x="1" y="8871438"/>
            <a:ext cx="2970621" cy="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26" tIns="44863" rIns="89726" bIns="44863" anchor="b"/>
          <a:lstStyle>
            <a:lvl1pPr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ML 16.6.14/09 - 300603Q - 44074/MCrb</a:t>
            </a:r>
          </a:p>
        </p:txBody>
      </p:sp>
      <p:sp>
        <p:nvSpPr>
          <p:cNvPr id="82949" name="Rectangle 7"/>
          <p:cNvSpPr txBox="1">
            <a:spLocks noGrp="1" noChangeArrowheads="1"/>
          </p:cNvSpPr>
          <p:nvPr/>
        </p:nvSpPr>
        <p:spPr bwMode="auto">
          <a:xfrm>
            <a:off x="3885772" y="8871438"/>
            <a:ext cx="2970621" cy="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26" tIns="44863" rIns="89726" bIns="44863" anchor="b"/>
          <a:lstStyle>
            <a:lvl1pPr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</a:pPr>
            <a:fld id="{8ED31778-9631-42F1-81B6-3A70EDE10EB7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pitchFamily="2" charset="0"/>
                <a:buNone/>
              </a:pPr>
              <a:t>2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5650" cy="3424238"/>
          </a:xfrm>
          <a:ln/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60" y="4343400"/>
            <a:ext cx="5022874" cy="826477"/>
          </a:xfrm>
          <a:noFill/>
        </p:spPr>
        <p:txBody>
          <a:bodyPr lIns="0" tIns="0" rIns="0" bIns="0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105265-B782-463F-8A58-3A409F02491D}" type="slidenum">
              <a:rPr lang="it-IT" altLang="it-IT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 sz="1200">
              <a:solidFill>
                <a:prstClr val="black"/>
              </a:solidFill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4791D60-FBAF-4844-AB45-65C53CE95A85}" type="slidenum">
              <a:rPr lang="it-IT" altLang="it-IT" sz="120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 sz="120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6"/>
          <p:cNvSpPr txBox="1">
            <a:spLocks noGrp="1" noChangeArrowheads="1"/>
          </p:cNvSpPr>
          <p:nvPr/>
        </p:nvSpPr>
        <p:spPr bwMode="auto">
          <a:xfrm>
            <a:off x="1" y="8871438"/>
            <a:ext cx="2970621" cy="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26" tIns="44863" rIns="89726" bIns="44863" anchor="b"/>
          <a:lstStyle>
            <a:lvl1pPr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ML 16.6.14/09 - 300603Q - 44074/MCrb</a:t>
            </a:r>
          </a:p>
        </p:txBody>
      </p:sp>
      <p:sp>
        <p:nvSpPr>
          <p:cNvPr id="83973" name="Rectangle 7"/>
          <p:cNvSpPr txBox="1">
            <a:spLocks noGrp="1" noChangeArrowheads="1"/>
          </p:cNvSpPr>
          <p:nvPr/>
        </p:nvSpPr>
        <p:spPr bwMode="auto">
          <a:xfrm>
            <a:off x="3885772" y="8871438"/>
            <a:ext cx="2970621" cy="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26" tIns="44863" rIns="89726" bIns="44863" anchor="b"/>
          <a:lstStyle>
            <a:lvl1pPr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</a:pPr>
            <a:fld id="{759A8CC2-7007-4A0E-B73E-88084EA37D8B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pitchFamily="2" charset="0"/>
                <a:buNone/>
              </a:pPr>
              <a:t>3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45050" cy="3424238"/>
          </a:xfrm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60" y="4343400"/>
            <a:ext cx="5022874" cy="826477"/>
          </a:xfrm>
          <a:noFill/>
        </p:spPr>
        <p:txBody>
          <a:bodyPr lIns="0" tIns="0" rIns="0" bIns="0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BFD66-B639-4FFF-ADA8-F76A0ADD553B}" type="slidenum">
              <a:rPr lang="it-IT" altLang="it-IT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it-IT" altLang="it-IT" sz="1200">
              <a:solidFill>
                <a:prstClr val="black"/>
              </a:solidFill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477F2F6-CE98-46F1-A91C-EF1CACD8DE8E}" type="slidenum">
              <a:rPr lang="it-IT" altLang="it-IT" sz="120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 sz="120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6" name="Rectangle 6"/>
          <p:cNvSpPr txBox="1">
            <a:spLocks noGrp="1" noChangeArrowheads="1"/>
          </p:cNvSpPr>
          <p:nvPr/>
        </p:nvSpPr>
        <p:spPr bwMode="auto">
          <a:xfrm>
            <a:off x="1" y="8871438"/>
            <a:ext cx="2970621" cy="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26" tIns="44863" rIns="89726" bIns="44863" anchor="b"/>
          <a:lstStyle>
            <a:lvl1pPr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ML 16.6.14/09 - 300603Q - 44074/MCrb</a:t>
            </a:r>
          </a:p>
        </p:txBody>
      </p:sp>
      <p:sp>
        <p:nvSpPr>
          <p:cNvPr id="84997" name="Rectangle 7"/>
          <p:cNvSpPr txBox="1">
            <a:spLocks noGrp="1" noChangeArrowheads="1"/>
          </p:cNvSpPr>
          <p:nvPr/>
        </p:nvSpPr>
        <p:spPr bwMode="auto">
          <a:xfrm>
            <a:off x="3885772" y="8871438"/>
            <a:ext cx="2970621" cy="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26" tIns="44863" rIns="89726" bIns="44863" anchor="b"/>
          <a:lstStyle>
            <a:lvl1pPr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200" algn="l"/>
                <a:tab pos="1419225" algn="l"/>
                <a:tab pos="2130425" algn="l"/>
                <a:tab pos="2841625" algn="l"/>
              </a:tabLs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</a:pPr>
            <a:fld id="{1E0B589A-8314-429D-96B1-CCF1ADA417E3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pitchFamily="2" charset="0"/>
                <a:buNone/>
              </a:pPr>
              <a:t>4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8" name="Text Box 2"/>
          <p:cNvSpPr txBox="1">
            <a:spLocks noChangeArrowheads="1"/>
          </p:cNvSpPr>
          <p:nvPr/>
        </p:nvSpPr>
        <p:spPr bwMode="auto">
          <a:xfrm>
            <a:off x="1019693" y="685800"/>
            <a:ext cx="482022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6" tIns="44863" rIns="89726" bIns="44863" anchor="ctr"/>
          <a:lstStyle>
            <a:lvl1pPr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132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it-IT" altLang="it-IT" sz="2400" u="sng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9" name="Text Box 3"/>
          <p:cNvSpPr>
            <a:spLocks noGrp="1" noChangeArrowheads="1"/>
          </p:cNvSpPr>
          <p:nvPr>
            <p:ph type="body"/>
          </p:nvPr>
        </p:nvSpPr>
        <p:spPr>
          <a:xfrm>
            <a:off x="916759" y="4343400"/>
            <a:ext cx="5024482" cy="829408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530" y="2130879"/>
            <a:ext cx="7772943" cy="1469571"/>
          </a:xfrm>
          <a:prstGeom prst="rect">
            <a:avLst/>
          </a:prstGeom>
        </p:spPr>
        <p:txBody>
          <a:bodyPr lIns="80168" tIns="40083" rIns="80168" bIns="4008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057" y="3885722"/>
            <a:ext cx="6401886" cy="1753400"/>
          </a:xfrm>
        </p:spPr>
        <p:txBody>
          <a:bodyPr/>
          <a:lstStyle>
            <a:lvl1pPr marL="0" indent="0" algn="ctr">
              <a:buNone/>
              <a:defRPr/>
            </a:lvl1pPr>
            <a:lvl2pPr marL="400834" indent="0" algn="ctr">
              <a:buNone/>
              <a:defRPr/>
            </a:lvl2pPr>
            <a:lvl3pPr marL="801668" indent="0" algn="ctr">
              <a:buNone/>
              <a:defRPr/>
            </a:lvl3pPr>
            <a:lvl4pPr marL="1202502" indent="0" algn="ctr">
              <a:buNone/>
              <a:defRPr/>
            </a:lvl4pPr>
            <a:lvl5pPr marL="1603336" indent="0" algn="ctr">
              <a:buNone/>
              <a:defRPr/>
            </a:lvl5pPr>
            <a:lvl6pPr marL="2004170" indent="0" algn="ctr">
              <a:buNone/>
              <a:defRPr/>
            </a:lvl6pPr>
            <a:lvl7pPr marL="2405004" indent="0" algn="ctr">
              <a:buNone/>
              <a:defRPr/>
            </a:lvl7pPr>
            <a:lvl8pPr marL="2805838" indent="0" algn="ctr">
              <a:buNone/>
              <a:defRPr/>
            </a:lvl8pPr>
            <a:lvl9pPr marL="320667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33393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3" y="275187"/>
            <a:ext cx="8229057" cy="1142519"/>
          </a:xfrm>
          <a:prstGeom prst="rect">
            <a:avLst/>
          </a:prstGeom>
        </p:spPr>
        <p:txBody>
          <a:bodyPr lIns="80168" tIns="40083" rIns="80168" bIns="4008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74335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2297" y="275186"/>
            <a:ext cx="2074233" cy="5130533"/>
          </a:xfrm>
          <a:prstGeom prst="rect">
            <a:avLst/>
          </a:prstGeom>
        </p:spPr>
        <p:txBody>
          <a:bodyPr vert="eaVert" lIns="80168" tIns="40083" rIns="80168" bIns="4008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5526" y="275186"/>
            <a:ext cx="6096453" cy="51305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231554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85525" y="275186"/>
            <a:ext cx="8301004" cy="513053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395885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3" y="275187"/>
            <a:ext cx="8229057" cy="1142519"/>
          </a:xfrm>
          <a:prstGeom prst="rect">
            <a:avLst/>
          </a:prstGeom>
        </p:spPr>
        <p:txBody>
          <a:bodyPr lIns="80168" tIns="40083" rIns="80168" bIns="4008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599696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2" y="4407275"/>
            <a:ext cx="7772943" cy="1361514"/>
          </a:xfrm>
          <a:prstGeom prst="rect">
            <a:avLst/>
          </a:prstGeom>
        </p:spPr>
        <p:txBody>
          <a:bodyPr lIns="80168" tIns="40083" rIns="80168" bIns="40083" anchor="t"/>
          <a:lstStyle>
            <a:lvl1pPr algn="l">
              <a:defRPr sz="35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2" y="2906006"/>
            <a:ext cx="7772943" cy="150126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834" indent="0">
              <a:buNone/>
              <a:defRPr sz="1600"/>
            </a:lvl2pPr>
            <a:lvl3pPr marL="801668" indent="0">
              <a:buNone/>
              <a:defRPr sz="1400"/>
            </a:lvl3pPr>
            <a:lvl4pPr marL="1202502" indent="0">
              <a:buNone/>
              <a:defRPr sz="1200"/>
            </a:lvl4pPr>
            <a:lvl5pPr marL="1603336" indent="0">
              <a:buNone/>
              <a:defRPr sz="1200"/>
            </a:lvl5pPr>
            <a:lvl6pPr marL="2004170" indent="0">
              <a:buNone/>
              <a:defRPr sz="1200"/>
            </a:lvl6pPr>
            <a:lvl7pPr marL="2405004" indent="0">
              <a:buNone/>
              <a:defRPr sz="1200"/>
            </a:lvl7pPr>
            <a:lvl8pPr marL="2805838" indent="0">
              <a:buNone/>
              <a:defRPr sz="1200"/>
            </a:lvl8pPr>
            <a:lvl9pPr marL="3206672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63519235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3" y="275187"/>
            <a:ext cx="8229057" cy="1142519"/>
          </a:xfrm>
          <a:prstGeom prst="rect">
            <a:avLst/>
          </a:prstGeom>
        </p:spPr>
        <p:txBody>
          <a:bodyPr lIns="80168" tIns="40083" rIns="80168" bIns="4008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5525" y="880304"/>
            <a:ext cx="4049370" cy="452541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5214" y="880304"/>
            <a:ext cx="4049369" cy="452541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617367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3" y="275187"/>
            <a:ext cx="8229057" cy="1142519"/>
          </a:xfrm>
          <a:prstGeom prst="rect">
            <a:avLst/>
          </a:prstGeom>
        </p:spPr>
        <p:txBody>
          <a:bodyPr lIns="80168" tIns="40083" rIns="80168" bIns="40083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473" y="1534406"/>
            <a:ext cx="4039867" cy="6411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34" indent="0">
              <a:buNone/>
              <a:defRPr sz="1800" b="1"/>
            </a:lvl2pPr>
            <a:lvl3pPr marL="801668" indent="0">
              <a:buNone/>
              <a:defRPr sz="1600" b="1"/>
            </a:lvl3pPr>
            <a:lvl4pPr marL="1202502" indent="0">
              <a:buNone/>
              <a:defRPr sz="1400" b="1"/>
            </a:lvl4pPr>
            <a:lvl5pPr marL="1603336" indent="0">
              <a:buNone/>
              <a:defRPr sz="1400" b="1"/>
            </a:lvl5pPr>
            <a:lvl6pPr marL="2004170" indent="0">
              <a:buNone/>
              <a:defRPr sz="1400" b="1"/>
            </a:lvl6pPr>
            <a:lvl7pPr marL="2405004" indent="0">
              <a:buNone/>
              <a:defRPr sz="1400" b="1"/>
            </a:lvl7pPr>
            <a:lvl8pPr marL="2805838" indent="0">
              <a:buNone/>
              <a:defRPr sz="1400" b="1"/>
            </a:lvl8pPr>
            <a:lvl9pPr marL="3206672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473" y="2175542"/>
            <a:ext cx="4039867" cy="395055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05" y="1534406"/>
            <a:ext cx="4041225" cy="6411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34" indent="0">
              <a:buNone/>
              <a:defRPr sz="1800" b="1"/>
            </a:lvl2pPr>
            <a:lvl3pPr marL="801668" indent="0">
              <a:buNone/>
              <a:defRPr sz="1600" b="1"/>
            </a:lvl3pPr>
            <a:lvl4pPr marL="1202502" indent="0">
              <a:buNone/>
              <a:defRPr sz="1400" b="1"/>
            </a:lvl4pPr>
            <a:lvl5pPr marL="1603336" indent="0">
              <a:buNone/>
              <a:defRPr sz="1400" b="1"/>
            </a:lvl5pPr>
            <a:lvl6pPr marL="2004170" indent="0">
              <a:buNone/>
              <a:defRPr sz="1400" b="1"/>
            </a:lvl6pPr>
            <a:lvl7pPr marL="2405004" indent="0">
              <a:buNone/>
              <a:defRPr sz="1400" b="1"/>
            </a:lvl7pPr>
            <a:lvl8pPr marL="2805838" indent="0">
              <a:buNone/>
              <a:defRPr sz="1400" b="1"/>
            </a:lvl8pPr>
            <a:lvl9pPr marL="3206672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05" y="2175542"/>
            <a:ext cx="4041225" cy="395055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633407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3" y="275187"/>
            <a:ext cx="8229057" cy="1142519"/>
          </a:xfrm>
          <a:prstGeom prst="rect">
            <a:avLst/>
          </a:prstGeom>
        </p:spPr>
        <p:txBody>
          <a:bodyPr lIns="80168" tIns="40083" rIns="80168" bIns="4008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431012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3502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3" y="273745"/>
            <a:ext cx="3008181" cy="1161250"/>
          </a:xfrm>
          <a:prstGeom prst="rect">
            <a:avLst/>
          </a:prstGeom>
        </p:spPr>
        <p:txBody>
          <a:bodyPr lIns="80168" tIns="40083" rIns="80168" bIns="40083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609" y="273744"/>
            <a:ext cx="5110921" cy="585235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473" y="1434994"/>
            <a:ext cx="3008181" cy="4691103"/>
          </a:xfrm>
        </p:spPr>
        <p:txBody>
          <a:bodyPr/>
          <a:lstStyle>
            <a:lvl1pPr marL="0" indent="0">
              <a:buNone/>
              <a:defRPr sz="1200"/>
            </a:lvl1pPr>
            <a:lvl2pPr marL="400834" indent="0">
              <a:buNone/>
              <a:defRPr sz="1100"/>
            </a:lvl2pPr>
            <a:lvl3pPr marL="801668" indent="0">
              <a:buNone/>
              <a:defRPr sz="900"/>
            </a:lvl3pPr>
            <a:lvl4pPr marL="1202502" indent="0">
              <a:buNone/>
              <a:defRPr sz="800"/>
            </a:lvl4pPr>
            <a:lvl5pPr marL="1603336" indent="0">
              <a:buNone/>
              <a:defRPr sz="800"/>
            </a:lvl5pPr>
            <a:lvl6pPr marL="2004170" indent="0">
              <a:buNone/>
              <a:defRPr sz="800"/>
            </a:lvl6pPr>
            <a:lvl7pPr marL="2405004" indent="0">
              <a:buNone/>
              <a:defRPr sz="800"/>
            </a:lvl7pPr>
            <a:lvl8pPr marL="2805838" indent="0">
              <a:buNone/>
              <a:defRPr sz="800"/>
            </a:lvl8pPr>
            <a:lvl9pPr marL="3206672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7741970"/>
      </p:ext>
    </p:extLst>
  </p:cSld>
  <p:clrMapOvr>
    <a:masterClrMapping/>
  </p:clrMapOvr>
  <p:transition xmlns:p14="http://schemas.microsoft.com/office/powerpoint/2010/main" spd="slow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878" y="4800600"/>
            <a:ext cx="5486943" cy="566218"/>
          </a:xfrm>
          <a:prstGeom prst="rect">
            <a:avLst/>
          </a:prstGeom>
        </p:spPr>
        <p:txBody>
          <a:bodyPr lIns="80168" tIns="40083" rIns="80168" bIns="40083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878" y="612322"/>
            <a:ext cx="5486943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834" indent="0">
              <a:buNone/>
              <a:defRPr sz="2500"/>
            </a:lvl2pPr>
            <a:lvl3pPr marL="801668" indent="0">
              <a:buNone/>
              <a:defRPr sz="2100"/>
            </a:lvl3pPr>
            <a:lvl4pPr marL="1202502" indent="0">
              <a:buNone/>
              <a:defRPr sz="1800"/>
            </a:lvl4pPr>
            <a:lvl5pPr marL="1603336" indent="0">
              <a:buNone/>
              <a:defRPr sz="1800"/>
            </a:lvl5pPr>
            <a:lvl6pPr marL="2004170" indent="0">
              <a:buNone/>
              <a:defRPr sz="1800"/>
            </a:lvl6pPr>
            <a:lvl7pPr marL="2405004" indent="0">
              <a:buNone/>
              <a:defRPr sz="1800"/>
            </a:lvl7pPr>
            <a:lvl8pPr marL="2805838" indent="0">
              <a:buNone/>
              <a:defRPr sz="1800"/>
            </a:lvl8pPr>
            <a:lvl9pPr marL="3206672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878" y="5366818"/>
            <a:ext cx="5486943" cy="805382"/>
          </a:xfrm>
        </p:spPr>
        <p:txBody>
          <a:bodyPr/>
          <a:lstStyle>
            <a:lvl1pPr marL="0" indent="0">
              <a:buNone/>
              <a:defRPr sz="1200"/>
            </a:lvl1pPr>
            <a:lvl2pPr marL="400834" indent="0">
              <a:buNone/>
              <a:defRPr sz="1100"/>
            </a:lvl2pPr>
            <a:lvl3pPr marL="801668" indent="0">
              <a:buNone/>
              <a:defRPr sz="900"/>
            </a:lvl3pPr>
            <a:lvl4pPr marL="1202502" indent="0">
              <a:buNone/>
              <a:defRPr sz="800"/>
            </a:lvl4pPr>
            <a:lvl5pPr marL="1603336" indent="0">
              <a:buNone/>
              <a:defRPr sz="800"/>
            </a:lvl5pPr>
            <a:lvl6pPr marL="2004170" indent="0">
              <a:buNone/>
              <a:defRPr sz="800"/>
            </a:lvl6pPr>
            <a:lvl7pPr marL="2405004" indent="0">
              <a:buNone/>
              <a:defRPr sz="800"/>
            </a:lvl7pPr>
            <a:lvl8pPr marL="2805838" indent="0">
              <a:buNone/>
              <a:defRPr sz="800"/>
            </a:lvl8pPr>
            <a:lvl9pPr marL="3206672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67078"/>
      </p:ext>
    </p:extLst>
  </p:cSld>
  <p:clrMapOvr>
    <a:masterClrMapping/>
  </p:clrMapOvr>
  <p:transition xmlns:p14="http://schemas.microsoft.com/office/powerpoint/2010/main" spd="slow" advTm="15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525" y="880303"/>
            <a:ext cx="8229057" cy="45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68" tIns="40083" rIns="80168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323081" y="6238475"/>
            <a:ext cx="6773836" cy="393327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8" tIns="40083" rIns="80168" bIns="40083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600" smtClean="0">
                <a:solidFill>
                  <a:srgbClr val="FFFFFF"/>
                </a:solidFill>
                <a:latin typeface="Arial" charset="0"/>
              </a:rPr>
              <a:t>Scuola di Scienze della Natura -  </a:t>
            </a:r>
            <a:r>
              <a:rPr lang="it-IT" altLang="it-IT" sz="1400" smtClean="0">
                <a:solidFill>
                  <a:srgbClr val="FFFFFF"/>
                </a:solidFill>
                <a:latin typeface="Arial" charset="0"/>
              </a:rPr>
              <a:t>www.unito.it/scienzedellanatura</a:t>
            </a:r>
            <a:endParaRPr lang="it-IT" altLang="it-IT" sz="16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8" name="Picture 11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34" y="5258761"/>
            <a:ext cx="117422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slow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00834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80166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20250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603336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99263" indent="-29926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027" indent="-24915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000791" indent="-19904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401664" indent="-199045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1802537" indent="-19904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204586" indent="-20041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605421" indent="-20041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3006254" indent="-20041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407089" indent="-20041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34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68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502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36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70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004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838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72" algn="l" defTabSz="801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2" y="880303"/>
            <a:ext cx="2587361" cy="496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>
                    <a:alpha val="9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3187368" y="161366"/>
            <a:ext cx="5727218" cy="143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>
                    <a:alpha val="9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it-IT" sz="2500" b="1">
                <a:solidFill>
                  <a:srgbClr val="FF0000"/>
                </a:solidFill>
                <a:latin typeface="Book Antiqua" pitchFamily="18" charset="0"/>
              </a:rPr>
              <a:t>CORSO DI STUDI IN INFORMATICA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500" b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386027" y="1037346"/>
            <a:ext cx="2771979" cy="52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9159" tIns="35964" rIns="69159" bIns="35964" anchor="ctr"/>
          <a:lstStyle>
            <a:lvl1pPr defTabSz="393700" eaLnBrk="0" hangingPunct="0">
              <a:spcBef>
                <a:spcPct val="20000"/>
              </a:spcBef>
              <a:buChar char="•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3700" eaLnBrk="0" hangingPunct="0">
              <a:spcBef>
                <a:spcPct val="20000"/>
              </a:spcBef>
              <a:buChar char="–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3700" eaLnBrk="0" hangingPunct="0">
              <a:spcBef>
                <a:spcPct val="20000"/>
              </a:spcBef>
              <a:buChar char="•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3700" eaLnBrk="0" hangingPunct="0">
              <a:spcBef>
                <a:spcPct val="20000"/>
              </a:spcBef>
              <a:buChar char="–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3700" eaLnBrk="0" hangingPunct="0">
              <a:spcBef>
                <a:spcPct val="20000"/>
              </a:spcBef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GB" altLang="it-IT" sz="14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http://www.informatica.unito.it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4357518" y="1548813"/>
            <a:ext cx="2731254" cy="25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9159" tIns="35964" rIns="69159" bIns="35964" anchor="ctr"/>
          <a:lstStyle>
            <a:lvl1pPr defTabSz="393700" eaLnBrk="0" hangingPunct="0">
              <a:spcBef>
                <a:spcPct val="20000"/>
              </a:spcBef>
              <a:buChar char="•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3700" eaLnBrk="0" hangingPunct="0">
              <a:spcBef>
                <a:spcPct val="20000"/>
              </a:spcBef>
              <a:buChar char="–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3700" eaLnBrk="0" hangingPunct="0">
              <a:spcBef>
                <a:spcPct val="20000"/>
              </a:spcBef>
              <a:buChar char="•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3700" eaLnBrk="0" hangingPunct="0">
              <a:spcBef>
                <a:spcPct val="20000"/>
              </a:spcBef>
              <a:buChar char="–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3700" eaLnBrk="0" hangingPunct="0">
              <a:spcBef>
                <a:spcPct val="20000"/>
              </a:spcBef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5413" algn="l"/>
                <a:tab pos="4329113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2900" algn="l"/>
                <a:tab pos="7086600" algn="l"/>
                <a:tab pos="7480300" algn="l"/>
                <a:tab pos="7874000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GB" altLang="it-IT" sz="14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C.so Svizzera 185,  10149 Torino</a:t>
            </a:r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3217233" y="2710064"/>
            <a:ext cx="4756376" cy="3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>
                    <a:alpha val="9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6" rIns="91413" bIns="45706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None/>
            </a:pPr>
            <a:r>
              <a:rPr lang="it-IT" altLang="it-IT" sz="2100" b="1">
                <a:solidFill>
                  <a:srgbClr val="000000"/>
                </a:solidFill>
                <a:latin typeface="Verdana" pitchFamily="34" charset="0"/>
              </a:rPr>
              <a:t>Studiare informatica significa:</a:t>
            </a:r>
          </a:p>
        </p:txBody>
      </p:sp>
      <p:sp>
        <p:nvSpPr>
          <p:cNvPr id="46087" name="Rectangle 15"/>
          <p:cNvSpPr>
            <a:spLocks noChangeArrowheads="1"/>
          </p:cNvSpPr>
          <p:nvPr/>
        </p:nvSpPr>
        <p:spPr bwMode="auto">
          <a:xfrm>
            <a:off x="3001394" y="3297892"/>
            <a:ext cx="6142606" cy="11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>
                    <a:alpha val="9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6" rIns="91413" bIns="45706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2100" b="1">
                <a:solidFill>
                  <a:srgbClr val="000000"/>
                </a:solidFill>
                <a:latin typeface="Verdana" pitchFamily="34" charset="0"/>
              </a:rPr>
              <a:t> imparare a formalizzare i problemi e a risolverli con il computer (non solo </a:t>
            </a:r>
            <a:r>
              <a:rPr lang="it-IT" altLang="it-IT" sz="2100" b="1" i="1">
                <a:solidFill>
                  <a:srgbClr val="000000"/>
                </a:solidFill>
                <a:latin typeface="Verdana" pitchFamily="34" charset="0"/>
              </a:rPr>
              <a:t>usare il computer</a:t>
            </a:r>
            <a:r>
              <a:rPr lang="it-IT" altLang="it-IT" sz="2100" b="1">
                <a:solidFill>
                  <a:srgbClr val="000000"/>
                </a:solidFill>
                <a:latin typeface="Verdana" pitchFamily="34" charset="0"/>
              </a:rPr>
              <a:t>!)</a:t>
            </a:r>
          </a:p>
        </p:txBody>
      </p:sp>
      <p:pic>
        <p:nvPicPr>
          <p:cNvPr id="46088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3" y="115262"/>
            <a:ext cx="32579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04289"/>
      </p:ext>
    </p:extLst>
  </p:cSld>
  <p:clrMapOvr>
    <a:masterClrMapping/>
  </p:clrMapOvr>
  <p:transition xmlns:p14="http://schemas.microsoft.com/office/powerpoint/2010/main" spd="med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85525" y="903067"/>
            <a:ext cx="8409603" cy="58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6" rIns="80133" bIns="40066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•"/>
            </a:pPr>
            <a:r>
              <a:rPr lang="it-IT" altLang="it-IT" sz="21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diventare degli esperti    nell’acquisizione/elaborazione/diffusione dell’informazione tramite strumenti informatici avanzati</a:t>
            </a:r>
          </a:p>
        </p:txBody>
      </p:sp>
      <p:sp>
        <p:nvSpPr>
          <p:cNvPr id="47107" name="Rectangle 11"/>
          <p:cNvSpPr>
            <a:spLocks noChangeArrowheads="1"/>
          </p:cNvSpPr>
          <p:nvPr/>
        </p:nvSpPr>
        <p:spPr bwMode="auto">
          <a:xfrm>
            <a:off x="400458" y="244929"/>
            <a:ext cx="8277926" cy="4156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6" rIns="80133" bIns="40066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None/>
            </a:pPr>
            <a:r>
              <a:rPr lang="it-IT" altLang="it-IT" sz="2500" b="1">
                <a:solidFill>
                  <a:srgbClr val="C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Studiare informatica significa: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95536" y="1551139"/>
            <a:ext cx="8409602" cy="40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6" rIns="80133" bIns="40066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•"/>
            </a:pP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16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progettare architetture software informatiche avanzate (ad es. architetture software </a:t>
            </a:r>
            <a:r>
              <a:rPr lang="it-IT" altLang="it-IT" sz="16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web, su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devices</a:t>
            </a:r>
            <a:r>
              <a:rPr lang="it-IT" altLang="it-IT" sz="16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mobili,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cloud</a:t>
            </a:r>
            <a:r>
              <a:rPr lang="it-IT" altLang="it-IT" sz="16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computing</a:t>
            </a:r>
            <a:r>
              <a:rPr lang="it-IT" altLang="it-IT" sz="16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con linguaggi di programmazione evoluti,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ecc</a:t>
            </a:r>
            <a:r>
              <a:rPr lang="it-IT" altLang="it-IT" sz="16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)  </a:t>
            </a:r>
            <a:endParaRPr lang="it-IT" altLang="it-IT" sz="1600" b="1" dirty="0" smtClean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•"/>
            </a:pPr>
            <a:r>
              <a:rPr lang="it-IT" altLang="it-IT" sz="16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avere </a:t>
            </a: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concrete possibilit</a:t>
            </a:r>
            <a:r>
              <a:rPr lang="it-IT" altLang="ja-JP" sz="1600" b="1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Arial Unicode MS" pitchFamily="34" charset="-128"/>
              </a:rPr>
              <a:t>à di </a:t>
            </a: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lavoro in molti settori:</a:t>
            </a:r>
          </a:p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•"/>
            </a:pP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gestione aziendale </a:t>
            </a:r>
            <a:r>
              <a:rPr lang="it-IT" altLang="it-IT" sz="1600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(reti di elaboratori, gestione flussi informativi, ottimizzazione processi produttivi, …)</a:t>
            </a:r>
            <a:endParaRPr lang="it-IT" altLang="it-IT" sz="1600" b="1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•"/>
            </a:pP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gestione dell’informazione </a:t>
            </a:r>
            <a:r>
              <a:rPr lang="it-IT" altLang="it-IT" sz="1600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(e-learning, servizi informativi, …)</a:t>
            </a:r>
            <a:endParaRPr lang="it-IT" altLang="it-IT" sz="1600" b="1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•"/>
            </a:pP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commercio elettronico </a:t>
            </a:r>
            <a:b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(servizi web, sicurezza,…)</a:t>
            </a:r>
          </a:p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•"/>
            </a:pP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attivit</a:t>
            </a:r>
            <a:r>
              <a:rPr lang="it-IT" altLang="ja-JP" sz="1600" b="1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à di laboratorio e </a:t>
            </a:r>
            <a:br>
              <a:rPr lang="it-IT" altLang="ja-JP" sz="1600" b="1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</a:br>
            <a:r>
              <a:rPr lang="it-IT" altLang="ja-JP" sz="1600" b="1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ricerca</a:t>
            </a:r>
            <a:br>
              <a:rPr lang="it-IT" altLang="ja-JP" sz="1600" b="1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</a:br>
            <a:r>
              <a:rPr lang="it-IT" altLang="ja-JP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(bioinformatica, </a:t>
            </a:r>
            <a:r>
              <a:rPr lang="it-IT" altLang="ja-JP" sz="160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grid-computing</a:t>
            </a:r>
            <a:r>
              <a:rPr lang="it-IT" altLang="ja-JP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,</a:t>
            </a:r>
            <a:br>
              <a:rPr lang="it-IT" altLang="ja-JP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</a:br>
            <a:r>
              <a:rPr lang="it-IT" altLang="ja-JP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elaborazione immagini, …)</a:t>
            </a:r>
            <a:endParaRPr lang="it-IT" altLang="ja-JP" sz="1600" b="1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  <a:p>
            <a:pPr fontAlgn="base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•"/>
            </a:pPr>
            <a:r>
              <a:rPr lang="it-IT" altLang="ja-JP" sz="1600" b="1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Supporto a produzioni </a:t>
            </a:r>
            <a:br>
              <a:rPr lang="it-IT" altLang="ja-JP" sz="1600" b="1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</a:br>
            <a:r>
              <a:rPr lang="it-IT" altLang="ja-JP" sz="1600" b="1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artistiche, cinematografiche</a:t>
            </a:r>
            <a:endParaRPr lang="it-IT" altLang="it-IT" sz="1600" b="1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4080144" y="3625340"/>
            <a:ext cx="4740328" cy="2323940"/>
            <a:chOff x="5147469" y="5000625"/>
            <a:chExt cx="5541169" cy="2562225"/>
          </a:xfrm>
        </p:grpSpPr>
        <p:pic>
          <p:nvPicPr>
            <p:cNvPr id="47110" name="Picture 23" descr="torta-occ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469" y="5326062"/>
              <a:ext cx="2711450" cy="223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25" descr="torta-mes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513" y="5326062"/>
              <a:ext cx="29051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2" name="CasellaDiTesto 7"/>
            <p:cNvSpPr txBox="1">
              <a:spLocks noChangeArrowheads="1"/>
            </p:cNvSpPr>
            <p:nvPr/>
          </p:nvSpPr>
          <p:spPr bwMode="auto">
            <a:xfrm>
              <a:off x="5496569" y="5000625"/>
              <a:ext cx="4624884" cy="411764"/>
            </a:xfrm>
            <a:prstGeom prst="rect">
              <a:avLst/>
            </a:prstGeom>
            <a:solidFill>
              <a:srgbClr val="FFFFFF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9" tIns="45705" rIns="91409" bIns="45705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it-IT" altLang="it-IT" sz="2100" b="1">
                  <a:solidFill>
                    <a:srgbClr val="16165D"/>
                  </a:solidFill>
                  <a:ea typeface="Arial Unicode MS" pitchFamily="34" charset="-128"/>
                  <a:cs typeface="Arial Unicode MS" pitchFamily="34" charset="-128"/>
                </a:rPr>
                <a:t>Statistiche sui nostri laureati: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491278"/>
      </p:ext>
    </p:extLst>
  </p:cSld>
  <p:clrMapOvr>
    <a:masterClrMapping/>
  </p:clrMapOvr>
  <p:transition xmlns:p14="http://schemas.microsoft.com/office/powerpoint/2010/main" spd="slow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5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933521" y="36021"/>
            <a:ext cx="6257993" cy="3051522"/>
            <a:chOff x="2160" y="144"/>
            <a:chExt cx="4608" cy="2120"/>
          </a:xfrm>
        </p:grpSpPr>
        <p:pic>
          <p:nvPicPr>
            <p:cNvPr id="4814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44"/>
              <a:ext cx="2976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5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144"/>
              <a:ext cx="1632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1" name="Rectangle 10"/>
            <p:cNvSpPr>
              <a:spLocks noChangeArrowheads="1"/>
            </p:cNvSpPr>
            <p:nvPr/>
          </p:nvSpPr>
          <p:spPr bwMode="auto">
            <a:xfrm>
              <a:off x="2545" y="1654"/>
              <a:ext cx="2636" cy="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5" rIns="91409" bIns="45705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8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Steve Jobs e Steve Wozniak: fondatori di Apple Computer</a:t>
              </a:r>
              <a:r>
                <a:rPr lang="en-GB" altLang="it-IT" sz="21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48152" name="Rectangle 16"/>
            <p:cNvSpPr>
              <a:spLocks noChangeArrowheads="1"/>
            </p:cNvSpPr>
            <p:nvPr/>
          </p:nvSpPr>
          <p:spPr bwMode="auto">
            <a:xfrm>
              <a:off x="5088" y="1392"/>
              <a:ext cx="1408" cy="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5" rIns="91409" bIns="45705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8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Jobs e IPhone</a:t>
              </a:r>
              <a:endParaRPr lang="en-GB" altLang="it-IT" sz="2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845784" y="1355752"/>
            <a:ext cx="2429894" cy="2554481"/>
            <a:chOff x="-151" y="2868"/>
            <a:chExt cx="1790" cy="1774"/>
          </a:xfrm>
        </p:grpSpPr>
        <p:pic>
          <p:nvPicPr>
            <p:cNvPr id="4814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68"/>
              <a:ext cx="110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8" name="Text Box 22"/>
            <p:cNvSpPr txBox="1">
              <a:spLocks noChangeArrowheads="1"/>
            </p:cNvSpPr>
            <p:nvPr/>
          </p:nvSpPr>
          <p:spPr bwMode="auto">
            <a:xfrm>
              <a:off x="-151" y="4076"/>
              <a:ext cx="1790" cy="5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it-IT" sz="18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Leonardo </a:t>
              </a:r>
            </a:p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it-IT" sz="18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Chiariglione: </a:t>
              </a:r>
              <a:br>
                <a:rPr lang="en-US" altLang="it-IT" sz="18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</a:br>
              <a:r>
                <a:rPr lang="en-US" altLang="it-IT" sz="18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fondatore MPEG3</a:t>
              </a:r>
              <a:endParaRPr lang="it-IT" altLang="it-IT" sz="21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" y="250692"/>
            <a:ext cx="3316329" cy="4008184"/>
            <a:chOff x="0" y="192"/>
            <a:chExt cx="2442" cy="2785"/>
          </a:xfrm>
        </p:grpSpPr>
        <p:pic>
          <p:nvPicPr>
            <p:cNvPr id="48144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192"/>
              <a:ext cx="1938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2"/>
              <a:ext cx="2400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6" name="Text Box 9"/>
            <p:cNvSpPr txBox="1">
              <a:spLocks noChangeArrowheads="1"/>
            </p:cNvSpPr>
            <p:nvPr/>
          </p:nvSpPr>
          <p:spPr bwMode="auto">
            <a:xfrm>
              <a:off x="1346" y="2718"/>
              <a:ext cx="1096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9" tIns="45705" rIns="91409" bIns="45705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it-IT" sz="18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Bill Gates</a:t>
              </a:r>
              <a:r>
                <a:rPr lang="en-US" altLang="it-IT" sz="21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it-IT" altLang="it-IT" sz="2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552068" y="4011066"/>
            <a:ext cx="6591933" cy="2846934"/>
            <a:chOff x="1879" y="2688"/>
            <a:chExt cx="4854" cy="1976"/>
          </a:xfrm>
        </p:grpSpPr>
        <p:pic>
          <p:nvPicPr>
            <p:cNvPr id="48140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" y="2688"/>
              <a:ext cx="2700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1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" y="2688"/>
              <a:ext cx="1443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2649" y="4254"/>
              <a:ext cx="3122" cy="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5" rIns="91409" bIns="45705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8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Linus Torvalds: creatore di Linux</a:t>
              </a:r>
              <a:endParaRPr lang="en-GB" altLang="it-IT" sz="2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8143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3318"/>
              <a:ext cx="870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90955" y="1383127"/>
            <a:ext cx="9923286" cy="937816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6" rIns="80133" bIns="40066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it-IT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Il contributo di alcune persone ed aziende </a:t>
            </a: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it-IT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del settore informatico ha cambiato il mondo….</a:t>
            </a:r>
            <a:endParaRPr lang="it-IT" altLang="it-IT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99550" y="4217095"/>
            <a:ext cx="3624477" cy="2640906"/>
            <a:chOff x="0" y="2880"/>
            <a:chExt cx="2670" cy="1834"/>
          </a:xfrm>
        </p:grpSpPr>
        <p:pic>
          <p:nvPicPr>
            <p:cNvPr id="48136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2040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37" name="Group 22"/>
            <p:cNvGrpSpPr>
              <a:grpSpLocks/>
            </p:cNvGrpSpPr>
            <p:nvPr/>
          </p:nvGrpSpPr>
          <p:grpSpPr bwMode="auto">
            <a:xfrm>
              <a:off x="0" y="4080"/>
              <a:ext cx="2670" cy="634"/>
              <a:chOff x="0" y="4172"/>
              <a:chExt cx="2670" cy="634"/>
            </a:xfrm>
          </p:grpSpPr>
          <p:sp>
            <p:nvSpPr>
              <p:cNvPr id="48138" name="Text Box 11"/>
              <p:cNvSpPr txBox="1">
                <a:spLocks noChangeArrowheads="1"/>
              </p:cNvSpPr>
              <p:nvPr/>
            </p:nvSpPr>
            <p:spPr bwMode="auto">
              <a:xfrm>
                <a:off x="0" y="4172"/>
                <a:ext cx="2670" cy="5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9" tIns="45705" rIns="91409" bIns="45705">
                <a:spAutoFit/>
              </a:bodyPr>
              <a:lstStyle>
                <a:lvl1pPr defTabSz="44926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449263" eaLnBrk="0" hangingPunct="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44926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449263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449263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Tx/>
                  <a:buNone/>
                </a:pPr>
                <a:r>
                  <a:rPr lang="en-US" altLang="it-IT" sz="2500" b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Page e Brin: fondatori </a:t>
                </a:r>
              </a:p>
              <a:p>
                <a:pPr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Tx/>
                  <a:buNone/>
                </a:pPr>
                <a:r>
                  <a:rPr lang="en-US" altLang="it-IT" sz="2500" b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di</a:t>
                </a:r>
                <a:endParaRPr lang="it-IT" altLang="it-IT" sz="25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48139" name="Picture 1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4460"/>
                <a:ext cx="96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96819447"/>
      </p:ext>
    </p:extLst>
  </p:cSld>
  <p:clrMapOvr>
    <a:masterClrMapping/>
  </p:clrMapOvr>
  <p:transition xmlns:p14="http://schemas.microsoft.com/office/powerpoint/2010/main" spd="slow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490052" y="655545"/>
            <a:ext cx="8344443" cy="2587598"/>
            <a:chOff x="544513" y="1095375"/>
            <a:chExt cx="9753600" cy="2855118"/>
          </a:xfrm>
        </p:grpSpPr>
        <p:sp>
          <p:nvSpPr>
            <p:cNvPr id="49162" name="Rectangle 79"/>
            <p:cNvSpPr>
              <a:spLocks noChangeArrowheads="1"/>
            </p:cNvSpPr>
            <p:nvPr/>
          </p:nvSpPr>
          <p:spPr bwMode="auto">
            <a:xfrm>
              <a:off x="544513" y="1095375"/>
              <a:ext cx="9753600" cy="48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5" rIns="91409" bIns="45705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lnSpc>
                  <a:spcPct val="87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it-IT" altLang="it-IT" sz="25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Laurea triennale:</a:t>
              </a:r>
            </a:p>
          </p:txBody>
        </p:sp>
        <p:sp>
          <p:nvSpPr>
            <p:cNvPr id="49163" name="Rectangle 44"/>
            <p:cNvSpPr>
              <a:spLocks noChangeArrowheads="1"/>
            </p:cNvSpPr>
            <p:nvPr/>
          </p:nvSpPr>
          <p:spPr bwMode="auto">
            <a:xfrm>
              <a:off x="2678113" y="1724025"/>
              <a:ext cx="5287962" cy="1114425"/>
            </a:xfrm>
            <a:prstGeom prst="rect">
              <a:avLst/>
            </a:prstGeom>
            <a:solidFill>
              <a:srgbClr val="AFF9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9" tIns="45705" rIns="91409" bIns="45705" anchor="ctr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t-IT" sz="25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Biennio comune: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nozioni di base di informatica, matematica,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fisica ed economia comuni ai curricula</a:t>
              </a:r>
              <a:endParaRPr lang="it-IT" altLang="it-IT" sz="1800">
                <a:solidFill>
                  <a:srgbClr val="0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64" name="Rectangle 48"/>
            <p:cNvSpPr>
              <a:spLocks noChangeArrowheads="1"/>
            </p:cNvSpPr>
            <p:nvPr/>
          </p:nvSpPr>
          <p:spPr bwMode="auto">
            <a:xfrm>
              <a:off x="1611313" y="2959893"/>
              <a:ext cx="2286000" cy="990600"/>
            </a:xfrm>
            <a:prstGeom prst="rect">
              <a:avLst/>
            </a:prstGeom>
            <a:solidFill>
              <a:srgbClr val="F8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9" tIns="45705" rIns="91409" bIns="45705" anchor="ctr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Informazione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e Conoscenza</a:t>
              </a:r>
              <a:endParaRPr lang="it-IT" altLang="it-IT" sz="1800">
                <a:solidFill>
                  <a:srgbClr val="0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65" name="Rectangle 49"/>
            <p:cNvSpPr>
              <a:spLocks noChangeArrowheads="1"/>
            </p:cNvSpPr>
            <p:nvPr/>
          </p:nvSpPr>
          <p:spPr bwMode="auto">
            <a:xfrm>
              <a:off x="4049713" y="2959893"/>
              <a:ext cx="2286000" cy="963612"/>
            </a:xfrm>
            <a:prstGeom prst="rect">
              <a:avLst/>
            </a:prstGeom>
            <a:solidFill>
              <a:srgbClr val="FDB5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9" tIns="45705" rIns="91409" bIns="45705" anchor="ctr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it-IT" sz="18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Reti e Sistemi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Informatici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500" u="sng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66" name="Rectangle 50"/>
            <p:cNvSpPr>
              <a:spLocks noChangeArrowheads="1"/>
            </p:cNvSpPr>
            <p:nvPr/>
          </p:nvSpPr>
          <p:spPr bwMode="auto">
            <a:xfrm>
              <a:off x="6517919" y="3001713"/>
              <a:ext cx="2274887" cy="914400"/>
            </a:xfrm>
            <a:prstGeom prst="rect">
              <a:avLst/>
            </a:prstGeom>
            <a:solidFill>
              <a:srgbClr val="A1F2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9" tIns="45705" rIns="91409" bIns="45705" anchor="ctr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Linguaggi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altLang="it-IT" sz="18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 Sistemi</a:t>
              </a:r>
              <a:endParaRPr lang="it-IT" altLang="it-IT" sz="1800">
                <a:solidFill>
                  <a:srgbClr val="0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67" name="AutoShape 45"/>
            <p:cNvSpPr>
              <a:spLocks noChangeArrowheads="1"/>
            </p:cNvSpPr>
            <p:nvPr/>
          </p:nvSpPr>
          <p:spPr bwMode="auto">
            <a:xfrm>
              <a:off x="7707313" y="2714625"/>
              <a:ext cx="228600" cy="414338"/>
            </a:xfrm>
            <a:prstGeom prst="downArrow">
              <a:avLst>
                <a:gd name="adj1" fmla="val 50000"/>
                <a:gd name="adj2" fmla="val 112224"/>
              </a:avLst>
            </a:prstGeom>
            <a:solidFill>
              <a:srgbClr val="C713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9" tIns="45705" rIns="91409" bIns="45705" anchor="ctr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endParaRPr lang="it-IT" altLang="it-IT" sz="2100" u="sng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68" name="AutoShape 45"/>
            <p:cNvSpPr>
              <a:spLocks noChangeArrowheads="1"/>
            </p:cNvSpPr>
            <p:nvPr/>
          </p:nvSpPr>
          <p:spPr bwMode="auto">
            <a:xfrm>
              <a:off x="5040313" y="2790825"/>
              <a:ext cx="228600" cy="338138"/>
            </a:xfrm>
            <a:prstGeom prst="downArrow">
              <a:avLst>
                <a:gd name="adj1" fmla="val 50000"/>
                <a:gd name="adj2" fmla="val 112225"/>
              </a:avLst>
            </a:prstGeom>
            <a:solidFill>
              <a:srgbClr val="C713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9" tIns="45705" rIns="91409" bIns="45705" anchor="ctr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endParaRPr lang="it-IT" altLang="it-IT" sz="2100" u="sng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69" name="AutoShape 45"/>
            <p:cNvSpPr>
              <a:spLocks noChangeArrowheads="1"/>
            </p:cNvSpPr>
            <p:nvPr/>
          </p:nvSpPr>
          <p:spPr bwMode="auto">
            <a:xfrm>
              <a:off x="2830513" y="2638425"/>
              <a:ext cx="228600" cy="414338"/>
            </a:xfrm>
            <a:prstGeom prst="downArrow">
              <a:avLst>
                <a:gd name="adj1" fmla="val 50000"/>
                <a:gd name="adj2" fmla="val 112224"/>
              </a:avLst>
            </a:prstGeom>
            <a:solidFill>
              <a:srgbClr val="C713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9" tIns="45705" rIns="91409" bIns="45705" anchor="ctr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endParaRPr lang="it-IT" altLang="it-IT" sz="2100" u="sng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70" name="Ettagono 20"/>
            <p:cNvSpPr>
              <a:spLocks noChangeArrowheads="1"/>
            </p:cNvSpPr>
            <p:nvPr/>
          </p:nvSpPr>
          <p:spPr bwMode="auto">
            <a:xfrm rot="1069174">
              <a:off x="7835000" y="1737131"/>
              <a:ext cx="1679627" cy="1328737"/>
            </a:xfrm>
            <a:custGeom>
              <a:avLst/>
              <a:gdLst>
                <a:gd name="T0" fmla="*/ 3474569 w 1589087"/>
                <a:gd name="T1" fmla="*/ 263174 h 1328737"/>
                <a:gd name="T2" fmla="*/ 3856483 w 1589087"/>
                <a:gd name="T3" fmla="*/ 854520 h 1328737"/>
                <a:gd name="T4" fmla="*/ 2786379 w 1589087"/>
                <a:gd name="T5" fmla="*/ 1328744 h 1328737"/>
                <a:gd name="T6" fmla="*/ 1070094 w 1589087"/>
                <a:gd name="T7" fmla="*/ 1328744 h 1328737"/>
                <a:gd name="T8" fmla="*/ -4 w 1589087"/>
                <a:gd name="T9" fmla="*/ 854520 h 1328737"/>
                <a:gd name="T10" fmla="*/ 381910 w 1589087"/>
                <a:gd name="T11" fmla="*/ 263174 h 1328737"/>
                <a:gd name="T12" fmla="*/ 1928235 w 1589087"/>
                <a:gd name="T13" fmla="*/ 0 h 1328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57368 w 1589087"/>
                <a:gd name="T22" fmla="*/ 263174 h 1328737"/>
                <a:gd name="T23" fmla="*/ 1431719 w 1589087"/>
                <a:gd name="T24" fmla="*/ 1065563 h 1328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9087" h="1328737">
                  <a:moveTo>
                    <a:pt x="-4" y="854520"/>
                  </a:moveTo>
                  <a:lnTo>
                    <a:pt x="157368" y="263174"/>
                  </a:lnTo>
                  <a:lnTo>
                    <a:pt x="794544" y="0"/>
                  </a:lnTo>
                  <a:lnTo>
                    <a:pt x="1431719" y="263174"/>
                  </a:lnTo>
                  <a:lnTo>
                    <a:pt x="1589091" y="854520"/>
                  </a:lnTo>
                  <a:lnTo>
                    <a:pt x="1148147" y="1328744"/>
                  </a:lnTo>
                  <a:lnTo>
                    <a:pt x="440940" y="1328744"/>
                  </a:lnTo>
                  <a:lnTo>
                    <a:pt x="-4" y="854520"/>
                  </a:lnTo>
                  <a:close/>
                </a:path>
              </a:pathLst>
            </a:cu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5" rIns="91409" bIns="45705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it-IT" altLang="it-IT" sz="1600">
                  <a:solidFill>
                    <a:srgbClr val="2D2DB9"/>
                  </a:solidFill>
                  <a:ea typeface="Arial Unicode MS" pitchFamily="34" charset="-128"/>
                  <a:cs typeface="Arial Unicode MS" pitchFamily="34" charset="-128"/>
                </a:rPr>
                <a:t>con oltre 20 CFU di laboratorio</a:t>
              </a:r>
            </a:p>
            <a:p>
              <a:pPr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endParaRPr lang="it-IT" altLang="it-IT" sz="2100" u="sng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uppo 17"/>
          <p:cNvGrpSpPr>
            <a:grpSpLocks/>
          </p:cNvGrpSpPr>
          <p:nvPr/>
        </p:nvGrpSpPr>
        <p:grpSpPr bwMode="auto">
          <a:xfrm>
            <a:off x="234845" y="3392983"/>
            <a:ext cx="8770692" cy="2715825"/>
            <a:chOff x="433187" y="3875943"/>
            <a:chExt cx="10146524" cy="2997225"/>
          </a:xfrm>
        </p:grpSpPr>
        <p:sp>
          <p:nvSpPr>
            <p:cNvPr id="49158" name="Rectangle 84"/>
            <p:cNvSpPr>
              <a:spLocks noChangeArrowheads="1"/>
            </p:cNvSpPr>
            <p:nvPr/>
          </p:nvSpPr>
          <p:spPr bwMode="auto">
            <a:xfrm>
              <a:off x="577724" y="3875943"/>
              <a:ext cx="9678948" cy="48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5" rIns="91409" bIns="45705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lnSpc>
                  <a:spcPct val="87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Tahoma" pitchFamily="34" charset="0"/>
                <a:buNone/>
              </a:pPr>
              <a:r>
                <a:rPr lang="it-IT" altLang="it-IT" sz="2500" b="1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Laurea magistrale:   3 indirizzi</a:t>
              </a:r>
            </a:p>
          </p:txBody>
        </p:sp>
        <p:sp>
          <p:nvSpPr>
            <p:cNvPr id="49159" name="Rectangle 1"/>
            <p:cNvSpPr>
              <a:spLocks noChangeArrowheads="1"/>
            </p:cNvSpPr>
            <p:nvPr/>
          </p:nvSpPr>
          <p:spPr bwMode="auto">
            <a:xfrm>
              <a:off x="433187" y="4357267"/>
              <a:ext cx="4787900" cy="1371600"/>
            </a:xfrm>
            <a:prstGeom prst="rect">
              <a:avLst/>
            </a:prstGeom>
            <a:solidFill>
              <a:srgbClr val="FAE57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4365" tIns="52182" rIns="104365" bIns="52182" anchor="ctr"/>
            <a:lstStyle>
              <a:lvl1pPr defTabSz="449263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600" b="1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Sistema per il Trattamento dell’Informazione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endParaRPr lang="en-GB" altLang="it-IT" sz="1600">
                <a:solidFill>
                  <a:srgbClr val="FFEB79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Progettazione di sistemi informatici, modelliz-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it-IT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z</a:t>
              </a:r>
              <a:r>
                <a:rPr lang="en-GB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azione, analisi dei dati e conoscenza, servizi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it-IT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s</a:t>
              </a:r>
              <a:r>
                <a:rPr lang="en-GB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u web, interazione uomo-macchina, ...</a:t>
              </a:r>
            </a:p>
          </p:txBody>
        </p:sp>
        <p:sp>
          <p:nvSpPr>
            <p:cNvPr id="49160" name="Rectangle 2"/>
            <p:cNvSpPr>
              <a:spLocks noChangeArrowheads="1"/>
            </p:cNvSpPr>
            <p:nvPr/>
          </p:nvSpPr>
          <p:spPr bwMode="auto">
            <a:xfrm>
              <a:off x="5307623" y="4357268"/>
              <a:ext cx="5272088" cy="1371600"/>
            </a:xfrm>
            <a:prstGeom prst="rect">
              <a:avLst/>
            </a:prstGeom>
            <a:solidFill>
              <a:srgbClr val="EDB1A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4365" tIns="52182" rIns="104365" bIns="52182" anchor="ctr"/>
            <a:lstStyle>
              <a:lvl1pPr defTabSz="449263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600" b="1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Reti e sistemi informatici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endParaRPr lang="en-GB" altLang="it-IT" sz="1600" b="1">
                <a:solidFill>
                  <a:srgbClr val="EDB1A6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Progettazione e sviluppo di sistemi software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distribuiti, gestione della sicurezza delle reti, ...</a:t>
              </a:r>
            </a:p>
          </p:txBody>
        </p:sp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3091469" y="5765832"/>
              <a:ext cx="4787900" cy="1107336"/>
            </a:xfrm>
            <a:prstGeom prst="rect">
              <a:avLst/>
            </a:prstGeom>
            <a:solidFill>
              <a:srgbClr val="86FD35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4365" tIns="52182" rIns="104365" bIns="52182" anchor="ctr"/>
            <a:lstStyle>
              <a:lvl1pPr defTabSz="449263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0188" algn="l"/>
                  <a:tab pos="4487863" algn="l"/>
                  <a:tab pos="4937125" algn="l"/>
                  <a:tab pos="5387975" algn="l"/>
                  <a:tab pos="5838825" algn="l"/>
                  <a:tab pos="6288088" algn="l"/>
                  <a:tab pos="6735763" algn="l"/>
                  <a:tab pos="7185025" algn="l"/>
                  <a:tab pos="7632700" algn="l"/>
                  <a:tab pos="8081963" algn="l"/>
                  <a:tab pos="8531225" algn="l"/>
                  <a:tab pos="8978900" algn="l"/>
                </a:tabLs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600" b="1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Realtà virtuale e multimedialità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endParaRPr lang="en-GB" altLang="it-IT" sz="1600" b="1">
                <a:solidFill>
                  <a:srgbClr val="0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Elaborazione di informazioni multimediali,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GB" altLang="it-IT" sz="1600">
                  <a:solidFill>
                    <a:srgbClr val="000000"/>
                  </a:solidFill>
                  <a:latin typeface="Book Antiqua" pitchFamily="18" charset="0"/>
                  <a:ea typeface="Arial Unicode MS" pitchFamily="34" charset="-128"/>
                  <a:cs typeface="Arial Unicode MS" pitchFamily="34" charset="-128"/>
                </a:rPr>
                <a:t>grafica 2-D e 3-D, realtà virtuale,  ...</a:t>
              </a:r>
            </a:p>
          </p:txBody>
        </p:sp>
      </p:grp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20386" y="0"/>
            <a:ext cx="5600971" cy="76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3" tIns="46786" rIns="89973" bIns="46786" anchor="ctr"/>
          <a:lstStyle>
            <a:lvl1pPr marL="298450" defTabSz="520700" eaLnBrk="0" hangingPunct="0">
              <a:spcBef>
                <a:spcPct val="20000"/>
              </a:spcBef>
              <a:buChar char="•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20700" eaLnBrk="0" hangingPunct="0">
              <a:spcBef>
                <a:spcPct val="20000"/>
              </a:spcBef>
              <a:buChar char="–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20700" eaLnBrk="0" hangingPunct="0">
              <a:spcBef>
                <a:spcPct val="20000"/>
              </a:spcBef>
              <a:buChar char="•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20700" eaLnBrk="0" hangingPunct="0">
              <a:spcBef>
                <a:spcPct val="20000"/>
              </a:spcBef>
              <a:buChar char="–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20700" eaLnBrk="0" hangingPunct="0">
              <a:spcBef>
                <a:spcPct val="20000"/>
              </a:spcBef>
              <a:buChar char="»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  <a:tab pos="1341438" algn="l"/>
                <a:tab pos="2384425" algn="l"/>
                <a:tab pos="3427413" algn="l"/>
                <a:tab pos="4470400" algn="l"/>
                <a:tab pos="5513388" algn="l"/>
                <a:tab pos="6554788" algn="l"/>
                <a:tab pos="7597775" algn="l"/>
                <a:tab pos="8640763" algn="l"/>
                <a:tab pos="9683750" algn="l"/>
                <a:tab pos="10726738" algn="l"/>
                <a:tab pos="11769725" algn="l"/>
              </a:tabLs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400" b="1">
                <a:solidFill>
                  <a:srgbClr val="C00000"/>
                </a:solidFill>
                <a:latin typeface="Book Antiqua" pitchFamily="18" charset="0"/>
              </a:rPr>
              <a:t>PERCORSO FORMATIVO</a:t>
            </a:r>
            <a:endParaRPr lang="en-US" altLang="it-IT" sz="2400">
              <a:solidFill>
                <a:srgbClr val="CC3300"/>
              </a:solidFill>
              <a:latin typeface="Book Antiqua" pitchFamily="18" charset="0"/>
            </a:endParaRPr>
          </a:p>
        </p:txBody>
      </p:sp>
      <p:pic>
        <p:nvPicPr>
          <p:cNvPr id="49157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3" y="115262"/>
            <a:ext cx="32579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45681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00">
            <a:alpha val="92999"/>
          </a:srgbClr>
        </a:solidFill>
        <a:ln w="9525" cap="flat" cmpd="sng" algn="ctr">
          <a:solidFill>
            <a:srgbClr val="00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78" tIns="52139" rIns="104278" bIns="52139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00">
            <a:alpha val="92999"/>
          </a:srgbClr>
        </a:solidFill>
        <a:ln w="9525" cap="flat" cmpd="sng" algn="ctr">
          <a:solidFill>
            <a:srgbClr val="00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78" tIns="52139" rIns="104278" bIns="52139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354</Words>
  <Application>Microsoft Macintosh PowerPoint</Application>
  <PresentationFormat>On-screen Show (4:3)</PresentationFormat>
  <Paragraphs>68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Struttura predefinita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Pegoraro</dc:creator>
  <cp:lastModifiedBy>Rosa Meo</cp:lastModifiedBy>
  <cp:revision>3</cp:revision>
  <dcterms:created xsi:type="dcterms:W3CDTF">2014-03-20T10:12:32Z</dcterms:created>
  <dcterms:modified xsi:type="dcterms:W3CDTF">2014-03-26T10:24:36Z</dcterms:modified>
</cp:coreProperties>
</file>