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3" r:id="rId18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>
      <p:cViewPr varScale="1">
        <p:scale>
          <a:sx n="82" d="100"/>
          <a:sy n="82" d="100"/>
        </p:scale>
        <p:origin x="-11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71DBF-CC55-4FFE-9E2F-EB65EFF5AFD3}" type="datetimeFigureOut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7B73-6998-4554-AE58-AE49DD2200D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357" y="4715154"/>
            <a:ext cx="4983389" cy="44652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2016" y="9430307"/>
            <a:ext cx="2944086" cy="4946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Microsoft YaHei" charset="0"/>
                <a:cs typeface="Microsoft YaHei" charset="0"/>
              </a:defRPr>
            </a:lvl1pPr>
          </a:lstStyle>
          <a:p>
            <a:fld id="{2A4A417D-90F3-4827-93E4-5E54A1A4682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5BEB0-2742-4281-A335-0583A75037A2}" type="slidenum">
              <a:rPr lang="it-IT"/>
              <a:pPr/>
              <a:t>1</a:t>
            </a:fld>
            <a:endParaRPr 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79E4-DA61-4E96-9A60-018BAA6A6D4B}" type="slidenum">
              <a:rPr lang="it-IT"/>
              <a:pPr/>
              <a:t>11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79E4-DA61-4E96-9A60-018BAA6A6D4B}" type="slidenum">
              <a:rPr lang="it-IT"/>
              <a:pPr/>
              <a:t>12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05BEB0-2742-4281-A335-0583A75037A2}" type="slidenum">
              <a:rPr lang="it-IT"/>
              <a:pPr/>
              <a:t>2</a:t>
            </a:fld>
            <a:endParaRPr 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40E860-5C1A-4BEE-9D3B-71B307D4D99A}" type="slidenum">
              <a:rPr lang="it-IT"/>
              <a:pPr/>
              <a:t>3</a:t>
            </a:fld>
            <a:endParaRPr 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A23BC-788F-49C5-9317-598853839784}" type="slidenum">
              <a:rPr lang="it-IT"/>
              <a:pPr/>
              <a:t>4</a:t>
            </a:fld>
            <a:endParaRPr lang="it-IT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8868B-D79C-4D2F-97BD-568C1EC44254}" type="slidenum">
              <a:rPr lang="it-IT"/>
              <a:pPr/>
              <a:t>5</a:t>
            </a:fld>
            <a:endParaRPr lang="it-IT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024B2B-C2FB-4064-B4A0-E20B1E79135E}" type="slidenum">
              <a:rPr lang="it-IT"/>
              <a:pPr/>
              <a:t>6</a:t>
            </a:fld>
            <a:endParaRPr lang="it-IT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AFB4AC-43FF-41E7-82A3-15109F351699}" type="slidenum">
              <a:rPr lang="it-IT"/>
              <a:pPr/>
              <a:t>7</a:t>
            </a:fld>
            <a:endParaRPr lang="it-IT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F0193-0CC0-406A-A991-1CF1C20CE661}" type="slidenum">
              <a:rPr lang="it-IT"/>
              <a:pPr/>
              <a:t>9</a:t>
            </a:fld>
            <a:endParaRPr 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DF0193-0CC0-406A-A991-1CF1C20CE661}" type="slidenum">
              <a:rPr lang="it-IT"/>
              <a:pPr/>
              <a:t>10</a:t>
            </a:fld>
            <a:endParaRPr lang="it-IT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D85E-19CA-4F84-A31B-9E15C6AA406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77FCC-E25B-4904-8E15-15B77C22C3A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F174-3DA0-4331-B65A-6CCAD34168E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CA0-579F-4C01-B389-D4A330D48EE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11DC-1822-4827-AD15-BAD0EFA2B1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765-F542-40BC-B990-60FF0BD0603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4EED-F6A0-4801-9FFE-D76C2B921A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CAAF-17C8-42FF-94C5-F9E9FE528C1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3302-1AF8-413F-A5F6-D395EE096C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DE18-552B-4BB2-A09C-4B8622C2413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10/18/2016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D1C4-46F3-424C-9E82-6180967597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10/18/2016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it-IT" smtClean="0">
                <a:solidFill>
                  <a:schemeClr val="tx2">
                    <a:shade val="90000"/>
                  </a:schemeClr>
                </a:solidFill>
              </a:rPr>
              <a:t>T4T - Dipart.di Informatica, Univ. di Torino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871D-90EC-4541-8AE0-82274E97CD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hyperlink" Target="https://lightbot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it/cody-roby/duello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39552" y="1268760"/>
            <a:ext cx="7772400" cy="40324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Progetto T4T-GozziOlivetti</a:t>
            </a:r>
            <a:r>
              <a:rPr lang="it-IT" sz="4400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/>
            </a:r>
            <a:br>
              <a:rPr lang="it-IT" sz="4400" dirty="0">
                <a:solidFill>
                  <a:srgbClr val="FF0000"/>
                </a:solidFill>
                <a:ea typeface="Microsoft YaHei" charset="0"/>
                <a:cs typeface="Microsoft YaHei" charset="0"/>
              </a:rPr>
            </a:br>
            <a:r>
              <a:rPr lang="it-IT" sz="4400" i="1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Primo incontro</a:t>
            </a:r>
            <a: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/>
            </a:r>
            <a:b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it-IT" sz="26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19 ottobre 2016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6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i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G. Barbara Demo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Dipartimento di Informatica – Università di Torino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600" dirty="0" smtClean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barbara@di.unito.it</a:t>
            </a:r>
            <a:endParaRPr lang="it-IT" sz="32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08512" cy="365125"/>
          </a:xfrm>
        </p:spPr>
        <p:txBody>
          <a:bodyPr/>
          <a:lstStyle/>
          <a:p>
            <a:r>
              <a:rPr kumimoji="0" lang="it-IT" dirty="0" smtClean="0"/>
              <a:t>T4T - </a:t>
            </a:r>
            <a:r>
              <a:rPr kumimoji="0" lang="it-IT" dirty="0" err="1" smtClean="0"/>
              <a:t>Dipart.di</a:t>
            </a:r>
            <a:r>
              <a:rPr kumimoji="0" lang="it-IT" dirty="0" smtClean="0"/>
              <a:t> Informatica, </a:t>
            </a:r>
            <a:r>
              <a:rPr kumimoji="0" lang="it-IT" dirty="0" err="1" smtClean="0"/>
              <a:t>Univ</a:t>
            </a:r>
            <a:r>
              <a:rPr kumimoji="0" lang="it-IT" dirty="0" smtClean="0"/>
              <a:t>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4399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4869160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LASCIA</a:t>
            </a:r>
            <a:endParaRPr lang="it-IT" sz="40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31840" y="6381328"/>
            <a:ext cx="36004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19672" y="980728"/>
            <a:ext cx="172819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P</a:t>
            </a:r>
            <a:endParaRPr lang="it-IT" sz="25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5616" y="4797152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PRENDI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940152" y="980728"/>
            <a:ext cx="1728192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5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endParaRPr lang="it-IT" sz="25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4644008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5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R(n)</a:t>
            </a:r>
          </a:p>
          <a:p>
            <a:pPr algn="ctr"/>
            <a:r>
              <a:rPr lang="it-IT" sz="3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RIPETI(n-volte)</a:t>
            </a: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31840" y="6381328"/>
            <a:ext cx="36004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0"/>
            <a:ext cx="4644008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150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R(n)</a:t>
            </a:r>
          </a:p>
          <a:p>
            <a:pPr algn="ctr"/>
            <a:r>
              <a:rPr lang="it-IT" sz="32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RIPETI(n-volte)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ricordare la </a:t>
            </a:r>
            <a:r>
              <a:rPr lang="it-IT" sz="4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{</a:t>
            </a: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endParaRPr lang="it-IT" sz="32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5013176"/>
            <a:ext cx="274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chemeClr val="tx1"/>
                </a:solidFill>
              </a:rPr>
              <a:t>{</a:t>
            </a:r>
            <a:r>
              <a:rPr lang="it-IT" sz="4400" b="1" dirty="0" smtClean="0">
                <a:solidFill>
                  <a:schemeClr val="tx1"/>
                </a:solidFill>
              </a:rPr>
              <a:t> </a:t>
            </a:r>
            <a:r>
              <a:rPr lang="it-IT" sz="4400" b="1" dirty="0" err="1" smtClean="0">
                <a:solidFill>
                  <a:schemeClr val="tx1"/>
                </a:solidFill>
              </a:rPr>
              <a:t>………</a:t>
            </a:r>
            <a:r>
              <a:rPr lang="it-IT" sz="4400" b="1" dirty="0" smtClean="0">
                <a:solidFill>
                  <a:schemeClr val="tx1"/>
                </a:solidFill>
              </a:rPr>
              <a:t>..</a:t>
            </a:r>
            <a:endParaRPr lang="it-IT" sz="4400" b="1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486916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chemeClr val="tx1"/>
                </a:solidFill>
              </a:rPr>
              <a:t>………</a:t>
            </a:r>
            <a:r>
              <a:rPr lang="it-IT" sz="4000" b="1" dirty="0" smtClean="0">
                <a:solidFill>
                  <a:schemeClr val="tx1"/>
                </a:solidFill>
              </a:rPr>
              <a:t>...</a:t>
            </a:r>
            <a:endParaRPr lang="it-IT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0608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Altra  esperienza che segnaliamo e di cui faremo un po’ di esercizi per volta:  </a:t>
            </a:r>
            <a:r>
              <a:rPr lang="it-IT" dirty="0" err="1" smtClean="0">
                <a:solidFill>
                  <a:srgbClr val="FF0000"/>
                </a:solidFill>
                <a:latin typeface="Arial Narrow" pitchFamily="34" charset="0"/>
              </a:rPr>
              <a:t>Lightbot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  <a:hlinkClick r:id="rId2"/>
              </a:rPr>
              <a:t>https://lightbot.com/</a:t>
            </a:r>
            <a:endParaRPr lang="it-IT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nella pagina  che si apre cercare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</a:rPr>
              <a:t>“Demo </a:t>
            </a:r>
            <a:r>
              <a:rPr lang="it-IT" dirty="0" err="1" smtClean="0">
                <a:solidFill>
                  <a:srgbClr val="0070C0"/>
                </a:solidFill>
                <a:latin typeface="Arial Narrow" pitchFamily="34" charset="0"/>
              </a:rPr>
              <a:t>puzzles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</a:rPr>
              <a:t>”  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e pigiare sul bottone WEB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39330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Poi vedremo:  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Scratch     </a:t>
            </a:r>
            <a:r>
              <a:rPr lang="it-IT" dirty="0" smtClean="0">
                <a:solidFill>
                  <a:srgbClr val="0070C0"/>
                </a:solidFill>
                <a:latin typeface="Arial Narrow" pitchFamily="34" charset="0"/>
                <a:hlinkClick r:id="rId3"/>
              </a:rPr>
              <a:t>https://scratch.mit.edu/</a:t>
            </a:r>
            <a:endParaRPr lang="it-IT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12474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Vedere anche:  </a:t>
            </a:r>
            <a:r>
              <a:rPr lang="it-IT" dirty="0" err="1" smtClean="0">
                <a:solidFill>
                  <a:srgbClr val="FF0000"/>
                </a:solidFill>
                <a:latin typeface="Arial Narrow" pitchFamily="34" charset="0"/>
              </a:rPr>
              <a:t>Cody&amp;Roby</a:t>
            </a:r>
            <a:r>
              <a:rPr lang="it-IT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t-IT" dirty="0" smtClean="0">
                <a:solidFill>
                  <a:srgbClr val="0033CC"/>
                </a:solidFill>
                <a:latin typeface="Arial Narrow" pitchFamily="34" charset="0"/>
              </a:rPr>
              <a:t>http://codeweek.it/cody-roby/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508518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 smtClean="0">
                <a:solidFill>
                  <a:schemeClr val="tx1"/>
                </a:solidFill>
                <a:latin typeface="Arial Narrow" pitchFamily="34" charset="0"/>
              </a:rPr>
              <a:t>Arrivederci al prossimo incontro</a:t>
            </a:r>
            <a:endParaRPr lang="it-IT" i="1" u="sng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5536" y="1412776"/>
            <a:ext cx="7916416" cy="48965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T4T sta per </a:t>
            </a:r>
            <a:r>
              <a:rPr lang="it-IT" sz="32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32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32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for</a:t>
            </a:r>
            <a:r>
              <a:rPr lang="it-IT" sz="32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3200" i="1" dirty="0" err="1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3200" i="1" dirty="0" smtClean="0">
                <a:solidFill>
                  <a:srgbClr val="0033CC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insegnanti per gli insegnanti</a:t>
            </a:r>
          </a:p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progetto del Dipartimento di Informatica dell’ Università di Torino all’inizio finanziato da Google, ecco perché “</a:t>
            </a:r>
            <a:r>
              <a:rPr lang="it-IT" sz="32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for</a:t>
            </a: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teachers</a:t>
            </a: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”</a:t>
            </a:r>
          </a:p>
          <a:p>
            <a:pPr marL="173038" indent="-173038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iniziativa “dal basso”</a:t>
            </a:r>
            <a:r>
              <a:rPr lang="it-IT" sz="3200" dirty="0" smtClean="0">
                <a:solidFill>
                  <a:schemeClr val="tx1"/>
                </a:solidFill>
                <a:ea typeface="Microsoft YaHei" charset="0"/>
                <a:cs typeface="Microsoft YaHei" charset="0"/>
              </a:rPr>
              <a:t>: membri del dipartimento lavorano con insegnanti per sistematizzare e riproporre ad altri insegnanti delle attività che sviluppano competenze digitali.</a:t>
            </a:r>
            <a:endParaRPr lang="it-IT" sz="3600" dirty="0" smtClean="0">
              <a:solidFill>
                <a:schemeClr val="tx1"/>
              </a:solidFill>
              <a:ea typeface="Microsoft YaHei" charset="0"/>
              <a:cs typeface="Microsoft YaHei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3200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08512" cy="365125"/>
          </a:xfrm>
        </p:spPr>
        <p:txBody>
          <a:bodyPr/>
          <a:lstStyle/>
          <a:p>
            <a:r>
              <a:rPr kumimoji="0" lang="it-IT" dirty="0" smtClean="0"/>
              <a:t>T4T - </a:t>
            </a:r>
            <a:r>
              <a:rPr kumimoji="0" lang="it-IT" dirty="0" err="1" smtClean="0"/>
              <a:t>Dipart.di</a:t>
            </a:r>
            <a:r>
              <a:rPr kumimoji="0" lang="it-IT" dirty="0" smtClean="0"/>
              <a:t> Informatica, </a:t>
            </a:r>
            <a:r>
              <a:rPr kumimoji="0" lang="it-IT" dirty="0" err="1" smtClean="0"/>
              <a:t>Univ</a:t>
            </a:r>
            <a:r>
              <a:rPr kumimoji="0" lang="it-IT" dirty="0" smtClean="0"/>
              <a:t>. di Torino</a:t>
            </a:r>
            <a:endParaRPr kumimoji="0" lang="en-US" dirty="0"/>
          </a:p>
        </p:txBody>
      </p:sp>
      <p:sp>
        <p:nvSpPr>
          <p:cNvPr id="4" name="Rettangolo 3"/>
          <p:cNvSpPr/>
          <p:nvPr/>
        </p:nvSpPr>
        <p:spPr>
          <a:xfrm>
            <a:off x="539552" y="332656"/>
            <a:ext cx="7088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Cosa è T4T? </a:t>
            </a:r>
            <a:r>
              <a:rPr lang="it-IT" sz="3600" dirty="0" err="1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Perchè</a:t>
            </a:r>
            <a:r>
              <a:rPr lang="it-IT" sz="3600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 questo progetto?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512" y="260648"/>
            <a:ext cx="8964488" cy="1368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è la prima attività cui ci interessiamo, proposta nelle sue classi dall’insegnante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,</a:t>
            </a:r>
            <a:r>
              <a:rPr lang="it-IT" i="1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presentata al Festival Educazione 2015. Nella figura lo “spazio” </a:t>
            </a:r>
            <a:r>
              <a:rPr lang="it-IT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 gioco: 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6377012" cy="4248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936625"/>
            <a:ext cx="7872413" cy="5243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11560" y="188640"/>
            <a:ext cx="8136904" cy="8994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Lo “spazio” di </a:t>
            </a:r>
            <a:r>
              <a:rPr lang="it-IT" sz="28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gioco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(da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Rabbone-Festival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Educaz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. 2015)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11560" y="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Il gioco dei Robot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576" y="836712"/>
            <a:ext cx="7426524" cy="1341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marL="215900" indent="-215900">
              <a:buSzPct val="45000"/>
              <a:buFont typeface="Arial" pitchFamily="34" charset="0"/>
              <a:buChar char="•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Con </a:t>
            </a:r>
            <a:r>
              <a:rPr lang="it-IT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l'utilizzo di cartelli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uno per ogni  comando iniziando 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con i seguenti :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Avanti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di una mattonella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Indietro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di una mattonella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Destra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gira a destra sul posto di un quarto di giro</a:t>
            </a:r>
          </a:p>
          <a:p>
            <a:pPr marL="215900" indent="-215900">
              <a:buSzPct val="45000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267575" algn="r"/>
                <a:tab pos="7537450" algn="l"/>
                <a:tab pos="8334375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		</a:t>
            </a:r>
            <a:r>
              <a:rPr lang="it-IT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Sinistra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gira a sinistra sul posto di un quarto di giro		</a:t>
            </a:r>
          </a:p>
          <a:p>
            <a:pPr marL="215900" indent="-215900">
              <a:buSzPct val="45000"/>
              <a:buFont typeface="Arial" pitchFamily="34" charset="0"/>
              <a:buChar char="•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080250" algn="l"/>
                <a:tab pos="7350125" algn="r"/>
                <a:tab pos="7537450" algn="l"/>
                <a:tab pos="8967788" algn="l"/>
                <a:tab pos="9359900" algn="l"/>
                <a:tab pos="10274300" algn="l"/>
              </a:tabLst>
            </a:pP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Sull'esempio di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  <a:hlinkClick r:id="rId3"/>
              </a:rPr>
              <a:t>Cody&amp;Roby</a:t>
            </a:r>
            <a:endParaRPr lang="it-IT" dirty="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1439863" cy="2033588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725" y="3736975"/>
            <a:ext cx="1439863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750" y="3729038"/>
            <a:ext cx="1439863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313" y="3722688"/>
            <a:ext cx="1439862" cy="2038350"/>
          </a:xfrm>
          <a:prstGeom prst="rect">
            <a:avLst/>
          </a:prstGeom>
          <a:noFill/>
          <a:ln w="72000" cap="flat">
            <a:solidFill>
              <a:srgbClr val="3465A4"/>
            </a:solidFill>
            <a:round/>
            <a:headEnd/>
            <a:tailEnd/>
          </a:ln>
          <a:effectLst/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79512" y="6093297"/>
            <a:ext cx="709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*</a:t>
            </a:r>
            <a:r>
              <a:rPr lang="it-IT" sz="2000" dirty="0" err="1" smtClean="0">
                <a:solidFill>
                  <a:schemeClr val="tx1"/>
                </a:solidFill>
              </a:rPr>
              <a:t>vedi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b="1" i="1" dirty="0" err="1" smtClean="0">
                <a:solidFill>
                  <a:schemeClr val="tx1"/>
                </a:solidFill>
              </a:rPr>
              <a:t>bambinicheimparanoaprogrammare</a:t>
            </a:r>
            <a:r>
              <a:rPr lang="it-IT" sz="2000" i="1" dirty="0" err="1" smtClean="0">
                <a:solidFill>
                  <a:schemeClr val="tx1"/>
                </a:solidFill>
              </a:rPr>
              <a:t>.blogspot.com</a:t>
            </a:r>
            <a:r>
              <a:rPr lang="it-IT" i="1" dirty="0" smtClean="0">
                <a:solidFill>
                  <a:schemeClr val="tx1"/>
                </a:solidFill>
              </a:rPr>
              <a:t>/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64288" y="6021288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Rabbone*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627784" y="6453336"/>
            <a:ext cx="4320480" cy="268139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57606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76672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Aggiungiamo comandi: Prendi Lascia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60648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Importante specificare il significato e il modo in cui scrivere i comandi ovvero sintassi e semantica di un linguaggio formale: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Avanti</a:t>
            </a:r>
            <a:r>
              <a:rPr lang="it-IT" dirty="0" smtClean="0">
                <a:solidFill>
                  <a:schemeClr val="tx1"/>
                </a:solidFill>
              </a:rPr>
              <a:t> è avanti di una mattonella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Sinistra /destra </a:t>
            </a:r>
            <a:r>
              <a:rPr lang="it-IT" dirty="0" smtClean="0">
                <a:solidFill>
                  <a:schemeClr val="tx1"/>
                </a:solidFill>
              </a:rPr>
              <a:t>sono girare a sinistra o destra </a:t>
            </a:r>
            <a:r>
              <a:rPr lang="it-IT" dirty="0" smtClean="0">
                <a:solidFill>
                  <a:schemeClr val="tx1"/>
                </a:solidFill>
              </a:rPr>
              <a:t>sul posto di un quarto di giro </a:t>
            </a:r>
            <a:r>
              <a:rPr lang="it-IT" dirty="0" smtClean="0">
                <a:solidFill>
                  <a:schemeClr val="tx1"/>
                </a:solidFill>
              </a:rPr>
              <a:t>(destra/sinistra </a:t>
            </a:r>
            <a:r>
              <a:rPr lang="it-IT" dirty="0" smtClean="0">
                <a:solidFill>
                  <a:schemeClr val="tx1"/>
                </a:solidFill>
              </a:rPr>
              <a:t>di chi dice il comando o di chi lo deve eseguire? </a:t>
            </a:r>
            <a:r>
              <a:rPr lang="it-IT" dirty="0" smtClean="0">
                <a:solidFill>
                  <a:schemeClr val="tx1"/>
                </a:solidFill>
              </a:rPr>
              <a:t>normalmente si intende di chi deve eseguire anche per analogia con gli altri </a:t>
            </a:r>
            <a:r>
              <a:rPr lang="it-IT" dirty="0" err="1" smtClean="0">
                <a:solidFill>
                  <a:schemeClr val="tx1"/>
                </a:solidFill>
              </a:rPr>
              <a:t>comendi</a:t>
            </a:r>
            <a:endParaRPr lang="it-IT" dirty="0" smtClean="0">
              <a:solidFill>
                <a:schemeClr val="tx1"/>
              </a:solidFill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Lascia</a:t>
            </a:r>
            <a:r>
              <a:rPr lang="it-IT" dirty="0" smtClean="0">
                <a:solidFill>
                  <a:schemeClr val="tx1"/>
                </a:solidFill>
              </a:rPr>
              <a:t> è lascia un oggetto o lascia tutto quello che hai raccolto?</a:t>
            </a:r>
          </a:p>
          <a:p>
            <a:pPr marL="269875" indent="-269875"/>
            <a:r>
              <a:rPr lang="it-IT" dirty="0" smtClean="0">
                <a:solidFill>
                  <a:schemeClr val="tx1"/>
                </a:solidFill>
              </a:rPr>
              <a:t>	Sta a noi definirlo ma una volta definito il significato (o come si dice di </a:t>
            </a:r>
            <a:r>
              <a:rPr lang="it-IT" dirty="0" err="1" smtClean="0">
                <a:solidFill>
                  <a:schemeClr val="tx1"/>
                </a:solidFill>
              </a:rPr>
              <a:t>piú</a:t>
            </a:r>
            <a:r>
              <a:rPr lang="it-IT" dirty="0" smtClean="0">
                <a:solidFill>
                  <a:schemeClr val="tx1"/>
                </a:solidFill>
              </a:rPr>
              <a:t> in informatica: la </a:t>
            </a:r>
            <a:r>
              <a:rPr lang="it-IT" dirty="0" smtClean="0">
                <a:solidFill>
                  <a:srgbClr val="0033CC"/>
                </a:solidFill>
              </a:rPr>
              <a:t>semantica</a:t>
            </a:r>
            <a:r>
              <a:rPr lang="it-IT" dirty="0" smtClean="0">
                <a:solidFill>
                  <a:schemeClr val="tx1"/>
                </a:solidFill>
              </a:rPr>
              <a:t>) rimane quello scelto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it-IT" dirty="0" smtClean="0">
                <a:solidFill>
                  <a:srgbClr val="0033CC"/>
                </a:solidFill>
              </a:rPr>
              <a:t>Ripeti(n) con { </a:t>
            </a:r>
            <a:r>
              <a:rPr lang="it-IT" dirty="0" smtClean="0">
                <a:solidFill>
                  <a:schemeClr val="tx1"/>
                </a:solidFill>
              </a:rPr>
              <a:t>: posso scegliere di scrivere come mi sembra meglio, noi scegliamo – ripeti(n) su una linea e il blocco di comandi da ripetere uno per ogni linea successiva alla linea del ripeti  raccolti insieme con una parentesi. Ma di nuovo una volta scelta, la </a:t>
            </a:r>
            <a:r>
              <a:rPr lang="it-IT" dirty="0" err="1" smtClean="0">
                <a:solidFill>
                  <a:schemeClr val="tx1"/>
                </a:solidFill>
              </a:rPr>
              <a:t>modalitá</a:t>
            </a:r>
            <a:r>
              <a:rPr lang="it-IT" dirty="0" smtClean="0">
                <a:solidFill>
                  <a:schemeClr val="tx1"/>
                </a:solidFill>
              </a:rPr>
              <a:t> di scrittura (o come si dice di </a:t>
            </a:r>
            <a:r>
              <a:rPr lang="it-IT" dirty="0" err="1" smtClean="0">
                <a:solidFill>
                  <a:schemeClr val="tx1"/>
                </a:solidFill>
              </a:rPr>
              <a:t>piú</a:t>
            </a:r>
            <a:r>
              <a:rPr lang="it-IT" dirty="0" smtClean="0">
                <a:solidFill>
                  <a:schemeClr val="tx1"/>
                </a:solidFill>
              </a:rPr>
              <a:t> in informatica la </a:t>
            </a:r>
            <a:r>
              <a:rPr lang="it-IT" dirty="0" smtClean="0">
                <a:solidFill>
                  <a:srgbClr val="0033CC"/>
                </a:solidFill>
              </a:rPr>
              <a:t>sintassi</a:t>
            </a:r>
            <a:r>
              <a:rPr lang="it-IT" dirty="0" smtClean="0">
                <a:solidFill>
                  <a:schemeClr val="tx1"/>
                </a:solidFill>
              </a:rPr>
              <a:t>) rimane quella.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88424" y="9087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4533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 bwMode="auto">
          <a:xfrm>
            <a:off x="6948264" y="6021288"/>
            <a:ext cx="45719" cy="7200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6732240" y="6021288"/>
            <a:ext cx="208823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717550"/>
            <a:r>
              <a:rPr lang="it-IT" i="1" dirty="0" smtClean="0">
                <a:solidFill>
                  <a:srgbClr val="FF0000"/>
                </a:solidFill>
                <a:ea typeface="Microsoft YaHei" charset="0"/>
                <a:cs typeface="Microsoft YaHei" charset="0"/>
              </a:rPr>
              <a:t>Il gioco dei Robot  </a:t>
            </a:r>
            <a:r>
              <a:rPr lang="it-IT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- insegnante Sandro </a:t>
            </a:r>
            <a:r>
              <a:rPr lang="it-IT" dirty="0" err="1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Rabbone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104" cy="365125"/>
          </a:xfrm>
        </p:spPr>
        <p:txBody>
          <a:bodyPr/>
          <a:lstStyle/>
          <a:p>
            <a:r>
              <a:rPr kumimoji="0" lang="it-IT" smtClean="0"/>
              <a:t>T4T - Dipart.di Informatica, Univ. di Torino</a:t>
            </a:r>
            <a:endParaRPr kumimoji="0"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0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aggiungiamo comandi: </a:t>
            </a:r>
            <a:r>
              <a:rPr lang="it-IT" dirty="0" smtClean="0">
                <a:solidFill>
                  <a:srgbClr val="0033CC"/>
                </a:solidFill>
                <a:sym typeface="Wingdings" pitchFamily="2" charset="2"/>
              </a:rPr>
              <a:t></a:t>
            </a:r>
            <a:r>
              <a:rPr lang="it-IT" dirty="0" smtClean="0">
                <a:solidFill>
                  <a:srgbClr val="0033CC"/>
                </a:solidFill>
              </a:rPr>
              <a:t>Ripeti(n) e </a:t>
            </a:r>
            <a:r>
              <a:rPr lang="it-IT" b="1" dirty="0" smtClean="0">
                <a:solidFill>
                  <a:srgbClr val="0033CC"/>
                </a:solidFill>
              </a:rPr>
              <a:t>{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76256" y="60212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non aggiungere righe !!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520</Words>
  <Application>Microsoft Office PowerPoint</Application>
  <PresentationFormat>Presentazione su schermo (4:3)</PresentationFormat>
  <Paragraphs>84</Paragraphs>
  <Slides>17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Città di Torino</dc:creator>
  <cp:lastModifiedBy>barbara</cp:lastModifiedBy>
  <cp:revision>154</cp:revision>
  <cp:lastPrinted>1601-01-01T00:00:00Z</cp:lastPrinted>
  <dcterms:created xsi:type="dcterms:W3CDTF">2008-01-08T11:13:01Z</dcterms:created>
  <dcterms:modified xsi:type="dcterms:W3CDTF">2016-11-22T20:58:29Z</dcterms:modified>
</cp:coreProperties>
</file>