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80" r:id="rId4"/>
    <p:sldId id="281" r:id="rId5"/>
    <p:sldId id="287" r:id="rId6"/>
    <p:sldId id="288" r:id="rId7"/>
    <p:sldId id="289" r:id="rId8"/>
    <p:sldId id="290" r:id="rId9"/>
    <p:sldId id="291" r:id="rId10"/>
    <p:sldId id="292" r:id="rId11"/>
    <p:sldId id="282" r:id="rId12"/>
    <p:sldId id="283" r:id="rId13"/>
    <p:sldId id="284" r:id="rId14"/>
    <p:sldId id="286" r:id="rId15"/>
    <p:sldId id="269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2" r:id="rId24"/>
    <p:sldId id="303" r:id="rId25"/>
    <p:sldId id="300" r:id="rId26"/>
    <p:sldId id="301" r:id="rId27"/>
    <p:sldId id="304" r:id="rId28"/>
    <p:sldId id="306" r:id="rId29"/>
    <p:sldId id="305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D8560-4800-4D45-B66E-E3F02DE9F4F6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9B16-4301-46FA-B07A-F5F5C632F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9B16-4301-46FA-B07A-F5F5C632F8F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9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1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7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7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7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64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49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D771-450C-4BA1-94F0-8646AD9951C7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B804-3819-451D-8202-1A57A16B9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edia.mit.edu/~sdg1/scratch_extens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atch.saorog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scratchjr.org/abou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nap.berkeley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nap.berkeley.edu/snapsource/snap.html#open:http://snap.berkeley.edu/snapsource/demo/star%20wars.x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berto.barbero@vallauri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8967" y="292494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nato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accanto a Scratch: da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AppInventor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Pocket Code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4747" y="5013176"/>
            <a:ext cx="7160840" cy="93610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Barbero - I.I.S. «</a:t>
            </a:r>
            <a:r>
              <a:rPr lang="it-IT" dirty="0" err="1" smtClean="0"/>
              <a:t>Vallauri</a:t>
            </a:r>
            <a:r>
              <a:rPr lang="it-IT" dirty="0" smtClean="0"/>
              <a:t>» – Fossano (CN)</a:t>
            </a:r>
          </a:p>
          <a:p>
            <a:r>
              <a:rPr lang="it-IT" dirty="0" smtClean="0"/>
              <a:t>Torino – 28 novembre 2014 – Dipartimento di Informatica - </a:t>
            </a:r>
            <a:r>
              <a:rPr lang="it-IT" dirty="0" err="1" smtClean="0"/>
              <a:t>UniTO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22799" cy="24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Scratch 2.0 gestisce la </a:t>
            </a:r>
            <a:r>
              <a:rPr lang="it-IT" sz="2400" b="1" dirty="0" smtClean="0"/>
              <a:t>ricorsione</a:t>
            </a:r>
            <a:r>
              <a:rPr lang="it-IT" sz="2400" dirty="0" smtClean="0"/>
              <a:t> appoggiandosi a una lista da gestire come uno STACK: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5406"/>
            <a:ext cx="5374191" cy="36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06144"/>
            <a:ext cx="1872208" cy="54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webcam</a:t>
            </a:r>
            <a:r>
              <a:rPr lang="it-IT" dirty="0" smtClean="0"/>
              <a:t> può essere usata per </a:t>
            </a:r>
            <a:r>
              <a:rPr lang="it-IT" dirty="0"/>
              <a:t>interagire con </a:t>
            </a:r>
            <a:r>
              <a:rPr lang="it-IT" dirty="0" smtClean="0"/>
              <a:t>gli </a:t>
            </a:r>
            <a:r>
              <a:rPr lang="it-IT" dirty="0" err="1" smtClean="0"/>
              <a:t>sprite</a:t>
            </a:r>
            <a:r>
              <a:rPr lang="it-IT" dirty="0" smtClean="0"/>
              <a:t> </a:t>
            </a:r>
            <a:r>
              <a:rPr lang="it-IT" dirty="0"/>
              <a:t>muovendo le mani o il corpo.</a:t>
            </a:r>
          </a:p>
          <a:p>
            <a:endParaRPr lang="it-I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4897"/>
            <a:ext cx="8703409" cy="42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questo caso «toccando» lo </a:t>
            </a:r>
            <a:r>
              <a:rPr lang="it-IT" dirty="0" err="1" smtClean="0"/>
              <a:t>sprite</a:t>
            </a:r>
            <a:r>
              <a:rPr lang="it-IT" dirty="0" smtClean="0"/>
              <a:t> lo nascondo per poi farlo riapparire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questo caso «sposto» lo </a:t>
            </a:r>
            <a:r>
              <a:rPr lang="it-IT" dirty="0" err="1" smtClean="0"/>
              <a:t>sprite</a:t>
            </a:r>
            <a:r>
              <a:rPr lang="it-IT" dirty="0" smtClean="0"/>
              <a:t> della farfalla  con il movimento delle mie mani.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8999"/>
            <a:ext cx="10727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3" y="2852935"/>
            <a:ext cx="7593641" cy="30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Mediante la possibilità di «</a:t>
            </a:r>
            <a:r>
              <a:rPr lang="it-IT" b="1" dirty="0" smtClean="0"/>
              <a:t>clonare</a:t>
            </a:r>
            <a:r>
              <a:rPr lang="it-IT" dirty="0" smtClean="0"/>
              <a:t>» gli </a:t>
            </a:r>
            <a:r>
              <a:rPr lang="it-IT" dirty="0" err="1" smtClean="0"/>
              <a:t>sprite</a:t>
            </a:r>
            <a:r>
              <a:rPr lang="it-IT" dirty="0" smtClean="0"/>
              <a:t> è possibile realizzare animazioni più complesse e precise.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80970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(7)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dirty="0" smtClean="0"/>
              <a:t>E’ possibile gestire variabili di tipo </a:t>
            </a:r>
            <a:r>
              <a:rPr lang="it-IT" b="1" dirty="0" err="1" smtClean="0"/>
              <a:t>cloud</a:t>
            </a:r>
            <a:r>
              <a:rPr lang="it-IT" b="1" dirty="0" smtClean="0"/>
              <a:t>-data</a:t>
            </a:r>
            <a:r>
              <a:rPr lang="it-IT" dirty="0" smtClean="0"/>
              <a:t> persistenti nel </a:t>
            </a:r>
            <a:r>
              <a:rPr lang="it-IT" dirty="0" err="1" smtClean="0"/>
              <a:t>cloud</a:t>
            </a:r>
            <a:r>
              <a:rPr lang="it-IT" dirty="0" smtClean="0"/>
              <a:t> e </a:t>
            </a:r>
            <a:r>
              <a:rPr lang="it-IT" dirty="0" err="1" smtClean="0"/>
              <a:t>globalmemte</a:t>
            </a:r>
            <a:r>
              <a:rPr lang="it-IT" dirty="0" smtClean="0"/>
              <a:t> visibili e utilizzabili da chiunque faccia girare lo stesso progetto. In questo modo potrò gestire progetti con:</a:t>
            </a:r>
            <a:endParaRPr lang="it-IT" dirty="0"/>
          </a:p>
          <a:p>
            <a:pPr lvl="1"/>
            <a:r>
              <a:rPr lang="it-IT" dirty="0" smtClean="0"/>
              <a:t>Possibilità di salvare un punteggio/record di un gioco</a:t>
            </a:r>
          </a:p>
          <a:p>
            <a:pPr lvl="1"/>
            <a:r>
              <a:rPr lang="it-IT" dirty="0" smtClean="0"/>
              <a:t>Creazione sondaggi/raccolta voti</a:t>
            </a:r>
          </a:p>
          <a:p>
            <a:pPr lvl="1"/>
            <a:r>
              <a:rPr lang="it-IT" dirty="0" smtClean="0"/>
              <a:t>Gestione chat</a:t>
            </a:r>
          </a:p>
          <a:p>
            <a:r>
              <a:rPr lang="it-IT" dirty="0" smtClean="0"/>
              <a:t>Al momento sono permesse solo variabili semplici per un </a:t>
            </a:r>
            <a:r>
              <a:rPr lang="it-IT" dirty="0" err="1" smtClean="0"/>
              <a:t>max</a:t>
            </a:r>
            <a:r>
              <a:rPr lang="it-IT" dirty="0" smtClean="0"/>
              <a:t> di 10 per progetto. Anche le liste </a:t>
            </a:r>
            <a:r>
              <a:rPr lang="it-IT" dirty="0" err="1" smtClean="0"/>
              <a:t>cloud</a:t>
            </a:r>
            <a:r>
              <a:rPr lang="it-IT" dirty="0" smtClean="0"/>
              <a:t>-</a:t>
            </a:r>
            <a:r>
              <a:rPr lang="it-IT" dirty="0"/>
              <a:t>data</a:t>
            </a:r>
            <a:r>
              <a:rPr lang="it-IT" dirty="0" smtClean="0"/>
              <a:t> saranno disponibili a breve. </a:t>
            </a:r>
          </a:p>
          <a:p>
            <a:r>
              <a:rPr lang="it-IT" dirty="0" smtClean="0"/>
              <a:t>Solo se si è loggati al sito è possibile utilizzarle!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4" y="1340768"/>
            <a:ext cx="33309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3747"/>
            <a:ext cx="1872208" cy="11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84" y="2837749"/>
            <a:ext cx="5524410" cy="36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(1)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Solo per </a:t>
            </a:r>
            <a:r>
              <a:rPr lang="it-IT" dirty="0" err="1" smtClean="0"/>
              <a:t>Chrome</a:t>
            </a:r>
            <a:endParaRPr lang="it-IT" dirty="0" smtClean="0"/>
          </a:p>
          <a:p>
            <a:r>
              <a:rPr lang="it-IT" dirty="0" smtClean="0"/>
              <a:t>Non ancora ufficializzate</a:t>
            </a:r>
          </a:p>
          <a:p>
            <a:r>
              <a:rPr lang="it-IT" dirty="0" err="1" smtClean="0"/>
              <a:t>Weather</a:t>
            </a:r>
            <a:r>
              <a:rPr lang="it-IT" dirty="0" smtClean="0"/>
              <a:t> </a:t>
            </a:r>
            <a:r>
              <a:rPr lang="it-IT" dirty="0" err="1" smtClean="0"/>
              <a:t>extensions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Speech </a:t>
            </a:r>
            <a:r>
              <a:rPr lang="it-IT" dirty="0" err="1" smtClean="0"/>
              <a:t>recognition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639381" cy="13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3528392" cy="12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Extensions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Speech </a:t>
            </a:r>
            <a:r>
              <a:rPr lang="it-IT" dirty="0" err="1" smtClean="0"/>
              <a:t>synthesis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Local </a:t>
            </a:r>
            <a:r>
              <a:rPr lang="it-IT" dirty="0" err="1" smtClean="0"/>
              <a:t>storage</a:t>
            </a:r>
            <a:r>
              <a:rPr lang="it-IT" dirty="0"/>
              <a:t> </a:t>
            </a:r>
            <a:r>
              <a:rPr lang="it-IT" dirty="0" smtClean="0"/>
              <a:t>(solo se si è loggati al sito di Scratch)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448272" cy="8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418184" cy="117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501317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http://web.media.mit.edu/~sdg1/scratch_extensions/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Extensions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1686"/>
            <a:ext cx="7200800" cy="484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07712"/>
            <a:ext cx="2299098" cy="11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97261" y="6304002"/>
            <a:ext cx="307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http://scratch.saorog.com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5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Scratch: dalla versione 1.4 alla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based</a:t>
            </a:r>
            <a:endParaRPr lang="it-IT" dirty="0" smtClean="0"/>
          </a:p>
          <a:p>
            <a:r>
              <a:rPr lang="it-IT" dirty="0" smtClean="0"/>
              <a:t>Versione per il download </a:t>
            </a:r>
          </a:p>
          <a:p>
            <a:r>
              <a:rPr lang="it-IT" dirty="0" smtClean="0"/>
              <a:t>Maggiori potenzialità</a:t>
            </a:r>
          </a:p>
          <a:p>
            <a:r>
              <a:rPr lang="it-IT" dirty="0" smtClean="0"/>
              <a:t>Nuova interfaccia più ricca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Solo per </a:t>
            </a:r>
            <a:r>
              <a:rPr lang="it-IT" dirty="0" err="1" smtClean="0"/>
              <a:t>Ipad</a:t>
            </a:r>
            <a:endParaRPr lang="it-IT" dirty="0" smtClean="0"/>
          </a:p>
          <a:p>
            <a:r>
              <a:rPr lang="it-IT" dirty="0" smtClean="0"/>
              <a:t>Dai 5 ai 7 anni</a:t>
            </a:r>
          </a:p>
          <a:p>
            <a:r>
              <a:rPr lang="it-IT" dirty="0">
                <a:hlinkClick r:id="rId2"/>
              </a:rPr>
              <a:t>http://www.scratchjr.org/about.html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46722"/>
            <a:ext cx="6200394" cy="32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Versione 4.0 di BYOB (</a:t>
            </a:r>
            <a:r>
              <a:rPr lang="it-IT" dirty="0" err="1" smtClean="0"/>
              <a:t>Build</a:t>
            </a:r>
            <a:r>
              <a:rPr lang="it-IT" dirty="0" smtClean="0"/>
              <a:t> Your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Blocks</a:t>
            </a:r>
            <a:r>
              <a:rPr lang="it-IT" dirty="0" smtClean="0"/>
              <a:t>)</a:t>
            </a:r>
          </a:p>
          <a:p>
            <a:r>
              <a:rPr lang="it-IT" dirty="0" smtClean="0"/>
              <a:t>Implementazione estesa di Scratch curata dall’Università di Berkeley</a:t>
            </a:r>
          </a:p>
          <a:p>
            <a:r>
              <a:rPr lang="it-IT" dirty="0" smtClean="0"/>
              <a:t>Permette la creazione di blocchi personalizzati</a:t>
            </a:r>
          </a:p>
          <a:p>
            <a:r>
              <a:rPr lang="it-IT" dirty="0" smtClean="0"/>
              <a:t>Consigliata per una introduzione «più seria» alla programmazione</a:t>
            </a:r>
          </a:p>
          <a:p>
            <a:r>
              <a:rPr lang="it-IT" dirty="0">
                <a:hlinkClick r:id="rId2"/>
              </a:rPr>
              <a:t>http://snap.berkeley.edu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440160" cy="86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2" y="1700808"/>
            <a:ext cx="8893524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609329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http://snap.berkeley.edu/snapsource/snap.html#open:http://</a:t>
            </a:r>
            <a:r>
              <a:rPr lang="it-IT" dirty="0" smtClean="0">
                <a:hlinkClick r:id="rId3"/>
              </a:rPr>
              <a:t>snap.berkeley.edu/snapsource/demo/star%20wars.xml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375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AppInventor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Programmazione mobile </a:t>
            </a:r>
            <a:r>
              <a:rPr lang="it-IT" dirty="0" err="1" smtClean="0"/>
              <a:t>device</a:t>
            </a:r>
            <a:r>
              <a:rPr lang="it-IT" dirty="0" smtClean="0"/>
              <a:t> </a:t>
            </a:r>
            <a:r>
              <a:rPr lang="it-IT" dirty="0" err="1" smtClean="0"/>
              <a:t>Android</a:t>
            </a:r>
            <a:endParaRPr lang="it-IT" dirty="0" smtClean="0"/>
          </a:p>
          <a:p>
            <a:r>
              <a:rPr lang="it-IT" dirty="0" smtClean="0"/>
              <a:t>Linguaggio a blocchi</a:t>
            </a:r>
          </a:p>
          <a:p>
            <a:r>
              <a:rPr lang="it-IT" dirty="0" smtClean="0"/>
              <a:t>Gestisce tutti i sensori disponibili in mobile </a:t>
            </a:r>
            <a:r>
              <a:rPr lang="it-IT" dirty="0" err="1" smtClean="0"/>
              <a:t>device</a:t>
            </a:r>
            <a:endParaRPr lang="it-IT" dirty="0" smtClean="0"/>
          </a:p>
          <a:p>
            <a:r>
              <a:rPr lang="it-IT" dirty="0" smtClean="0"/>
              <a:t>Posso lavorare con emulatore, con </a:t>
            </a:r>
            <a:r>
              <a:rPr lang="it-IT" dirty="0" err="1" smtClean="0"/>
              <a:t>device</a:t>
            </a:r>
            <a:r>
              <a:rPr lang="it-IT" dirty="0" smtClean="0"/>
              <a:t> connesso via USB o </a:t>
            </a:r>
            <a:r>
              <a:rPr lang="it-IT" dirty="0" err="1" smtClean="0"/>
              <a:t>WiFi</a:t>
            </a:r>
            <a:endParaRPr lang="it-IT" dirty="0" smtClean="0"/>
          </a:p>
          <a:p>
            <a:r>
              <a:rPr lang="it-IT" dirty="0" smtClean="0"/>
              <a:t>Si presta bene per introduzione uso sottoprogrammi e OOP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AppInventor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600200"/>
            <a:ext cx="6192688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725144"/>
            <a:ext cx="2790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ocketCode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sviluppa la </a:t>
            </a:r>
            <a:r>
              <a:rPr lang="it-IT" dirty="0" err="1" smtClean="0"/>
              <a:t>app</a:t>
            </a:r>
            <a:r>
              <a:rPr lang="it-IT" dirty="0" smtClean="0"/>
              <a:t> direttamente su </a:t>
            </a:r>
            <a:r>
              <a:rPr lang="it-IT" dirty="0" err="1" smtClean="0"/>
              <a:t>device</a:t>
            </a:r>
            <a:r>
              <a:rPr lang="it-IT" dirty="0" smtClean="0"/>
              <a:t> </a:t>
            </a:r>
            <a:r>
              <a:rPr lang="it-IT" dirty="0" err="1" smtClean="0"/>
              <a:t>Android</a:t>
            </a:r>
            <a:r>
              <a:rPr lang="it-IT" dirty="0" smtClean="0"/>
              <a:t> con un metodo «Scratch-</a:t>
            </a:r>
            <a:r>
              <a:rPr lang="it-IT" dirty="0" err="1" smtClean="0"/>
              <a:t>like</a:t>
            </a:r>
            <a:r>
              <a:rPr lang="it-IT" dirty="0" smtClean="0"/>
              <a:t>» </a:t>
            </a:r>
          </a:p>
          <a:p>
            <a:r>
              <a:rPr lang="it-IT" dirty="0" smtClean="0"/>
              <a:t>Al momento non possiede tutte le caratteristiche di Scratch</a:t>
            </a:r>
          </a:p>
          <a:p>
            <a:r>
              <a:rPr lang="it-IT" dirty="0" smtClean="0"/>
              <a:t>Non ha blocchi per Input/output, non ha liste, ha solo 5 categorie di blocchi, non controlla tutti i sensori disponibili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PocketCode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86364" cy="48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il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KODU 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Minecraft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12573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il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Alice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GreenFoot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5144"/>
            <a:ext cx="12287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19764"/>
            <a:ext cx="1512168" cy="18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35696" y="3214540"/>
            <a:ext cx="62646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Grazie per l’attenzione</a:t>
            </a:r>
          </a:p>
          <a:p>
            <a:endParaRPr lang="it-IT" dirty="0"/>
          </a:p>
          <a:p>
            <a:pPr algn="ctr"/>
            <a:r>
              <a:rPr lang="it-IT" sz="2800" dirty="0" smtClean="0">
                <a:hlinkClick r:id="rId2"/>
              </a:rPr>
              <a:t>alberto.barbero@vallauri.edu</a:t>
            </a:r>
            <a:endParaRPr lang="it-IT" sz="2800" dirty="0" smtClean="0"/>
          </a:p>
          <a:p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222799" cy="24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Il </a:t>
            </a:r>
            <a:r>
              <a:rPr lang="it-IT" dirty="0" smtClean="0"/>
              <a:t>progetto </a:t>
            </a:r>
            <a:r>
              <a:rPr lang="it-IT" dirty="0"/>
              <a:t>viene salvato automaticamente </a:t>
            </a:r>
            <a:r>
              <a:rPr lang="it-IT" dirty="0" smtClean="0"/>
              <a:t>nella </a:t>
            </a:r>
            <a:r>
              <a:rPr lang="it-IT" b="1" dirty="0" err="1" smtClean="0"/>
              <a:t>cloud</a:t>
            </a:r>
            <a:r>
              <a:rPr lang="it-IT" dirty="0" smtClean="0"/>
              <a:t> mentre si lavora </a:t>
            </a:r>
            <a:r>
              <a:rPr lang="it-IT" dirty="0"/>
              <a:t>(se </a:t>
            </a:r>
            <a:r>
              <a:rPr lang="it-IT" dirty="0" smtClean="0"/>
              <a:t>si è loggati, altrimenti lo si salva in locale).</a:t>
            </a:r>
            <a:endParaRPr lang="it-IT" dirty="0"/>
          </a:p>
          <a:p>
            <a:pPr lvl="0"/>
            <a:r>
              <a:rPr lang="it-IT" dirty="0"/>
              <a:t>Quando </a:t>
            </a:r>
            <a:r>
              <a:rPr lang="it-IT" dirty="0" smtClean="0"/>
              <a:t>si crea </a:t>
            </a:r>
            <a:r>
              <a:rPr lang="it-IT" dirty="0"/>
              <a:t>un </a:t>
            </a:r>
            <a:r>
              <a:rPr lang="it-IT" dirty="0" smtClean="0"/>
              <a:t>progetto, pur essendo salvato nella </a:t>
            </a:r>
            <a:r>
              <a:rPr lang="it-IT" dirty="0" err="1" smtClean="0"/>
              <a:t>cloud</a:t>
            </a:r>
            <a:r>
              <a:rPr lang="it-IT" dirty="0" smtClean="0"/>
              <a:t>, non viene reso visibile. Solo se viene </a:t>
            </a:r>
            <a:r>
              <a:rPr lang="it-IT" dirty="0"/>
              <a:t>condiviso chiunque potrà invece vederlo e remixarlo.</a:t>
            </a:r>
          </a:p>
          <a:p>
            <a:pPr lvl="0"/>
            <a:r>
              <a:rPr lang="it-IT" dirty="0"/>
              <a:t>Il nuovo editor di immagini gestisce anche </a:t>
            </a:r>
            <a:r>
              <a:rPr lang="it-IT" b="1" dirty="0"/>
              <a:t>grafica vettoriale</a:t>
            </a:r>
            <a:r>
              <a:rPr lang="it-IT" dirty="0"/>
              <a:t> in modo che le immagini possano essere scalate a diverse dimensioni senza perdere di qualità.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62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Viene offerto lo strumento</a:t>
            </a:r>
            <a:r>
              <a:rPr lang="it-IT" dirty="0"/>
              <a:t> </a:t>
            </a:r>
            <a:r>
              <a:rPr lang="it-IT" b="1" dirty="0"/>
              <a:t>Valigetta</a:t>
            </a:r>
            <a:r>
              <a:rPr lang="it-IT" dirty="0"/>
              <a:t> </a:t>
            </a:r>
            <a:r>
              <a:rPr lang="it-IT" dirty="0" smtClean="0"/>
              <a:t>che </a:t>
            </a:r>
            <a:r>
              <a:rPr lang="it-IT" dirty="0"/>
              <a:t>permette di copiare e spostare </a:t>
            </a:r>
            <a:r>
              <a:rPr lang="it-IT" dirty="0" err="1"/>
              <a:t>sprite</a:t>
            </a:r>
            <a:r>
              <a:rPr lang="it-IT" dirty="0"/>
              <a:t>, costumi, sfondi e script da un progetto ad un altro. Se </a:t>
            </a:r>
            <a:r>
              <a:rPr lang="it-IT" dirty="0" smtClean="0"/>
              <a:t>si è loggati si può </a:t>
            </a:r>
            <a:r>
              <a:rPr lang="it-IT" dirty="0"/>
              <a:t>accedere alla </a:t>
            </a:r>
            <a:r>
              <a:rPr lang="it-IT" dirty="0" smtClean="0"/>
              <a:t>propria </a:t>
            </a:r>
            <a:r>
              <a:rPr lang="it-IT" dirty="0"/>
              <a:t>Valigetta da qualunque </a:t>
            </a:r>
            <a:r>
              <a:rPr lang="it-IT" dirty="0" smtClean="0"/>
              <a:t>progetto.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http://scratch.mit.edu/scratchr2/static/__1377892743__/images/help/backpack-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65527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1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 della versione 2.0 (3)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passa da 8 categorie di blocchi a 10 categorie</a:t>
            </a:r>
          </a:p>
          <a:p>
            <a:pPr lvl="1"/>
            <a:r>
              <a:rPr lang="it-IT" b="1" dirty="0" smtClean="0"/>
              <a:t>Situazioni</a:t>
            </a:r>
            <a:r>
              <a:rPr lang="it-IT" dirty="0" smtClean="0"/>
              <a:t> (raccoglie i blocchi per la gestione degli eventi e lo scambio dei messaggi tra processi)</a:t>
            </a:r>
          </a:p>
          <a:p>
            <a:pPr lvl="1"/>
            <a:r>
              <a:rPr lang="it-IT" b="1" dirty="0" smtClean="0"/>
              <a:t>Altri blocchi </a:t>
            </a:r>
            <a:r>
              <a:rPr lang="it-IT" dirty="0" smtClean="0"/>
              <a:t>(permette la creazione di nuovi blocchi introducendo quindi la possibilità di creare sottoprogrammi)</a:t>
            </a:r>
            <a:endParaRPr lang="it-I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312368" cy="18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Blocchi categoria Situazioni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" y="2132856"/>
            <a:ext cx="3800278" cy="21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78042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Inizialmente: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400" dirty="0"/>
              <a:t>Creo l’intestazione di un nuovo blocco (senza parametri):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Richiamo 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6095"/>
            <a:ext cx="25286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4171222" cy="17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6095"/>
            <a:ext cx="2304256" cy="157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3427"/>
            <a:ext cx="2304256" cy="12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88" y="4869160"/>
            <a:ext cx="2232248" cy="18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Creo </a:t>
            </a:r>
            <a:r>
              <a:rPr lang="it-IT" sz="2400" dirty="0"/>
              <a:t>l’intestazione di un nuovo blocco </a:t>
            </a:r>
            <a:r>
              <a:rPr lang="it-IT" sz="2400" dirty="0" smtClean="0"/>
              <a:t>(con 1 parametro):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Richiamo 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659"/>
            <a:ext cx="3960440" cy="32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24" y="1790396"/>
            <a:ext cx="2697920" cy="16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3189"/>
            <a:ext cx="2592288" cy="27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 Altri blocchi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Creo </a:t>
            </a:r>
            <a:r>
              <a:rPr lang="it-IT" sz="2400" dirty="0"/>
              <a:t>l’intestazione di un nuovo blocco </a:t>
            </a:r>
            <a:r>
              <a:rPr lang="it-IT" sz="2400" dirty="0" smtClean="0"/>
              <a:t>(con 2 parametri):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 scrivo il codice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Richiamo </a:t>
            </a:r>
            <a:r>
              <a:rPr lang="it-IT" sz="2400" dirty="0"/>
              <a:t>il nuovo blocco</a:t>
            </a:r>
            <a:r>
              <a:rPr lang="it-IT" sz="2400" dirty="0" smtClean="0"/>
              <a:t>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248472" cy="34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20" y="1663936"/>
            <a:ext cx="3325773" cy="22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365104"/>
            <a:ext cx="2387302" cy="21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720</Words>
  <Application>Microsoft Office PowerPoint</Application>
  <PresentationFormat>Presentazione su schermo (4:3)</PresentationFormat>
  <Paragraphs>124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Cosa è nato accanto a Scratch: da AppInventor a Snap a Pocket Code</vt:lpstr>
      <vt:lpstr>Scratch: dalla versione 1.4 alla 2.0</vt:lpstr>
      <vt:lpstr>Novità della versione 2.0 (1)</vt:lpstr>
      <vt:lpstr>Novità della versione 2.0 (2)</vt:lpstr>
      <vt:lpstr>Novità della versione 2.0 (3)</vt:lpstr>
      <vt:lpstr>Blocchi categoria Situazioni</vt:lpstr>
      <vt:lpstr>La categoria Altri blocchi (1)</vt:lpstr>
      <vt:lpstr>La categoria Altri blocchi (2)</vt:lpstr>
      <vt:lpstr>La categoria Altri blocchi (3)</vt:lpstr>
      <vt:lpstr>La categoria Altri blocchi (4)</vt:lpstr>
      <vt:lpstr>Novità della versione 2.0 (4)</vt:lpstr>
      <vt:lpstr>Novità della versione 2.0 (4)</vt:lpstr>
      <vt:lpstr>Novità della versione 2.0 (5)</vt:lpstr>
      <vt:lpstr>Novità della versione 2.0 (6)</vt:lpstr>
      <vt:lpstr>Novità della versione 2.0 (7)</vt:lpstr>
      <vt:lpstr>Novità della versione 2.0 (8)</vt:lpstr>
      <vt:lpstr>Scratch Extensions (1)</vt:lpstr>
      <vt:lpstr>Scratch Extensions (2)</vt:lpstr>
      <vt:lpstr>Scratch Extensions (3)</vt:lpstr>
      <vt:lpstr>Scratch Jr.</vt:lpstr>
      <vt:lpstr>Snap (1)</vt:lpstr>
      <vt:lpstr>Snap (2)</vt:lpstr>
      <vt:lpstr>AppInventor (1)</vt:lpstr>
      <vt:lpstr>AppInventor (2)</vt:lpstr>
      <vt:lpstr>PocketCode (1)</vt:lpstr>
      <vt:lpstr>PocketCode (2)</vt:lpstr>
      <vt:lpstr>Altri tool per il coding (1)</vt:lpstr>
      <vt:lpstr>Altri tool per il coding (2)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Barbero</dc:creator>
  <cp:lastModifiedBy>Barbero</cp:lastModifiedBy>
  <cp:revision>49</cp:revision>
  <dcterms:created xsi:type="dcterms:W3CDTF">2013-09-20T13:23:05Z</dcterms:created>
  <dcterms:modified xsi:type="dcterms:W3CDTF">2014-11-28T11:54:48Z</dcterms:modified>
</cp:coreProperties>
</file>