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94" r:id="rId5"/>
    <p:sldId id="295" r:id="rId6"/>
    <p:sldId id="296" r:id="rId7"/>
    <p:sldId id="297" r:id="rId8"/>
    <p:sldId id="298" r:id="rId9"/>
    <p:sldId id="299" r:id="rId10"/>
    <p:sldId id="300" r:id="rId11"/>
    <p:sldId id="261" r:id="rId12"/>
    <p:sldId id="301" r:id="rId13"/>
    <p:sldId id="302" r:id="rId14"/>
    <p:sldId id="303"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12BD771-450C-4BA1-94F0-8646AD9951C7}" type="datetimeFigureOut">
              <a:rPr lang="it-IT" smtClean="0"/>
              <a:t>22/09/2013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4AB804-3819-451D-8202-1A57A16B92D6}" type="slidenum">
              <a:rPr lang="it-IT" smtClean="0"/>
              <a:t>‹N›</a:t>
            </a:fld>
            <a:endParaRPr lang="it-IT"/>
          </a:p>
        </p:txBody>
      </p:sp>
    </p:spTree>
    <p:extLst>
      <p:ext uri="{BB962C8B-B14F-4D97-AF65-F5344CB8AC3E}">
        <p14:creationId xmlns:p14="http://schemas.microsoft.com/office/powerpoint/2010/main" val="1586891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12BD771-450C-4BA1-94F0-8646AD9951C7}" type="datetimeFigureOut">
              <a:rPr lang="it-IT" smtClean="0"/>
              <a:t>22/09/2013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4AB804-3819-451D-8202-1A57A16B92D6}" type="slidenum">
              <a:rPr lang="it-IT" smtClean="0"/>
              <a:t>‹N›</a:t>
            </a:fld>
            <a:endParaRPr lang="it-IT"/>
          </a:p>
        </p:txBody>
      </p:sp>
    </p:spTree>
    <p:extLst>
      <p:ext uri="{BB962C8B-B14F-4D97-AF65-F5344CB8AC3E}">
        <p14:creationId xmlns:p14="http://schemas.microsoft.com/office/powerpoint/2010/main" val="1386132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12BD771-450C-4BA1-94F0-8646AD9951C7}" type="datetimeFigureOut">
              <a:rPr lang="it-IT" smtClean="0"/>
              <a:t>22/09/2013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4AB804-3819-451D-8202-1A57A16B92D6}" type="slidenum">
              <a:rPr lang="it-IT" smtClean="0"/>
              <a:t>‹N›</a:t>
            </a:fld>
            <a:endParaRPr lang="it-IT"/>
          </a:p>
        </p:txBody>
      </p:sp>
    </p:spTree>
    <p:extLst>
      <p:ext uri="{BB962C8B-B14F-4D97-AF65-F5344CB8AC3E}">
        <p14:creationId xmlns:p14="http://schemas.microsoft.com/office/powerpoint/2010/main" val="4152173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12BD771-450C-4BA1-94F0-8646AD9951C7}" type="datetimeFigureOut">
              <a:rPr lang="it-IT" smtClean="0"/>
              <a:t>22/09/2013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4AB804-3819-451D-8202-1A57A16B92D6}" type="slidenum">
              <a:rPr lang="it-IT" smtClean="0"/>
              <a:t>‹N›</a:t>
            </a:fld>
            <a:endParaRPr lang="it-IT"/>
          </a:p>
        </p:txBody>
      </p:sp>
    </p:spTree>
    <p:extLst>
      <p:ext uri="{BB962C8B-B14F-4D97-AF65-F5344CB8AC3E}">
        <p14:creationId xmlns:p14="http://schemas.microsoft.com/office/powerpoint/2010/main" val="2573965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12BD771-450C-4BA1-94F0-8646AD9951C7}" type="datetimeFigureOut">
              <a:rPr lang="it-IT" smtClean="0"/>
              <a:t>22/09/2013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4AB804-3819-451D-8202-1A57A16B92D6}" type="slidenum">
              <a:rPr lang="it-IT" smtClean="0"/>
              <a:t>‹N›</a:t>
            </a:fld>
            <a:endParaRPr lang="it-IT"/>
          </a:p>
        </p:txBody>
      </p:sp>
    </p:spTree>
    <p:extLst>
      <p:ext uri="{BB962C8B-B14F-4D97-AF65-F5344CB8AC3E}">
        <p14:creationId xmlns:p14="http://schemas.microsoft.com/office/powerpoint/2010/main" val="73517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12BD771-450C-4BA1-94F0-8646AD9951C7}" type="datetimeFigureOut">
              <a:rPr lang="it-IT" smtClean="0"/>
              <a:t>22/09/2013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94AB804-3819-451D-8202-1A57A16B92D6}" type="slidenum">
              <a:rPr lang="it-IT" smtClean="0"/>
              <a:t>‹N›</a:t>
            </a:fld>
            <a:endParaRPr lang="it-IT"/>
          </a:p>
        </p:txBody>
      </p:sp>
    </p:spTree>
    <p:extLst>
      <p:ext uri="{BB962C8B-B14F-4D97-AF65-F5344CB8AC3E}">
        <p14:creationId xmlns:p14="http://schemas.microsoft.com/office/powerpoint/2010/main" val="207696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12BD771-450C-4BA1-94F0-8646AD9951C7}" type="datetimeFigureOut">
              <a:rPr lang="it-IT" smtClean="0"/>
              <a:t>22/09/2013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94AB804-3819-451D-8202-1A57A16B92D6}" type="slidenum">
              <a:rPr lang="it-IT" smtClean="0"/>
              <a:t>‹N›</a:t>
            </a:fld>
            <a:endParaRPr lang="it-IT"/>
          </a:p>
        </p:txBody>
      </p:sp>
    </p:spTree>
    <p:extLst>
      <p:ext uri="{BB962C8B-B14F-4D97-AF65-F5344CB8AC3E}">
        <p14:creationId xmlns:p14="http://schemas.microsoft.com/office/powerpoint/2010/main" val="4284473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12BD771-450C-4BA1-94F0-8646AD9951C7}" type="datetimeFigureOut">
              <a:rPr lang="it-IT" smtClean="0"/>
              <a:t>22/09/2013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94AB804-3819-451D-8202-1A57A16B92D6}" type="slidenum">
              <a:rPr lang="it-IT" smtClean="0"/>
              <a:t>‹N›</a:t>
            </a:fld>
            <a:endParaRPr lang="it-IT"/>
          </a:p>
        </p:txBody>
      </p:sp>
    </p:spTree>
    <p:extLst>
      <p:ext uri="{BB962C8B-B14F-4D97-AF65-F5344CB8AC3E}">
        <p14:creationId xmlns:p14="http://schemas.microsoft.com/office/powerpoint/2010/main" val="327657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12BD771-450C-4BA1-94F0-8646AD9951C7}" type="datetimeFigureOut">
              <a:rPr lang="it-IT" smtClean="0"/>
              <a:t>22/09/2013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94AB804-3819-451D-8202-1A57A16B92D6}" type="slidenum">
              <a:rPr lang="it-IT" smtClean="0"/>
              <a:t>‹N›</a:t>
            </a:fld>
            <a:endParaRPr lang="it-IT"/>
          </a:p>
        </p:txBody>
      </p:sp>
    </p:spTree>
    <p:extLst>
      <p:ext uri="{BB962C8B-B14F-4D97-AF65-F5344CB8AC3E}">
        <p14:creationId xmlns:p14="http://schemas.microsoft.com/office/powerpoint/2010/main" val="3321646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12BD771-450C-4BA1-94F0-8646AD9951C7}" type="datetimeFigureOut">
              <a:rPr lang="it-IT" smtClean="0"/>
              <a:t>22/09/2013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94AB804-3819-451D-8202-1A57A16B92D6}" type="slidenum">
              <a:rPr lang="it-IT" smtClean="0"/>
              <a:t>‹N›</a:t>
            </a:fld>
            <a:endParaRPr lang="it-IT"/>
          </a:p>
        </p:txBody>
      </p:sp>
    </p:spTree>
    <p:extLst>
      <p:ext uri="{BB962C8B-B14F-4D97-AF65-F5344CB8AC3E}">
        <p14:creationId xmlns:p14="http://schemas.microsoft.com/office/powerpoint/2010/main" val="98649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12BD771-450C-4BA1-94F0-8646AD9951C7}" type="datetimeFigureOut">
              <a:rPr lang="it-IT" smtClean="0"/>
              <a:t>22/09/2013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94AB804-3819-451D-8202-1A57A16B92D6}" type="slidenum">
              <a:rPr lang="it-IT" smtClean="0"/>
              <a:t>‹N›</a:t>
            </a:fld>
            <a:endParaRPr lang="it-IT"/>
          </a:p>
        </p:txBody>
      </p:sp>
    </p:spTree>
    <p:extLst>
      <p:ext uri="{BB962C8B-B14F-4D97-AF65-F5344CB8AC3E}">
        <p14:creationId xmlns:p14="http://schemas.microsoft.com/office/powerpoint/2010/main" val="137430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BD771-450C-4BA1-94F0-8646AD9951C7}" type="datetimeFigureOut">
              <a:rPr lang="it-IT" smtClean="0"/>
              <a:t>22/09/2013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AB804-3819-451D-8202-1A57A16B92D6}" type="slidenum">
              <a:rPr lang="it-IT" smtClean="0"/>
              <a:t>‹N›</a:t>
            </a:fld>
            <a:endParaRPr lang="it-IT"/>
          </a:p>
        </p:txBody>
      </p:sp>
    </p:spTree>
    <p:extLst>
      <p:ext uri="{BB962C8B-B14F-4D97-AF65-F5344CB8AC3E}">
        <p14:creationId xmlns:p14="http://schemas.microsoft.com/office/powerpoint/2010/main" val="161040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it/url?sa=i&amp;source=images&amp;cd=&amp;cad=rja&amp;docid=KYqzQwOV0sFKnM&amp;tbnid=GLK2hY4b8X_QUM:&amp;ved=0CAgQjRwwAA&amp;url=http%3A%2F%2Fwww.mit.edu%2F~sdg1%2F&amp;ei=VK4-UuP9Fsiu4ASqkoHAAg&amp;psig=AFQjCNF8YdJ2Gcv3qePqQ8mwjmf-9tcvCQ&amp;ust=137992597241322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08967" y="2924944"/>
            <a:ext cx="7772400" cy="1470025"/>
          </a:xfrm>
        </p:spPr>
        <p:txBody>
          <a:bodyPr/>
          <a:lstStyle/>
          <a:p>
            <a:r>
              <a:rPr lang="it-IT" b="1" dirty="0" smtClean="0">
                <a:effectLst>
                  <a:outerShdw blurRad="38100" dist="38100" dir="2700000" algn="tl">
                    <a:srgbClr val="000000">
                      <a:alpha val="43137"/>
                    </a:srgbClr>
                  </a:outerShdw>
                </a:effectLst>
              </a:rPr>
              <a:t>Scratch 2.0: </a:t>
            </a:r>
            <a:r>
              <a:rPr lang="it-IT" b="1" dirty="0" smtClean="0">
                <a:effectLst>
                  <a:outerShdw blurRad="38100" dist="38100" dir="2700000" algn="tl">
                    <a:srgbClr val="000000">
                      <a:alpha val="43137"/>
                    </a:srgbClr>
                  </a:outerShdw>
                </a:effectLst>
              </a:rPr>
              <a:t>Data-</a:t>
            </a:r>
            <a:r>
              <a:rPr lang="it-IT" b="1" dirty="0" err="1" smtClean="0">
                <a:effectLst>
                  <a:outerShdw blurRad="38100" dist="38100" dir="2700000" algn="tl">
                    <a:srgbClr val="000000">
                      <a:alpha val="43137"/>
                    </a:srgbClr>
                  </a:outerShdw>
                </a:effectLst>
              </a:rPr>
              <a:t>cloud</a:t>
            </a:r>
            <a:endParaRPr lang="it-IT" b="1" dirty="0">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1014747" y="5013176"/>
            <a:ext cx="7160840" cy="625624"/>
          </a:xfrm>
        </p:spPr>
        <p:txBody>
          <a:bodyPr>
            <a:normAutofit fontScale="92500"/>
          </a:bodyPr>
          <a:lstStyle/>
          <a:p>
            <a:r>
              <a:rPr lang="it-IT" dirty="0" smtClean="0"/>
              <a:t>A. Barbero - I.I.S. «</a:t>
            </a:r>
            <a:r>
              <a:rPr lang="it-IT" dirty="0" err="1" smtClean="0"/>
              <a:t>Vallauri</a:t>
            </a:r>
            <a:r>
              <a:rPr lang="it-IT" dirty="0" smtClean="0"/>
              <a:t>» – Fossano (CN)</a:t>
            </a: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188640"/>
            <a:ext cx="4222799" cy="24210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computingteacher.edublogs.org/files/2013/05/ScratchCat-22hiez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2242" y="1124744"/>
            <a:ext cx="2371725"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496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effectLst>
                  <a:outerShdw blurRad="38100" dist="38100" dir="2700000" algn="tl">
                    <a:srgbClr val="000000">
                      <a:alpha val="43137"/>
                    </a:srgbClr>
                  </a:outerShdw>
                </a:effectLst>
              </a:rPr>
              <a:t>Limitazioni</a:t>
            </a:r>
            <a:endParaRPr lang="it-IT" b="1" dirty="0">
              <a:effectLst>
                <a:outerShdw blurRad="38100" dist="38100" dir="2700000" algn="tl">
                  <a:srgbClr val="000000">
                    <a:alpha val="43137"/>
                  </a:srgbClr>
                </a:outerShdw>
              </a:effectLst>
            </a:endParaRPr>
          </a:p>
        </p:txBody>
      </p:sp>
      <p:sp>
        <p:nvSpPr>
          <p:cNvPr id="4" name="CasellaDiTesto 3"/>
          <p:cNvSpPr txBox="1"/>
          <p:nvPr/>
        </p:nvSpPr>
        <p:spPr>
          <a:xfrm>
            <a:off x="683568" y="1484784"/>
            <a:ext cx="7776864" cy="4401205"/>
          </a:xfrm>
          <a:prstGeom prst="rect">
            <a:avLst/>
          </a:prstGeom>
          <a:noFill/>
        </p:spPr>
        <p:txBody>
          <a:bodyPr wrap="square" rtlCol="0">
            <a:spAutoFit/>
          </a:bodyPr>
          <a:lstStyle/>
          <a:p>
            <a:pPr algn="just"/>
            <a:endParaRPr lang="it-IT" sz="2400" dirty="0" smtClean="0"/>
          </a:p>
          <a:p>
            <a:pPr marL="285750" indent="-285750" algn="just">
              <a:buFont typeface="Arial" panose="020B0604020202020204" pitchFamily="34" charset="0"/>
              <a:buChar char="•"/>
            </a:pPr>
            <a:r>
              <a:rPr lang="it-IT" sz="3200" b="1" dirty="0" smtClean="0"/>
              <a:t>Devi esser loggato per usare data-</a:t>
            </a:r>
            <a:r>
              <a:rPr lang="it-IT" sz="3200" b="1" dirty="0" err="1" smtClean="0"/>
              <a:t>cloud</a:t>
            </a:r>
            <a:endParaRPr lang="it-IT" sz="3200" b="1" dirty="0" smtClean="0"/>
          </a:p>
          <a:p>
            <a:pPr marL="285750" indent="-285750" algn="just">
              <a:buFont typeface="Arial" panose="020B0604020202020204" pitchFamily="34" charset="0"/>
              <a:buChar char="•"/>
            </a:pPr>
            <a:r>
              <a:rPr lang="it-IT" sz="3200" b="1" dirty="0" smtClean="0"/>
              <a:t>Devi condivider il progetto in modo da renderlo visibile anche agli altri</a:t>
            </a:r>
          </a:p>
          <a:p>
            <a:pPr marL="285750" indent="-285750" algn="just">
              <a:buFont typeface="Arial" panose="020B0604020202020204" pitchFamily="34" charset="0"/>
              <a:buChar char="•"/>
            </a:pPr>
            <a:r>
              <a:rPr lang="it-IT" sz="3200" b="1" dirty="0" smtClean="0"/>
              <a:t>Data-</a:t>
            </a:r>
            <a:r>
              <a:rPr lang="it-IT" sz="3200" b="1" dirty="0" err="1" smtClean="0"/>
              <a:t>cloud</a:t>
            </a:r>
            <a:r>
              <a:rPr lang="it-IT" sz="3200" b="1" dirty="0" smtClean="0"/>
              <a:t> solo per variabili intere per un </a:t>
            </a:r>
            <a:r>
              <a:rPr lang="it-IT" sz="3200" b="1" dirty="0" err="1" smtClean="0"/>
              <a:t>max</a:t>
            </a:r>
            <a:r>
              <a:rPr lang="it-IT" sz="3200" b="1" dirty="0" smtClean="0"/>
              <a:t> di 10 variabili per progetto</a:t>
            </a:r>
          </a:p>
          <a:p>
            <a:pPr marL="285750" indent="-285750" algn="just">
              <a:buFont typeface="Arial" panose="020B0604020202020204" pitchFamily="34" charset="0"/>
              <a:buChar char="•"/>
            </a:pPr>
            <a:r>
              <a:rPr lang="it-IT" sz="3200" b="1" dirty="0" smtClean="0"/>
              <a:t>Monitoraggio delle sperimentazioni su data-</a:t>
            </a:r>
            <a:r>
              <a:rPr lang="it-IT" sz="3200" b="1" dirty="0" err="1" smtClean="0"/>
              <a:t>cloud</a:t>
            </a:r>
            <a:r>
              <a:rPr lang="it-IT" sz="3200" b="1" dirty="0" smtClean="0"/>
              <a:t> di tipo stringa e liste per </a:t>
            </a:r>
            <a:r>
              <a:rPr lang="it-IT" sz="3200" b="1" dirty="0" err="1" smtClean="0"/>
              <a:t>cpire</a:t>
            </a:r>
            <a:r>
              <a:rPr lang="it-IT" sz="3200" b="1" dirty="0" smtClean="0"/>
              <a:t> il da farsi.</a:t>
            </a:r>
          </a:p>
        </p:txBody>
      </p:sp>
    </p:spTree>
    <p:extLst>
      <p:ext uri="{BB962C8B-B14F-4D97-AF65-F5344CB8AC3E}">
        <p14:creationId xmlns:p14="http://schemas.microsoft.com/office/powerpoint/2010/main" val="5370273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effectLst>
                  <a:outerShdw blurRad="38100" dist="38100" dir="2700000" algn="tl">
                    <a:srgbClr val="000000">
                      <a:alpha val="43137"/>
                    </a:srgbClr>
                  </a:outerShdw>
                </a:effectLst>
              </a:rPr>
              <a:t>Contare il numero esecuzioni</a:t>
            </a:r>
            <a:endParaRPr lang="it-IT" b="1"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endParaRPr lang="it-IT"/>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021" y="1973473"/>
            <a:ext cx="8904979" cy="3615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0430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effectLst>
                  <a:outerShdw blurRad="38100" dist="38100" dir="2700000" algn="tl">
                    <a:srgbClr val="000000">
                      <a:alpha val="43137"/>
                    </a:srgbClr>
                  </a:outerShdw>
                </a:effectLst>
              </a:rPr>
              <a:t>Sondaggio Pepsi-Coca</a:t>
            </a:r>
            <a:endParaRPr lang="it-IT" b="1"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endParaRPr lang="it-IT"/>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547704"/>
            <a:ext cx="7038510" cy="468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1011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effectLst>
                  <a:outerShdw blurRad="38100" dist="38100" dir="2700000" algn="tl">
                    <a:srgbClr val="000000">
                      <a:alpha val="43137"/>
                    </a:srgbClr>
                  </a:outerShdw>
                </a:effectLst>
              </a:rPr>
              <a:t>Record video-gioco</a:t>
            </a:r>
            <a:endParaRPr lang="it-IT" b="1"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buNone/>
            </a:pPr>
            <a:endParaRPr lang="it-IT"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671762"/>
            <a:ext cx="6656092" cy="2341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4641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effectLst>
                  <a:outerShdw blurRad="38100" dist="38100" dir="2700000" algn="tl">
                    <a:srgbClr val="000000">
                      <a:alpha val="43137"/>
                    </a:srgbClr>
                  </a:outerShdw>
                </a:effectLst>
              </a:rPr>
              <a:t>CHAT</a:t>
            </a:r>
            <a:endParaRPr lang="it-IT" b="1"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buNone/>
            </a:pPr>
            <a:endParaRPr lang="it-IT" dirty="0"/>
          </a:p>
        </p:txBody>
      </p:sp>
    </p:spTree>
    <p:extLst>
      <p:ext uri="{BB962C8B-B14F-4D97-AF65-F5344CB8AC3E}">
        <p14:creationId xmlns:p14="http://schemas.microsoft.com/office/powerpoint/2010/main" val="3733951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effectLst>
                  <a:outerShdw blurRad="38100" dist="38100" dir="2700000" algn="tl">
                    <a:srgbClr val="000000">
                      <a:alpha val="43137"/>
                    </a:srgbClr>
                  </a:outerShdw>
                </a:effectLst>
              </a:rPr>
              <a:t>L’autore</a:t>
            </a:r>
            <a:endParaRPr lang="it-IT" b="1"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Autofit/>
          </a:bodyPr>
          <a:lstStyle/>
          <a:p>
            <a:pPr marL="0" indent="0">
              <a:buNone/>
            </a:pPr>
            <a:r>
              <a:rPr lang="it-IT" sz="2200" b="1" dirty="0" err="1" smtClean="0"/>
              <a:t>Sayamindu</a:t>
            </a:r>
            <a:r>
              <a:rPr lang="it-IT" sz="2200" b="1" dirty="0" smtClean="0"/>
              <a:t> </a:t>
            </a:r>
            <a:r>
              <a:rPr lang="it-IT" sz="2200" b="1" dirty="0" err="1" smtClean="0"/>
              <a:t>D</a:t>
            </a:r>
            <a:r>
              <a:rPr lang="it-IT" sz="2200" b="1" dirty="0" err="1" smtClean="0"/>
              <a:t>asgupta</a:t>
            </a:r>
            <a:endParaRPr lang="it-IT" sz="2200" b="1" dirty="0" smtClean="0"/>
          </a:p>
          <a:p>
            <a:pPr marL="0" indent="0">
              <a:buNone/>
            </a:pPr>
            <a:r>
              <a:rPr lang="it-IT" sz="2200" dirty="0" smtClean="0"/>
              <a:t>Ricercatore </a:t>
            </a:r>
            <a:r>
              <a:rPr lang="it-IT" sz="2200" dirty="0" err="1" smtClean="0"/>
              <a:t>Lilog</a:t>
            </a:r>
            <a:r>
              <a:rPr lang="it-IT" sz="2200" dirty="0" smtClean="0"/>
              <a:t> Kindergarten</a:t>
            </a:r>
          </a:p>
          <a:p>
            <a:pPr marL="0" indent="0">
              <a:buNone/>
            </a:pPr>
            <a:r>
              <a:rPr lang="it-IT" sz="2200" dirty="0" smtClean="0"/>
              <a:t>MIT Boston</a:t>
            </a:r>
          </a:p>
          <a:p>
            <a:pPr marL="0" indent="0">
              <a:buNone/>
            </a:pPr>
            <a:endParaRPr lang="it-IT" sz="2200" dirty="0"/>
          </a:p>
          <a:p>
            <a:pPr marL="0" indent="0">
              <a:buNone/>
            </a:pPr>
            <a:endParaRPr lang="it-IT" sz="2200" dirty="0" smtClean="0"/>
          </a:p>
          <a:p>
            <a:pPr marL="0" indent="0">
              <a:buNone/>
            </a:pPr>
            <a:endParaRPr lang="it-IT" sz="2200" b="1" dirty="0" smtClean="0"/>
          </a:p>
          <a:p>
            <a:pPr marL="0" indent="0">
              <a:buNone/>
            </a:pPr>
            <a:r>
              <a:rPr lang="it-IT" sz="2200" b="1" dirty="0" smtClean="0"/>
              <a:t>From </a:t>
            </a:r>
            <a:r>
              <a:rPr lang="it-IT" sz="2200" b="1" dirty="0" err="1" smtClean="0"/>
              <a:t>Survey</a:t>
            </a:r>
            <a:r>
              <a:rPr lang="it-IT" sz="2200" b="1" dirty="0" smtClean="0"/>
              <a:t> to Collaborative Art:</a:t>
            </a:r>
          </a:p>
          <a:p>
            <a:pPr marL="0" indent="0">
              <a:buNone/>
            </a:pPr>
            <a:r>
              <a:rPr lang="it-IT" sz="2200" b="1" dirty="0" err="1" smtClean="0"/>
              <a:t>Enabled</a:t>
            </a:r>
            <a:r>
              <a:rPr lang="it-IT" sz="2200" b="1" dirty="0" smtClean="0"/>
              <a:t> </a:t>
            </a:r>
            <a:r>
              <a:rPr lang="it-IT" sz="2200" b="1" dirty="0" err="1" smtClean="0"/>
              <a:t>Children</a:t>
            </a:r>
            <a:r>
              <a:rPr lang="it-IT" sz="2200" b="1" dirty="0" smtClean="0"/>
              <a:t> to </a:t>
            </a:r>
            <a:r>
              <a:rPr lang="it-IT" sz="2200" b="1" dirty="0" err="1" smtClean="0"/>
              <a:t>program</a:t>
            </a:r>
            <a:r>
              <a:rPr lang="it-IT" sz="2200" b="1" dirty="0" smtClean="0"/>
              <a:t> with Online Data</a:t>
            </a:r>
          </a:p>
          <a:p>
            <a:pPr marL="0" indent="0">
              <a:buNone/>
            </a:pPr>
            <a:endParaRPr lang="it-IT" sz="2200" dirty="0"/>
          </a:p>
        </p:txBody>
      </p:sp>
      <p:pic>
        <p:nvPicPr>
          <p:cNvPr id="1026" name="Picture 2" descr="http://www.mit.edu/~sdg1/images/sayamindu.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2192" y="1772816"/>
            <a:ext cx="1768200" cy="2480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4089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effectLst>
                  <a:outerShdw blurRad="38100" dist="38100" dir="2700000" algn="tl">
                    <a:srgbClr val="000000">
                      <a:alpha val="43137"/>
                    </a:srgbClr>
                  </a:outerShdw>
                </a:effectLst>
              </a:rPr>
              <a:t>Variabili e Liste in Scratch 1.4</a:t>
            </a:r>
            <a:endParaRPr lang="it-IT" b="1" dirty="0">
              <a:effectLst>
                <a:outerShdw blurRad="38100" dist="38100" dir="2700000" algn="tl">
                  <a:srgbClr val="000000">
                    <a:alpha val="43137"/>
                  </a:srgbClr>
                </a:outerShdw>
              </a:effectLst>
            </a:endParaRPr>
          </a:p>
        </p:txBody>
      </p:sp>
      <p:sp>
        <p:nvSpPr>
          <p:cNvPr id="4" name="CasellaDiTesto 3"/>
          <p:cNvSpPr txBox="1"/>
          <p:nvPr/>
        </p:nvSpPr>
        <p:spPr>
          <a:xfrm>
            <a:off x="683568" y="1484784"/>
            <a:ext cx="7776864" cy="5078313"/>
          </a:xfrm>
          <a:prstGeom prst="rect">
            <a:avLst/>
          </a:prstGeom>
          <a:noFill/>
        </p:spPr>
        <p:txBody>
          <a:bodyPr wrap="square" rtlCol="0">
            <a:spAutoFit/>
          </a:bodyPr>
          <a:lstStyle/>
          <a:p>
            <a:pPr marL="285750" indent="-285750" algn="just">
              <a:buFont typeface="Arial" panose="020B0604020202020204" pitchFamily="34" charset="0"/>
              <a:buChar char="•"/>
            </a:pPr>
            <a:r>
              <a:rPr lang="it-IT" sz="2400" dirty="0" smtClean="0"/>
              <a:t>Associate </a:t>
            </a:r>
            <a:r>
              <a:rPr lang="it-IT" sz="2400" b="1" dirty="0" smtClean="0"/>
              <a:t>a più </a:t>
            </a:r>
            <a:r>
              <a:rPr lang="it-IT" sz="2400" b="1" dirty="0" err="1" smtClean="0"/>
              <a:t>sprite</a:t>
            </a:r>
            <a:r>
              <a:rPr lang="it-IT" sz="2400" b="1" dirty="0" smtClean="0"/>
              <a:t> </a:t>
            </a:r>
            <a:r>
              <a:rPr lang="it-IT" sz="2400" dirty="0" smtClean="0"/>
              <a:t>(visibili e utilizzabili da qualunque script)</a:t>
            </a:r>
          </a:p>
          <a:p>
            <a:pPr marL="285750" indent="-285750" algn="just">
              <a:buFont typeface="Arial" panose="020B0604020202020204" pitchFamily="34" charset="0"/>
              <a:buChar char="•"/>
            </a:pPr>
            <a:r>
              <a:rPr lang="it-IT" sz="2400" dirty="0" smtClean="0"/>
              <a:t>Associate </a:t>
            </a:r>
            <a:r>
              <a:rPr lang="it-IT" sz="2400" b="1" dirty="0" smtClean="0"/>
              <a:t>ad un singolo </a:t>
            </a:r>
            <a:r>
              <a:rPr lang="it-IT" sz="2400" b="1" dirty="0" err="1" smtClean="0"/>
              <a:t>sprite</a:t>
            </a:r>
            <a:r>
              <a:rPr lang="it-IT" sz="2400" b="1" dirty="0" smtClean="0"/>
              <a:t> </a:t>
            </a:r>
            <a:r>
              <a:rPr lang="it-IT" sz="2400" dirty="0" smtClean="0"/>
              <a:t>(visibili e utilizzabili solo dagli script di quel singolo </a:t>
            </a:r>
            <a:r>
              <a:rPr lang="it-IT" sz="2400" dirty="0" err="1" smtClean="0"/>
              <a:t>sprite</a:t>
            </a:r>
            <a:r>
              <a:rPr lang="it-IT" sz="2400" dirty="0" smtClean="0"/>
              <a:t>) </a:t>
            </a:r>
            <a:r>
              <a:rPr lang="it-IT" sz="2400" dirty="0" smtClean="0">
                <a:sym typeface="Wingdings" panose="05000000000000000000" pitchFamily="2" charset="2"/>
              </a:rPr>
              <a:t> Indovina il numero segreto (con l’uso di 2 </a:t>
            </a:r>
            <a:r>
              <a:rPr lang="it-IT" sz="2400" dirty="0" err="1" smtClean="0">
                <a:sym typeface="Wingdings" panose="05000000000000000000" pitchFamily="2" charset="2"/>
              </a:rPr>
              <a:t>sprite</a:t>
            </a:r>
            <a:r>
              <a:rPr lang="it-IT" sz="2400" dirty="0" smtClean="0">
                <a:sym typeface="Wingdings" panose="05000000000000000000" pitchFamily="2" charset="2"/>
              </a:rPr>
              <a:t>)</a:t>
            </a:r>
            <a:endParaRPr lang="it-IT" sz="2400" dirty="0" smtClean="0"/>
          </a:p>
          <a:p>
            <a:pPr algn="just"/>
            <a:endParaRPr lang="it-IT" sz="2400" dirty="0" smtClean="0"/>
          </a:p>
          <a:p>
            <a:pPr algn="just"/>
            <a:endParaRPr lang="it-IT" sz="2400" dirty="0"/>
          </a:p>
          <a:p>
            <a:pPr algn="just"/>
            <a:r>
              <a:rPr lang="it-IT" sz="2400" dirty="0" smtClean="0"/>
              <a:t>La </a:t>
            </a:r>
            <a:r>
              <a:rPr lang="it-IT" sz="2400" b="1" dirty="0" smtClean="0"/>
              <a:t>persistenza</a:t>
            </a:r>
            <a:r>
              <a:rPr lang="it-IT" sz="2400" dirty="0" smtClean="0"/>
              <a:t> dei valori assegnati alle variabili viene garantita quando utilizzo il progetto (infatti devo inizializzare sempre le variabili ad inizio script se le voglio far partire da un valore iniziale, altrimenti mantengono l’ultimo valore che avevano)</a:t>
            </a:r>
            <a:endParaRPr lang="it-IT" sz="2400" dirty="0"/>
          </a:p>
          <a:p>
            <a:endParaRPr lang="it-IT" dirty="0" smtClean="0"/>
          </a:p>
          <a:p>
            <a:r>
              <a:rPr lang="it-IT" dirty="0" smtClean="0"/>
              <a:t> </a:t>
            </a:r>
            <a:endParaRPr lang="it-IT" dirty="0"/>
          </a:p>
        </p:txBody>
      </p:sp>
    </p:spTree>
    <p:extLst>
      <p:ext uri="{BB962C8B-B14F-4D97-AF65-F5344CB8AC3E}">
        <p14:creationId xmlns:p14="http://schemas.microsoft.com/office/powerpoint/2010/main" val="4042533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effectLst>
                  <a:outerShdw blurRad="38100" dist="38100" dir="2700000" algn="tl">
                    <a:srgbClr val="000000">
                      <a:alpha val="43137"/>
                    </a:srgbClr>
                  </a:outerShdw>
                </a:effectLst>
              </a:rPr>
              <a:t>Variabili e Liste in Scratch 2.0</a:t>
            </a:r>
            <a:endParaRPr lang="it-IT" b="1" dirty="0">
              <a:effectLst>
                <a:outerShdw blurRad="38100" dist="38100" dir="2700000" algn="tl">
                  <a:srgbClr val="000000">
                    <a:alpha val="43137"/>
                  </a:srgbClr>
                </a:outerShdw>
              </a:effectLst>
            </a:endParaRPr>
          </a:p>
        </p:txBody>
      </p:sp>
      <p:sp>
        <p:nvSpPr>
          <p:cNvPr id="4" name="CasellaDiTesto 3"/>
          <p:cNvSpPr txBox="1"/>
          <p:nvPr/>
        </p:nvSpPr>
        <p:spPr>
          <a:xfrm>
            <a:off x="683568" y="1484784"/>
            <a:ext cx="4248472" cy="4801314"/>
          </a:xfrm>
          <a:prstGeom prst="rect">
            <a:avLst/>
          </a:prstGeom>
          <a:noFill/>
        </p:spPr>
        <p:txBody>
          <a:bodyPr wrap="square" rtlCol="0">
            <a:spAutoFit/>
          </a:bodyPr>
          <a:lstStyle/>
          <a:p>
            <a:pPr algn="just"/>
            <a:r>
              <a:rPr lang="it-IT" sz="2400" dirty="0" smtClean="0"/>
              <a:t>Passando la piattaforma sul </a:t>
            </a:r>
            <a:r>
              <a:rPr lang="it-IT" sz="2400" b="1" dirty="0" smtClean="0"/>
              <a:t>web</a:t>
            </a:r>
            <a:r>
              <a:rPr lang="it-IT" sz="2400" dirty="0" smtClean="0"/>
              <a:t>, occorreva trovare un modo per realizzare la </a:t>
            </a:r>
            <a:r>
              <a:rPr lang="it-IT" sz="2400" b="1" dirty="0" smtClean="0"/>
              <a:t>persistenza</a:t>
            </a:r>
            <a:r>
              <a:rPr lang="it-IT" sz="2400" dirty="0" smtClean="0"/>
              <a:t> che si aveva precedentemente e in più sfruttare le possibilità offerte dallo sviluppo dei </a:t>
            </a:r>
            <a:r>
              <a:rPr lang="it-IT" sz="2400" b="1" dirty="0" smtClean="0"/>
              <a:t>DATI ON LINE</a:t>
            </a:r>
          </a:p>
          <a:p>
            <a:pPr algn="just"/>
            <a:endParaRPr lang="it-IT" sz="2400" b="1" dirty="0" smtClean="0"/>
          </a:p>
          <a:p>
            <a:pPr marL="342900" indent="-342900" algn="just">
              <a:buFont typeface="Wingdings"/>
              <a:buChar char="à"/>
            </a:pPr>
            <a:r>
              <a:rPr lang="it-IT" sz="2400" b="1" dirty="0" smtClean="0">
                <a:sym typeface="Wingdings" panose="05000000000000000000" pitchFamily="2" charset="2"/>
              </a:rPr>
              <a:t>Possibilità di dichiarare una variabile di tipo DATA-CLOUD</a:t>
            </a:r>
          </a:p>
          <a:p>
            <a:pPr marL="342900" indent="-342900" algn="just">
              <a:buFont typeface="Wingdings"/>
              <a:buChar char="à"/>
            </a:pPr>
            <a:r>
              <a:rPr lang="it-IT" sz="2400" b="1" dirty="0" smtClean="0">
                <a:sym typeface="Wingdings" panose="05000000000000000000" pitchFamily="2" charset="2"/>
              </a:rPr>
              <a:t>Solo se sei loggato</a:t>
            </a:r>
          </a:p>
          <a:p>
            <a:pPr marL="342900" indent="-342900" algn="just">
              <a:buFont typeface="Wingdings"/>
              <a:buChar char="à"/>
            </a:pPr>
            <a:r>
              <a:rPr lang="it-IT" sz="2400" b="1" dirty="0" smtClean="0">
                <a:sym typeface="Wingdings" panose="05000000000000000000" pitchFamily="2" charset="2"/>
              </a:rPr>
              <a:t>Stesso funzionamento delle altre variabili</a:t>
            </a:r>
            <a:endParaRPr lang="it-IT" dirty="0"/>
          </a:p>
          <a:p>
            <a:endParaRPr lang="it-IT"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1844823"/>
            <a:ext cx="3528392" cy="3770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1275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effectLst>
                  <a:outerShdw blurRad="38100" dist="38100" dir="2700000" algn="tl">
                    <a:srgbClr val="000000">
                      <a:alpha val="43137"/>
                    </a:srgbClr>
                  </a:outerShdw>
                </a:effectLst>
              </a:rPr>
              <a:t>Variabili e Liste in Scratch 2.0</a:t>
            </a:r>
            <a:endParaRPr lang="it-IT" b="1" dirty="0">
              <a:effectLst>
                <a:outerShdw blurRad="38100" dist="38100" dir="2700000" algn="tl">
                  <a:srgbClr val="000000">
                    <a:alpha val="43137"/>
                  </a:srgbClr>
                </a:outerShdw>
              </a:effectLst>
            </a:endParaRPr>
          </a:p>
        </p:txBody>
      </p:sp>
      <p:sp>
        <p:nvSpPr>
          <p:cNvPr id="4" name="CasellaDiTesto 3"/>
          <p:cNvSpPr txBox="1"/>
          <p:nvPr/>
        </p:nvSpPr>
        <p:spPr>
          <a:xfrm>
            <a:off x="683568" y="1484784"/>
            <a:ext cx="7776864" cy="3970318"/>
          </a:xfrm>
          <a:prstGeom prst="rect">
            <a:avLst/>
          </a:prstGeom>
          <a:noFill/>
        </p:spPr>
        <p:txBody>
          <a:bodyPr wrap="square" rtlCol="0">
            <a:spAutoFit/>
          </a:bodyPr>
          <a:lstStyle/>
          <a:p>
            <a:pPr algn="just"/>
            <a:r>
              <a:rPr lang="it-IT" sz="2400" dirty="0" smtClean="0"/>
              <a:t>Raggiungo in questo modo 2 </a:t>
            </a:r>
            <a:r>
              <a:rPr lang="it-IT" sz="2400" b="1" dirty="0" smtClean="0"/>
              <a:t>obiettivi</a:t>
            </a:r>
            <a:r>
              <a:rPr lang="it-IT" sz="2400" dirty="0" smtClean="0"/>
              <a:t>:</a:t>
            </a:r>
          </a:p>
          <a:p>
            <a:pPr algn="just"/>
            <a:endParaRPr lang="it-IT" sz="2400" dirty="0" smtClean="0"/>
          </a:p>
          <a:p>
            <a:pPr marL="285750" indent="-285750" algn="just">
              <a:buFont typeface="Arial" panose="020B0604020202020204" pitchFamily="34" charset="0"/>
              <a:buChar char="•"/>
            </a:pPr>
            <a:r>
              <a:rPr lang="it-IT" sz="2400" b="1" dirty="0" smtClean="0"/>
              <a:t>PERSISTENZA</a:t>
            </a:r>
          </a:p>
          <a:p>
            <a:pPr marL="285750" indent="-285750" algn="just">
              <a:buFont typeface="Arial" panose="020B0604020202020204" pitchFamily="34" charset="0"/>
              <a:buChar char="•"/>
            </a:pPr>
            <a:r>
              <a:rPr lang="it-IT" sz="2400" b="1" dirty="0" smtClean="0"/>
              <a:t>CONDIVISIONE</a:t>
            </a:r>
          </a:p>
          <a:p>
            <a:pPr algn="just"/>
            <a:endParaRPr lang="it-IT" sz="2400" dirty="0" smtClean="0"/>
          </a:p>
          <a:p>
            <a:pPr algn="just"/>
            <a:r>
              <a:rPr lang="it-IT" sz="2400" dirty="0" smtClean="0"/>
              <a:t>cioè le principali caratteristiche dei </a:t>
            </a:r>
            <a:r>
              <a:rPr lang="it-IT" sz="2400" b="1" dirty="0" smtClean="0"/>
              <a:t>dati on line</a:t>
            </a:r>
            <a:r>
              <a:rPr lang="it-IT" sz="2400" dirty="0" smtClean="0"/>
              <a:t>!</a:t>
            </a:r>
          </a:p>
          <a:p>
            <a:pPr algn="just"/>
            <a:endParaRPr lang="it-IT" sz="2400" dirty="0"/>
          </a:p>
          <a:p>
            <a:pPr algn="just"/>
            <a:r>
              <a:rPr lang="it-IT" sz="2400" dirty="0" smtClean="0"/>
              <a:t>In </a:t>
            </a:r>
            <a:r>
              <a:rPr lang="it-IT" sz="2400" b="1" dirty="0" err="1" smtClean="0"/>
              <a:t>AppInventor</a:t>
            </a:r>
            <a:r>
              <a:rPr lang="it-IT" sz="2400" dirty="0" smtClean="0"/>
              <a:t> </a:t>
            </a:r>
            <a:r>
              <a:rPr lang="it-IT" sz="2400" dirty="0" smtClean="0">
                <a:sym typeface="Wingdings" panose="05000000000000000000" pitchFamily="2" charset="2"/>
              </a:rPr>
              <a:t> Applicazioni </a:t>
            </a:r>
            <a:r>
              <a:rPr lang="it-IT" sz="2400" dirty="0" err="1" smtClean="0">
                <a:sym typeface="Wingdings" panose="05000000000000000000" pitchFamily="2" charset="2"/>
              </a:rPr>
              <a:t>Android</a:t>
            </a:r>
            <a:r>
              <a:rPr lang="it-IT" sz="2400" dirty="0" smtClean="0">
                <a:sym typeface="Wingdings" panose="05000000000000000000" pitchFamily="2" charset="2"/>
              </a:rPr>
              <a:t> Mobile  </a:t>
            </a:r>
            <a:r>
              <a:rPr lang="it-IT" sz="2400" b="1" dirty="0" err="1" smtClean="0">
                <a:sym typeface="Wingdings" panose="05000000000000000000" pitchFamily="2" charset="2"/>
              </a:rPr>
              <a:t>TinyWebDB</a:t>
            </a:r>
            <a:r>
              <a:rPr lang="it-IT" sz="2400" dirty="0" smtClean="0">
                <a:sym typeface="Wingdings" panose="05000000000000000000" pitchFamily="2" charset="2"/>
              </a:rPr>
              <a:t>  più complesso da usare</a:t>
            </a:r>
            <a:endParaRPr lang="it-IT" sz="2400" dirty="0"/>
          </a:p>
          <a:p>
            <a:endParaRPr lang="it-IT" dirty="0" smtClean="0"/>
          </a:p>
          <a:p>
            <a:r>
              <a:rPr lang="it-IT" dirty="0" smtClean="0"/>
              <a:t> </a:t>
            </a:r>
            <a:endParaRPr lang="it-IT" dirty="0"/>
          </a:p>
        </p:txBody>
      </p:sp>
    </p:spTree>
    <p:extLst>
      <p:ext uri="{BB962C8B-B14F-4D97-AF65-F5344CB8AC3E}">
        <p14:creationId xmlns:p14="http://schemas.microsoft.com/office/powerpoint/2010/main" val="406310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effectLst>
                  <a:outerShdw blurRad="38100" dist="38100" dir="2700000" algn="tl">
                    <a:srgbClr val="000000">
                      <a:alpha val="43137"/>
                    </a:srgbClr>
                  </a:outerShdw>
                </a:effectLst>
              </a:rPr>
              <a:t>Variabili e Liste in Scratch 2.0</a:t>
            </a:r>
            <a:endParaRPr lang="it-IT" b="1" dirty="0">
              <a:effectLst>
                <a:outerShdw blurRad="38100" dist="38100" dir="2700000" algn="tl">
                  <a:srgbClr val="000000">
                    <a:alpha val="43137"/>
                  </a:srgbClr>
                </a:outerShdw>
              </a:effectLst>
            </a:endParaRPr>
          </a:p>
        </p:txBody>
      </p:sp>
      <p:sp>
        <p:nvSpPr>
          <p:cNvPr id="4" name="CasellaDiTesto 3"/>
          <p:cNvSpPr txBox="1"/>
          <p:nvPr/>
        </p:nvSpPr>
        <p:spPr>
          <a:xfrm>
            <a:off x="683568" y="1484784"/>
            <a:ext cx="7776864" cy="369332"/>
          </a:xfrm>
          <a:prstGeom prst="rect">
            <a:avLst/>
          </a:prstGeom>
          <a:noFill/>
        </p:spPr>
        <p:txBody>
          <a:bodyPr wrap="square" rtlCol="0">
            <a:spAutoFit/>
          </a:bodyPr>
          <a:lstStyle/>
          <a:p>
            <a:r>
              <a:rPr lang="it-IT" dirty="0" smtClean="0"/>
              <a:t> </a:t>
            </a:r>
            <a:endParaRPr lang="it-IT" dirty="0"/>
          </a:p>
        </p:txBody>
      </p:sp>
      <p:pic>
        <p:nvPicPr>
          <p:cNvPr id="3074" name="Picture 2" descr="C:\Program Files (x86)\Microsoft Office\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0909" y="4509119"/>
            <a:ext cx="1542819" cy="1464319"/>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Program Files (x86)\Microsoft Office\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662" y="1484784"/>
            <a:ext cx="1251082" cy="118742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Program Files (x86)\Microsoft Office\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7686" y="2996952"/>
            <a:ext cx="1416042" cy="1343993"/>
          </a:xfrm>
          <a:prstGeom prst="rect">
            <a:avLst/>
          </a:prstGeom>
          <a:noFill/>
          <a:extLst>
            <a:ext uri="{909E8E84-426E-40DD-AFC4-6F175D3DCCD1}">
              <a14:hiddenFill xmlns:a14="http://schemas.microsoft.com/office/drawing/2010/main">
                <a:solidFill>
                  <a:srgbClr val="FFFFFF"/>
                </a:solidFill>
              </a14:hiddenFill>
            </a:ext>
          </a:extLst>
        </p:spPr>
      </p:pic>
      <p:cxnSp>
        <p:nvCxnSpPr>
          <p:cNvPr id="5" name="Connettore 2 4"/>
          <p:cNvCxnSpPr/>
          <p:nvPr/>
        </p:nvCxnSpPr>
        <p:spPr>
          <a:xfrm>
            <a:off x="2451355" y="2204864"/>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2451355" y="3789040"/>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2339752" y="5241279"/>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CasellaDiTesto 5"/>
          <p:cNvSpPr txBox="1"/>
          <p:nvPr/>
        </p:nvSpPr>
        <p:spPr>
          <a:xfrm>
            <a:off x="3491880" y="2027552"/>
            <a:ext cx="144016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dirty="0" smtClean="0"/>
              <a:t>Data-</a:t>
            </a:r>
            <a:r>
              <a:rPr lang="it-IT" dirty="0" err="1" smtClean="0"/>
              <a:t>cloud</a:t>
            </a:r>
            <a:endParaRPr lang="it-IT" dirty="0"/>
          </a:p>
        </p:txBody>
      </p:sp>
      <p:sp>
        <p:nvSpPr>
          <p:cNvPr id="14" name="CasellaDiTesto 13"/>
          <p:cNvSpPr txBox="1"/>
          <p:nvPr/>
        </p:nvSpPr>
        <p:spPr>
          <a:xfrm>
            <a:off x="3491879" y="3661554"/>
            <a:ext cx="1517655"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it-IT" dirty="0" smtClean="0"/>
              <a:t>Data-</a:t>
            </a:r>
            <a:r>
              <a:rPr lang="it-IT" dirty="0" err="1" smtClean="0"/>
              <a:t>cloud</a:t>
            </a:r>
            <a:endParaRPr lang="it-IT" dirty="0"/>
          </a:p>
        </p:txBody>
      </p:sp>
      <p:sp>
        <p:nvSpPr>
          <p:cNvPr id="15" name="CasellaDiTesto 14"/>
          <p:cNvSpPr txBox="1"/>
          <p:nvPr/>
        </p:nvSpPr>
        <p:spPr>
          <a:xfrm>
            <a:off x="3569375" y="5056612"/>
            <a:ext cx="144016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it-IT" dirty="0" smtClean="0"/>
              <a:t>Data-</a:t>
            </a:r>
            <a:r>
              <a:rPr lang="it-IT" dirty="0" err="1" smtClean="0"/>
              <a:t>cloud</a:t>
            </a:r>
            <a:endParaRPr lang="it-IT" dirty="0"/>
          </a:p>
        </p:txBody>
      </p:sp>
      <p:sp>
        <p:nvSpPr>
          <p:cNvPr id="16" name="CasellaDiTesto 15"/>
          <p:cNvSpPr txBox="1"/>
          <p:nvPr/>
        </p:nvSpPr>
        <p:spPr>
          <a:xfrm>
            <a:off x="6372200" y="2996952"/>
            <a:ext cx="1440160"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it-IT" dirty="0" smtClean="0"/>
              <a:t>Data-</a:t>
            </a:r>
            <a:r>
              <a:rPr lang="it-IT" dirty="0" err="1" smtClean="0"/>
              <a:t>cloud</a:t>
            </a:r>
            <a:endParaRPr lang="it-IT" dirty="0"/>
          </a:p>
        </p:txBody>
      </p:sp>
      <p:sp>
        <p:nvSpPr>
          <p:cNvPr id="7" name="CasellaDiTesto 6"/>
          <p:cNvSpPr txBox="1"/>
          <p:nvPr/>
        </p:nvSpPr>
        <p:spPr>
          <a:xfrm>
            <a:off x="6372200" y="3682401"/>
            <a:ext cx="2088232" cy="369332"/>
          </a:xfrm>
          <a:prstGeom prst="rect">
            <a:avLst/>
          </a:prstGeom>
          <a:noFill/>
        </p:spPr>
        <p:txBody>
          <a:bodyPr wrap="square" rtlCol="0">
            <a:spAutoFit/>
          </a:bodyPr>
          <a:lstStyle/>
          <a:p>
            <a:r>
              <a:rPr lang="it-IT" dirty="0" smtClean="0"/>
              <a:t>SCRATCH SERVER </a:t>
            </a:r>
            <a:endParaRPr lang="it-IT" dirty="0"/>
          </a:p>
        </p:txBody>
      </p:sp>
      <p:cxnSp>
        <p:nvCxnSpPr>
          <p:cNvPr id="9" name="Connettore 2 8"/>
          <p:cNvCxnSpPr/>
          <p:nvPr/>
        </p:nvCxnSpPr>
        <p:spPr>
          <a:xfrm>
            <a:off x="5148064" y="2396884"/>
            <a:ext cx="936104" cy="60006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flipV="1">
            <a:off x="5244387" y="3366284"/>
            <a:ext cx="839781" cy="50078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V="1">
            <a:off x="5245283" y="3661554"/>
            <a:ext cx="839781" cy="157972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4837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effectLst>
                  <a:outerShdw blurRad="38100" dist="38100" dir="2700000" algn="tl">
                    <a:srgbClr val="000000">
                      <a:alpha val="43137"/>
                    </a:srgbClr>
                  </a:outerShdw>
                </a:effectLst>
              </a:rPr>
              <a:t>Cosa si può fare?</a:t>
            </a:r>
            <a:endParaRPr lang="it-IT" b="1" dirty="0">
              <a:effectLst>
                <a:outerShdw blurRad="38100" dist="38100" dir="2700000" algn="tl">
                  <a:srgbClr val="000000">
                    <a:alpha val="43137"/>
                  </a:srgbClr>
                </a:outerShdw>
              </a:effectLst>
            </a:endParaRPr>
          </a:p>
        </p:txBody>
      </p:sp>
      <p:sp>
        <p:nvSpPr>
          <p:cNvPr id="4" name="CasellaDiTesto 3"/>
          <p:cNvSpPr txBox="1"/>
          <p:nvPr/>
        </p:nvSpPr>
        <p:spPr>
          <a:xfrm>
            <a:off x="683568" y="1484784"/>
            <a:ext cx="7776864" cy="5170646"/>
          </a:xfrm>
          <a:prstGeom prst="rect">
            <a:avLst/>
          </a:prstGeom>
          <a:noFill/>
        </p:spPr>
        <p:txBody>
          <a:bodyPr wrap="square" rtlCol="0">
            <a:spAutoFit/>
          </a:bodyPr>
          <a:lstStyle/>
          <a:p>
            <a:pPr algn="just"/>
            <a:endParaRPr lang="it-IT" sz="2400" dirty="0" smtClean="0"/>
          </a:p>
          <a:p>
            <a:pPr marL="285750" indent="-285750" algn="just">
              <a:buFont typeface="Arial" panose="020B0604020202020204" pitchFamily="34" charset="0"/>
              <a:buChar char="•"/>
            </a:pPr>
            <a:r>
              <a:rPr lang="it-IT" sz="3600" b="1" dirty="0" smtClean="0"/>
              <a:t>Record di un videogioco</a:t>
            </a:r>
          </a:p>
          <a:p>
            <a:pPr marL="285750" indent="-285750" algn="just">
              <a:buFont typeface="Arial" panose="020B0604020202020204" pitchFamily="34" charset="0"/>
              <a:buChar char="•"/>
            </a:pPr>
            <a:r>
              <a:rPr lang="it-IT" sz="3600" b="1" dirty="0" smtClean="0"/>
              <a:t>Sondaggi on line</a:t>
            </a:r>
          </a:p>
          <a:p>
            <a:pPr marL="285750" indent="-285750" algn="just">
              <a:buFont typeface="Arial" panose="020B0604020202020204" pitchFamily="34" charset="0"/>
              <a:buChar char="•"/>
            </a:pPr>
            <a:r>
              <a:rPr lang="it-IT" sz="3600" b="1" dirty="0" smtClean="0"/>
              <a:t>Ambienti collaborativi aperti</a:t>
            </a:r>
          </a:p>
          <a:p>
            <a:pPr marL="285750" indent="-285750" algn="just">
              <a:buFont typeface="Arial" panose="020B0604020202020204" pitchFamily="34" charset="0"/>
              <a:buChar char="•"/>
            </a:pPr>
            <a:r>
              <a:rPr lang="it-IT" sz="3600" b="1" dirty="0" smtClean="0"/>
              <a:t>Gruppi di </a:t>
            </a:r>
            <a:r>
              <a:rPr lang="it-IT" sz="3600" b="1" dirty="0" err="1" smtClean="0"/>
              <a:t>followers</a:t>
            </a:r>
            <a:endParaRPr lang="it-IT" sz="3600" b="1" dirty="0" smtClean="0"/>
          </a:p>
          <a:p>
            <a:pPr marL="285750" indent="-285750" algn="just">
              <a:buFont typeface="Arial" panose="020B0604020202020204" pitchFamily="34" charset="0"/>
              <a:buChar char="•"/>
            </a:pPr>
            <a:r>
              <a:rPr lang="it-IT" sz="3600" b="1" dirty="0" smtClean="0"/>
              <a:t>Chat</a:t>
            </a:r>
          </a:p>
          <a:p>
            <a:pPr marL="285750" indent="-285750" algn="just">
              <a:buFont typeface="Arial" panose="020B0604020202020204" pitchFamily="34" charset="0"/>
              <a:buChar char="•"/>
            </a:pPr>
            <a:r>
              <a:rPr lang="it-IT" sz="3600" b="1" dirty="0" smtClean="0"/>
              <a:t>Ecc.</a:t>
            </a:r>
          </a:p>
          <a:p>
            <a:pPr algn="just"/>
            <a:r>
              <a:rPr lang="it-IT" sz="3600" dirty="0" smtClean="0"/>
              <a:t>Tenendo anche conto degli sviluppi futuri della piattaforma Scratch…</a:t>
            </a:r>
            <a:endParaRPr lang="it-IT" sz="2800" dirty="0" smtClean="0"/>
          </a:p>
          <a:p>
            <a:r>
              <a:rPr lang="it-IT" dirty="0" smtClean="0"/>
              <a:t> </a:t>
            </a:r>
            <a:endParaRPr lang="it-IT" dirty="0"/>
          </a:p>
        </p:txBody>
      </p:sp>
    </p:spTree>
    <p:extLst>
      <p:ext uri="{BB962C8B-B14F-4D97-AF65-F5344CB8AC3E}">
        <p14:creationId xmlns:p14="http://schemas.microsoft.com/office/powerpoint/2010/main" val="3066308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effectLst>
                  <a:outerShdw blurRad="38100" dist="38100" dir="2700000" algn="tl">
                    <a:srgbClr val="000000">
                      <a:alpha val="43137"/>
                    </a:srgbClr>
                  </a:outerShdw>
                </a:effectLst>
              </a:rPr>
              <a:t>Sviluppi futuri</a:t>
            </a:r>
            <a:endParaRPr lang="it-IT" b="1" dirty="0">
              <a:effectLst>
                <a:outerShdw blurRad="38100" dist="38100" dir="2700000" algn="tl">
                  <a:srgbClr val="000000">
                    <a:alpha val="43137"/>
                  </a:srgbClr>
                </a:outerShdw>
              </a:effectLst>
            </a:endParaRPr>
          </a:p>
        </p:txBody>
      </p:sp>
      <p:sp>
        <p:nvSpPr>
          <p:cNvPr id="4" name="CasellaDiTesto 3"/>
          <p:cNvSpPr txBox="1"/>
          <p:nvPr/>
        </p:nvSpPr>
        <p:spPr>
          <a:xfrm>
            <a:off x="683568" y="1484784"/>
            <a:ext cx="7776864" cy="4339650"/>
          </a:xfrm>
          <a:prstGeom prst="rect">
            <a:avLst/>
          </a:prstGeom>
          <a:noFill/>
        </p:spPr>
        <p:txBody>
          <a:bodyPr wrap="square" rtlCol="0">
            <a:spAutoFit/>
          </a:bodyPr>
          <a:lstStyle/>
          <a:p>
            <a:pPr algn="just"/>
            <a:endParaRPr lang="it-IT" sz="2400" dirty="0" smtClean="0"/>
          </a:p>
          <a:p>
            <a:pPr marL="285750" indent="-285750" algn="just">
              <a:buFont typeface="Arial" panose="020B0604020202020204" pitchFamily="34" charset="0"/>
              <a:buChar char="•"/>
            </a:pPr>
            <a:r>
              <a:rPr lang="it-IT" sz="3600" b="1" dirty="0" smtClean="0"/>
              <a:t>Maggior connessione con il web (Google </a:t>
            </a:r>
            <a:r>
              <a:rPr lang="it-IT" sz="3600" b="1" dirty="0" err="1" smtClean="0"/>
              <a:t>maps</a:t>
            </a:r>
            <a:r>
              <a:rPr lang="it-IT" sz="3600" b="1" dirty="0" smtClean="0"/>
              <a:t>)</a:t>
            </a:r>
          </a:p>
          <a:p>
            <a:pPr marL="285750" indent="-285750" algn="just">
              <a:buFont typeface="Arial" panose="020B0604020202020204" pitchFamily="34" charset="0"/>
              <a:buChar char="•"/>
            </a:pPr>
            <a:r>
              <a:rPr lang="it-IT" sz="3600" b="1" dirty="0" smtClean="0"/>
              <a:t>Interazione con i social </a:t>
            </a:r>
            <a:r>
              <a:rPr lang="it-IT" sz="3600" b="1" dirty="0" err="1" smtClean="0"/>
              <a:t>metwork</a:t>
            </a:r>
            <a:r>
              <a:rPr lang="it-IT" sz="3600" b="1" dirty="0" smtClean="0"/>
              <a:t> (blocchi per lavorare con </a:t>
            </a:r>
            <a:r>
              <a:rPr lang="it-IT" sz="3600" b="1" dirty="0" err="1" smtClean="0"/>
              <a:t>Twitter</a:t>
            </a:r>
            <a:r>
              <a:rPr lang="it-IT" sz="3600" b="1" dirty="0" smtClean="0"/>
              <a:t>)</a:t>
            </a:r>
          </a:p>
          <a:p>
            <a:pPr marL="285750" indent="-285750" algn="just">
              <a:buFont typeface="Arial" panose="020B0604020202020204" pitchFamily="34" charset="0"/>
              <a:buChar char="•"/>
            </a:pPr>
            <a:r>
              <a:rPr lang="it-IT" sz="3600" b="1" dirty="0" smtClean="0"/>
              <a:t>Applicazioni mobile</a:t>
            </a:r>
          </a:p>
          <a:p>
            <a:pPr marL="285750" indent="-285750" algn="just">
              <a:buFont typeface="Arial" panose="020B0604020202020204" pitchFamily="34" charset="0"/>
              <a:buChar char="•"/>
            </a:pPr>
            <a:r>
              <a:rPr lang="it-IT" sz="3600" b="1" dirty="0" smtClean="0"/>
              <a:t>Integrazione con </a:t>
            </a:r>
            <a:r>
              <a:rPr lang="it-IT" sz="3600" b="1" dirty="0" err="1" smtClean="0"/>
              <a:t>AppInventor</a:t>
            </a:r>
            <a:endParaRPr lang="it-IT" sz="3600" b="1" dirty="0" smtClean="0"/>
          </a:p>
          <a:p>
            <a:pPr marL="285750" indent="-285750" algn="just">
              <a:buFont typeface="Arial" panose="020B0604020202020204" pitchFamily="34" charset="0"/>
              <a:buChar char="•"/>
            </a:pPr>
            <a:r>
              <a:rPr lang="it-IT" sz="3600" b="1" dirty="0" smtClean="0"/>
              <a:t>???</a:t>
            </a:r>
          </a:p>
        </p:txBody>
      </p:sp>
    </p:spTree>
    <p:extLst>
      <p:ext uri="{BB962C8B-B14F-4D97-AF65-F5344CB8AC3E}">
        <p14:creationId xmlns:p14="http://schemas.microsoft.com/office/powerpoint/2010/main" val="317230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effectLst>
                  <a:outerShdw blurRad="38100" dist="38100" dir="2700000" algn="tl">
                    <a:srgbClr val="000000">
                      <a:alpha val="43137"/>
                    </a:srgbClr>
                  </a:outerShdw>
                </a:effectLst>
              </a:rPr>
              <a:t>Problemi legati ai data-</a:t>
            </a:r>
            <a:r>
              <a:rPr lang="it-IT" b="1" dirty="0" err="1" smtClean="0">
                <a:effectLst>
                  <a:outerShdw blurRad="38100" dist="38100" dir="2700000" algn="tl">
                    <a:srgbClr val="000000">
                      <a:alpha val="43137"/>
                    </a:srgbClr>
                  </a:outerShdw>
                </a:effectLst>
              </a:rPr>
              <a:t>cloud</a:t>
            </a:r>
            <a:endParaRPr lang="it-IT" b="1" dirty="0">
              <a:effectLst>
                <a:outerShdw blurRad="38100" dist="38100" dir="2700000" algn="tl">
                  <a:srgbClr val="000000">
                    <a:alpha val="43137"/>
                  </a:srgbClr>
                </a:outerShdw>
              </a:effectLst>
            </a:endParaRPr>
          </a:p>
        </p:txBody>
      </p:sp>
      <p:sp>
        <p:nvSpPr>
          <p:cNvPr id="4" name="CasellaDiTesto 3"/>
          <p:cNvSpPr txBox="1"/>
          <p:nvPr/>
        </p:nvSpPr>
        <p:spPr>
          <a:xfrm>
            <a:off x="683568" y="1484784"/>
            <a:ext cx="7776864" cy="4401205"/>
          </a:xfrm>
          <a:prstGeom prst="rect">
            <a:avLst/>
          </a:prstGeom>
          <a:noFill/>
        </p:spPr>
        <p:txBody>
          <a:bodyPr wrap="square" rtlCol="0">
            <a:spAutoFit/>
          </a:bodyPr>
          <a:lstStyle/>
          <a:p>
            <a:pPr algn="just"/>
            <a:endParaRPr lang="it-IT" sz="2400" dirty="0" smtClean="0"/>
          </a:p>
          <a:p>
            <a:pPr marL="285750" indent="-285750" algn="just">
              <a:buFont typeface="Arial" panose="020B0604020202020204" pitchFamily="34" charset="0"/>
              <a:buChar char="•"/>
            </a:pPr>
            <a:r>
              <a:rPr lang="it-IT" sz="3200" b="1" dirty="0" smtClean="0"/>
              <a:t>Gestione </a:t>
            </a:r>
            <a:r>
              <a:rPr lang="it-IT" sz="3200" b="1" dirty="0" err="1" smtClean="0"/>
              <a:t>sandbox</a:t>
            </a:r>
            <a:r>
              <a:rPr lang="it-IT" sz="3200" b="1" dirty="0" smtClean="0"/>
              <a:t> per chi usa  progetti in modo scorretto (remixando un progetto gli viene associato un nuovo id)</a:t>
            </a:r>
          </a:p>
          <a:p>
            <a:pPr marL="285750" indent="-285750" algn="just">
              <a:buFont typeface="Arial" panose="020B0604020202020204" pitchFamily="34" charset="0"/>
              <a:buChar char="•"/>
            </a:pPr>
            <a:r>
              <a:rPr lang="it-IT" sz="3200" b="1" dirty="0" smtClean="0"/>
              <a:t>Dimensionamento server per spazio e gestione concorrenza</a:t>
            </a:r>
          </a:p>
          <a:p>
            <a:pPr marL="285750" indent="-285750" algn="just">
              <a:buFont typeface="Arial" panose="020B0604020202020204" pitchFamily="34" charset="0"/>
              <a:buChar char="•"/>
            </a:pPr>
            <a:r>
              <a:rPr lang="it-IT" sz="3200" b="1" dirty="0" smtClean="0"/>
              <a:t>Privacy &amp; </a:t>
            </a:r>
            <a:r>
              <a:rPr lang="it-IT" sz="3200" b="1" dirty="0" err="1" smtClean="0"/>
              <a:t>Safety</a:t>
            </a:r>
            <a:r>
              <a:rPr lang="it-IT" sz="3200" b="1" dirty="0" smtClean="0"/>
              <a:t> (non esiste al momento modo di cancellare dati sensibili o incorretti se non segnalando l’abuso)</a:t>
            </a:r>
          </a:p>
        </p:txBody>
      </p:sp>
    </p:spTree>
    <p:extLst>
      <p:ext uri="{BB962C8B-B14F-4D97-AF65-F5344CB8AC3E}">
        <p14:creationId xmlns:p14="http://schemas.microsoft.com/office/powerpoint/2010/main" val="2698193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1018</TotalTime>
  <Words>401</Words>
  <Application>Microsoft Office PowerPoint</Application>
  <PresentationFormat>Presentazione su schermo (4:3)</PresentationFormat>
  <Paragraphs>75</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Scratch 2.0: Data-cloud</vt:lpstr>
      <vt:lpstr>L’autore</vt:lpstr>
      <vt:lpstr>Variabili e Liste in Scratch 1.4</vt:lpstr>
      <vt:lpstr>Variabili e Liste in Scratch 2.0</vt:lpstr>
      <vt:lpstr>Variabili e Liste in Scratch 2.0</vt:lpstr>
      <vt:lpstr>Variabili e Liste in Scratch 2.0</vt:lpstr>
      <vt:lpstr>Cosa si può fare?</vt:lpstr>
      <vt:lpstr>Sviluppi futuri</vt:lpstr>
      <vt:lpstr>Problemi legati ai data-cloud</vt:lpstr>
      <vt:lpstr>Limitazioni</vt:lpstr>
      <vt:lpstr>Contare il numero esecuzioni</vt:lpstr>
      <vt:lpstr>Sondaggio Pepsi-Coca</vt:lpstr>
      <vt:lpstr>Record video-gioco</vt:lpstr>
      <vt:lpstr>CHAT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Barbero</dc:creator>
  <cp:lastModifiedBy>Barbero</cp:lastModifiedBy>
  <cp:revision>45</cp:revision>
  <dcterms:created xsi:type="dcterms:W3CDTF">2013-09-20T13:23:05Z</dcterms:created>
  <dcterms:modified xsi:type="dcterms:W3CDTF">2013-09-22T19:11:09Z</dcterms:modified>
</cp:coreProperties>
</file>