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5" r:id="rId8"/>
    <p:sldId id="268" r:id="rId9"/>
    <p:sldId id="264" r:id="rId10"/>
    <p:sldId id="266" r:id="rId11"/>
    <p:sldId id="280" r:id="rId12"/>
    <p:sldId id="281" r:id="rId13"/>
    <p:sldId id="287" r:id="rId14"/>
    <p:sldId id="288" r:id="rId15"/>
    <p:sldId id="289" r:id="rId16"/>
    <p:sldId id="290" r:id="rId17"/>
    <p:sldId id="291" r:id="rId18"/>
    <p:sldId id="292" r:id="rId19"/>
    <p:sldId id="282" r:id="rId20"/>
    <p:sldId id="283" r:id="rId21"/>
    <p:sldId id="284" r:id="rId22"/>
    <p:sldId id="286" r:id="rId23"/>
    <p:sldId id="269" r:id="rId24"/>
    <p:sldId id="293" r:id="rId25"/>
    <p:sldId id="28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89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13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7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9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17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96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7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57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64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49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D771-450C-4BA1-94F0-8646AD9951C7}" type="datetimeFigureOut">
              <a:rPr lang="it-IT" smtClean="0"/>
              <a:t>20/09/2013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scratch.mit.edu/wiki/Scratch_2.0" TargetMode="External"/><Relationship Id="rId2" Type="http://schemas.openxmlformats.org/officeDocument/2006/relationships/hyperlink" Target="http://info.scratch.mit.edu/prototy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8967" y="2924944"/>
            <a:ext cx="7772400" cy="1470025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 2.0: nuove funzionalità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4747" y="5013176"/>
            <a:ext cx="7160840" cy="625624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A. Barbero - I.I.S. «</a:t>
            </a:r>
            <a:r>
              <a:rPr lang="it-IT" dirty="0" err="1" smtClean="0"/>
              <a:t>Vallauri</a:t>
            </a:r>
            <a:r>
              <a:rPr lang="it-IT" dirty="0" smtClean="0"/>
              <a:t>» – Fossano (CN)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222799" cy="242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omputingteacher.edublogs.org/files/2013/05/ScratchCat-22hiez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42" y="1124744"/>
            <a:ext cx="23717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L’I.D.E. di Scratch 2.0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arbero\Desktop\Dal bit al web\Immagini 160-161\fi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0" y="1600200"/>
            <a:ext cx="80546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Il </a:t>
            </a:r>
            <a:r>
              <a:rPr lang="it-IT" dirty="0" smtClean="0"/>
              <a:t>progetto </a:t>
            </a:r>
            <a:r>
              <a:rPr lang="it-IT" dirty="0"/>
              <a:t>viene salvato automaticamente </a:t>
            </a:r>
            <a:r>
              <a:rPr lang="it-IT" dirty="0" smtClean="0"/>
              <a:t>nella </a:t>
            </a:r>
            <a:r>
              <a:rPr lang="it-IT" b="1" dirty="0" err="1" smtClean="0"/>
              <a:t>cloud</a:t>
            </a:r>
            <a:r>
              <a:rPr lang="it-IT" dirty="0" smtClean="0"/>
              <a:t> mentre si lavora </a:t>
            </a:r>
            <a:r>
              <a:rPr lang="it-IT" dirty="0"/>
              <a:t>(se </a:t>
            </a:r>
            <a:r>
              <a:rPr lang="it-IT" dirty="0" smtClean="0"/>
              <a:t>si è loggati, </a:t>
            </a:r>
            <a:r>
              <a:rPr lang="it-IT" dirty="0" smtClean="0"/>
              <a:t>altrimenti </a:t>
            </a:r>
            <a:r>
              <a:rPr lang="it-IT" dirty="0" smtClean="0"/>
              <a:t>lo si salva in locale).</a:t>
            </a:r>
            <a:endParaRPr lang="it-IT" dirty="0"/>
          </a:p>
          <a:p>
            <a:pPr lvl="0"/>
            <a:r>
              <a:rPr lang="it-IT" dirty="0"/>
              <a:t>Quando </a:t>
            </a:r>
            <a:r>
              <a:rPr lang="it-IT" dirty="0" smtClean="0"/>
              <a:t>si crea </a:t>
            </a:r>
            <a:r>
              <a:rPr lang="it-IT" dirty="0"/>
              <a:t>un </a:t>
            </a:r>
            <a:r>
              <a:rPr lang="it-IT" dirty="0" smtClean="0"/>
              <a:t>progetto, pur essendo salvato nella </a:t>
            </a:r>
            <a:r>
              <a:rPr lang="it-IT" dirty="0" err="1" smtClean="0"/>
              <a:t>cloud</a:t>
            </a:r>
            <a:r>
              <a:rPr lang="it-IT" dirty="0" smtClean="0"/>
              <a:t>, non viene reso visibile. Solo se viene </a:t>
            </a:r>
            <a:r>
              <a:rPr lang="it-IT" dirty="0"/>
              <a:t>condiviso chiunque potrà invece vederlo e remixarlo.</a:t>
            </a:r>
          </a:p>
          <a:p>
            <a:pPr lvl="0"/>
            <a:r>
              <a:rPr lang="it-IT" dirty="0"/>
              <a:t>Il nuovo editor di immagini gestisce anche </a:t>
            </a:r>
            <a:r>
              <a:rPr lang="it-IT" b="1" dirty="0"/>
              <a:t>grafica vettoriale</a:t>
            </a:r>
            <a:r>
              <a:rPr lang="it-IT" dirty="0"/>
              <a:t> in modo che le immagini possano essere scalate a diverse dimensioni senza perdere di qualità.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626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Viene offerto lo strumento</a:t>
            </a:r>
            <a:r>
              <a:rPr lang="it-IT" dirty="0"/>
              <a:t> </a:t>
            </a:r>
            <a:r>
              <a:rPr lang="it-IT" b="1" dirty="0"/>
              <a:t>Valigetta</a:t>
            </a:r>
            <a:r>
              <a:rPr lang="it-IT" dirty="0"/>
              <a:t> </a:t>
            </a:r>
            <a:r>
              <a:rPr lang="it-IT" dirty="0" smtClean="0"/>
              <a:t>che </a:t>
            </a:r>
            <a:r>
              <a:rPr lang="it-IT" dirty="0"/>
              <a:t>permette di copiare e spostare </a:t>
            </a:r>
            <a:r>
              <a:rPr lang="it-IT" dirty="0" err="1"/>
              <a:t>sprite</a:t>
            </a:r>
            <a:r>
              <a:rPr lang="it-IT" dirty="0"/>
              <a:t>, costumi, sfondi e script da un progetto ad un altro. Se </a:t>
            </a:r>
            <a:r>
              <a:rPr lang="it-IT" dirty="0" smtClean="0"/>
              <a:t>si è loggati si può </a:t>
            </a:r>
            <a:r>
              <a:rPr lang="it-IT" dirty="0"/>
              <a:t>accedere alla </a:t>
            </a:r>
            <a:r>
              <a:rPr lang="it-IT" dirty="0" smtClean="0"/>
              <a:t>propria </a:t>
            </a:r>
            <a:r>
              <a:rPr lang="it-IT" dirty="0"/>
              <a:t>Valigetta da qualunque </a:t>
            </a:r>
            <a:r>
              <a:rPr lang="it-IT" dirty="0" smtClean="0"/>
              <a:t>progetto.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http://scratch.mit.edu/scratchr2/static/__1377892743__/images/help/backpack-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655272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17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 (3)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passa da 8 categorie di blocchi a 10 categorie</a:t>
            </a:r>
          </a:p>
          <a:p>
            <a:pPr lvl="1"/>
            <a:r>
              <a:rPr lang="it-IT" b="1" dirty="0" smtClean="0"/>
              <a:t>Situazioni</a:t>
            </a:r>
            <a:r>
              <a:rPr lang="it-IT" dirty="0" smtClean="0"/>
              <a:t> (raccoglie i blocchi per la gestione degli eventi e lo scambio dei messaggi tra processi)</a:t>
            </a:r>
          </a:p>
          <a:p>
            <a:pPr lvl="1"/>
            <a:r>
              <a:rPr lang="it-IT" b="1" dirty="0" smtClean="0"/>
              <a:t>Altri blocchi </a:t>
            </a:r>
            <a:r>
              <a:rPr lang="it-IT" dirty="0" smtClean="0"/>
              <a:t>(permette la creazione di nuovi blocchi introducendo quindi la possibilità di creare sottoprogrammi)</a:t>
            </a:r>
            <a:endParaRPr lang="it-IT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312368" cy="18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Blocchi categoria Situazioni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" y="2132856"/>
            <a:ext cx="3800278" cy="21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78042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3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 Altri blocchi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Inizialmente: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400" dirty="0"/>
              <a:t>Creo l’intestazione di un nuovo blocco (senza parametri):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 scrivo il codice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Richiamo il nuovo blocco</a:t>
            </a:r>
            <a:r>
              <a:rPr lang="it-IT" sz="2400" dirty="0" smtClean="0"/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6095"/>
            <a:ext cx="25286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4171222" cy="17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96095"/>
            <a:ext cx="2304256" cy="157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3427"/>
            <a:ext cx="2304256" cy="12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88" y="4869160"/>
            <a:ext cx="2232248" cy="180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00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 Altri blocchi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Creo </a:t>
            </a:r>
            <a:r>
              <a:rPr lang="it-IT" sz="2400" dirty="0"/>
              <a:t>l’intestazione di un nuovo blocco </a:t>
            </a:r>
            <a:r>
              <a:rPr lang="it-IT" sz="2400" dirty="0" smtClean="0"/>
              <a:t>(con 1 parametro):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 scrivo il codice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Richiamo il nuovo blocco</a:t>
            </a:r>
            <a:r>
              <a:rPr lang="it-IT" sz="2400" dirty="0" smtClean="0"/>
              <a:t>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6659"/>
            <a:ext cx="3960440" cy="321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24" y="1790396"/>
            <a:ext cx="2697920" cy="16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3189"/>
            <a:ext cx="2592288" cy="27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 Altri blocchi 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Creo </a:t>
            </a:r>
            <a:r>
              <a:rPr lang="it-IT" sz="2400" dirty="0"/>
              <a:t>l’intestazione di un nuovo blocco </a:t>
            </a:r>
            <a:r>
              <a:rPr lang="it-IT" sz="2400" dirty="0" smtClean="0"/>
              <a:t>(con 2 parametri):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 scrivo il codice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Richiamo </a:t>
            </a:r>
            <a:r>
              <a:rPr lang="it-IT" sz="2400" dirty="0"/>
              <a:t>il nuovo blocco</a:t>
            </a:r>
            <a:r>
              <a:rPr lang="it-IT" sz="2400" dirty="0" smtClean="0"/>
              <a:t>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248472" cy="34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20" y="1663936"/>
            <a:ext cx="3325773" cy="22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365104"/>
            <a:ext cx="2387302" cy="215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9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 Altri blocchi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Scratch 2.0 gestisce la </a:t>
            </a:r>
            <a:r>
              <a:rPr lang="it-IT" sz="2400" b="1" dirty="0" smtClean="0"/>
              <a:t>ricorsione</a:t>
            </a:r>
            <a:r>
              <a:rPr lang="it-IT" sz="2400" dirty="0" smtClean="0"/>
              <a:t> appoggiandosi a una lista da gestire come uno STACK: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5406"/>
            <a:ext cx="5374191" cy="36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06144"/>
            <a:ext cx="1872208" cy="54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6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b="1" dirty="0" smtClean="0"/>
              <a:t>webcam</a:t>
            </a:r>
            <a:r>
              <a:rPr lang="it-IT" dirty="0" smtClean="0"/>
              <a:t> può essere usata per </a:t>
            </a:r>
            <a:r>
              <a:rPr lang="it-IT" dirty="0"/>
              <a:t>interagire con </a:t>
            </a:r>
            <a:r>
              <a:rPr lang="it-IT" dirty="0" smtClean="0"/>
              <a:t>gli </a:t>
            </a:r>
            <a:r>
              <a:rPr lang="it-IT" dirty="0" err="1" smtClean="0"/>
              <a:t>sprite</a:t>
            </a:r>
            <a:r>
              <a:rPr lang="it-IT" dirty="0" smtClean="0"/>
              <a:t> </a:t>
            </a:r>
            <a:r>
              <a:rPr lang="it-IT" dirty="0"/>
              <a:t>muovendo le mani o il corpo.</a:t>
            </a:r>
          </a:p>
          <a:p>
            <a:endParaRPr lang="it-IT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4897"/>
            <a:ext cx="8703409" cy="421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9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è Scratch (1)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200" dirty="0" smtClean="0"/>
              <a:t>Apparso nel 2006 (nato nel 2003) dal gruppo </a:t>
            </a:r>
            <a:r>
              <a:rPr lang="en-US" sz="2200" i="1" dirty="0"/>
              <a:t>Lifelong Kindergarten group</a:t>
            </a:r>
            <a:r>
              <a:rPr lang="en-US" sz="2200" dirty="0" smtClean="0"/>
              <a:t>, </a:t>
            </a:r>
            <a:r>
              <a:rPr lang="en-US" sz="2200" dirty="0" err="1" smtClean="0"/>
              <a:t>guidato</a:t>
            </a:r>
            <a:r>
              <a:rPr lang="en-US" sz="2200" dirty="0" smtClean="0"/>
              <a:t> da Mitchel </a:t>
            </a:r>
            <a:r>
              <a:rPr lang="en-US" sz="2200" dirty="0" err="1" smtClean="0"/>
              <a:t>Resnick</a:t>
            </a:r>
            <a:r>
              <a:rPr lang="en-US" sz="2200" dirty="0" smtClean="0"/>
              <a:t>, al MIT Media Lab.</a:t>
            </a:r>
          </a:p>
          <a:p>
            <a:r>
              <a:rPr lang="it-IT" sz="2200" dirty="0" smtClean="0"/>
              <a:t>Linguaggio di programmazione con </a:t>
            </a:r>
            <a:r>
              <a:rPr lang="it-IT" sz="2200" dirty="0"/>
              <a:t>un ambiente grafico di lavoro per imparare </a:t>
            </a:r>
            <a:r>
              <a:rPr lang="it-IT" sz="2200" dirty="0" smtClean="0"/>
              <a:t>la programmazione in </a:t>
            </a:r>
            <a:r>
              <a:rPr lang="it-IT" sz="2200" dirty="0"/>
              <a:t>modo semplice e creare storie interattive, giochi, animazioni grafiche, simulazioni e altro ancora, per poi condividere i programmi realizzati attraverso il Web.</a:t>
            </a:r>
          </a:p>
          <a:p>
            <a:r>
              <a:rPr lang="it-IT" sz="2200" dirty="0"/>
              <a:t>La codifica dei programmi in </a:t>
            </a:r>
            <a:r>
              <a:rPr lang="it-IT" sz="2200" i="1" dirty="0"/>
              <a:t>Scratch </a:t>
            </a:r>
            <a:r>
              <a:rPr lang="it-IT" sz="2200" dirty="0"/>
              <a:t>consiste nell’impilare </a:t>
            </a:r>
            <a:r>
              <a:rPr lang="it-IT" sz="2200" dirty="0" smtClean="0"/>
              <a:t>blocchi, </a:t>
            </a:r>
            <a:r>
              <a:rPr lang="it-IT" sz="2200" dirty="0"/>
              <a:t>che presentano forma e colore dipendenti dall’istruzione che si vuole utilizzare, come si fa con i mattoncini delle costruzioni, pezzo dopo pezzo. Così facendo, è possibile avvicinarsi alla programmazione e capire la logica degli algoritmi in modo divertente e creativo</a:t>
            </a:r>
            <a:r>
              <a:rPr lang="it-IT" sz="2200" dirty="0" smtClean="0"/>
              <a:t>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9940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questo caso «toccando» lo </a:t>
            </a:r>
            <a:r>
              <a:rPr lang="it-IT" dirty="0" err="1" smtClean="0"/>
              <a:t>sprite</a:t>
            </a:r>
            <a:r>
              <a:rPr lang="it-IT" dirty="0" smtClean="0"/>
              <a:t> lo nascondo per poi farlo riapparire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63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1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questo caso «sposto» lo </a:t>
            </a:r>
            <a:r>
              <a:rPr lang="it-IT" dirty="0" err="1" smtClean="0"/>
              <a:t>sprite</a:t>
            </a:r>
            <a:r>
              <a:rPr lang="it-IT" dirty="0" smtClean="0"/>
              <a:t> della farfalla  con il movimento delle mie mani.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8999"/>
            <a:ext cx="10727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3" y="2852935"/>
            <a:ext cx="7593641" cy="30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7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Mediante la possibilità di «</a:t>
            </a:r>
            <a:r>
              <a:rPr lang="it-IT" b="1" dirty="0" smtClean="0"/>
              <a:t>clonare</a:t>
            </a:r>
            <a:r>
              <a:rPr lang="it-IT" dirty="0" smtClean="0"/>
              <a:t>» gli </a:t>
            </a:r>
            <a:r>
              <a:rPr lang="it-IT" dirty="0" err="1" smtClean="0"/>
              <a:t>sprite</a:t>
            </a:r>
            <a:r>
              <a:rPr lang="it-IT" dirty="0" smtClean="0"/>
              <a:t> è possibile realizzare animazioni più complesse e precise.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809706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1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 (7)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it-IT" dirty="0" smtClean="0"/>
              <a:t>E’ possibile gestire variabili di tipo </a:t>
            </a:r>
            <a:r>
              <a:rPr lang="it-IT" b="1" dirty="0" err="1" smtClean="0"/>
              <a:t>cloud</a:t>
            </a:r>
            <a:r>
              <a:rPr lang="it-IT" b="1" dirty="0" smtClean="0"/>
              <a:t>-data</a:t>
            </a:r>
            <a:r>
              <a:rPr lang="it-IT" dirty="0" smtClean="0"/>
              <a:t> persistenti nel </a:t>
            </a:r>
            <a:r>
              <a:rPr lang="it-IT" dirty="0" err="1" smtClean="0"/>
              <a:t>cloud</a:t>
            </a:r>
            <a:r>
              <a:rPr lang="it-IT" dirty="0" smtClean="0"/>
              <a:t> e </a:t>
            </a:r>
            <a:r>
              <a:rPr lang="it-IT" dirty="0" err="1" smtClean="0"/>
              <a:t>globalmemte</a:t>
            </a:r>
            <a:r>
              <a:rPr lang="it-IT" dirty="0" smtClean="0"/>
              <a:t> visibili e utilizzabili da chiunque faccia girare lo stesso progetto. In questo modo potrò gestire progetti con:</a:t>
            </a:r>
            <a:endParaRPr lang="it-IT" dirty="0"/>
          </a:p>
          <a:p>
            <a:pPr lvl="1"/>
            <a:r>
              <a:rPr lang="it-IT" dirty="0" smtClean="0"/>
              <a:t>Possibilità di salvare un punteggio/record di un gioco</a:t>
            </a:r>
          </a:p>
          <a:p>
            <a:pPr lvl="1"/>
            <a:r>
              <a:rPr lang="it-IT" dirty="0" smtClean="0"/>
              <a:t>Creazione sondaggi/raccolta voti</a:t>
            </a:r>
            <a:endParaRPr lang="it-IT" dirty="0" smtClean="0"/>
          </a:p>
          <a:p>
            <a:pPr lvl="1"/>
            <a:r>
              <a:rPr lang="it-IT" dirty="0" smtClean="0"/>
              <a:t>Gestione chat</a:t>
            </a:r>
          </a:p>
          <a:p>
            <a:r>
              <a:rPr lang="it-IT" dirty="0" smtClean="0"/>
              <a:t>Al momento sono permesse solo variabili semplici per un </a:t>
            </a:r>
            <a:r>
              <a:rPr lang="it-IT" dirty="0" err="1" smtClean="0"/>
              <a:t>max</a:t>
            </a:r>
            <a:r>
              <a:rPr lang="it-IT" dirty="0" smtClean="0"/>
              <a:t> di 10 per progetto. Anche le liste </a:t>
            </a:r>
            <a:r>
              <a:rPr lang="it-IT" dirty="0" err="1" smtClean="0"/>
              <a:t>cloud</a:t>
            </a:r>
            <a:r>
              <a:rPr lang="it-IT" dirty="0" smtClean="0"/>
              <a:t>-</a:t>
            </a:r>
            <a:r>
              <a:rPr lang="it-IT" dirty="0"/>
              <a:t>data</a:t>
            </a:r>
            <a:r>
              <a:rPr lang="it-IT" dirty="0" smtClean="0"/>
              <a:t> saranno disponibili a breve. </a:t>
            </a:r>
          </a:p>
          <a:p>
            <a:r>
              <a:rPr lang="it-IT" dirty="0" smtClean="0"/>
              <a:t>Solo se si è loggati al sito è possibile utilizzarle!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8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4" y="1340768"/>
            <a:ext cx="33309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3747"/>
            <a:ext cx="1872208" cy="11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84" y="2837749"/>
            <a:ext cx="5524410" cy="36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47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saperne di più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info.scratch.mit.edu/prototype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wiki.scratch.mit.edu/wiki/Scratch_2.0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6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semplice esempio… (1)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Barbero\Desktop\Dal bit al web\Immagini 162-163\fi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9182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arbero\Desktop\Dal bit al web\Immagini 162-163\fi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7527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 il risultato che si ottiene (2)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Barbero\Desktop\Dal bit al web\Immagini 162-163\fi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925913" cy="40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è Scratch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I programmi di </a:t>
            </a:r>
            <a:r>
              <a:rPr lang="it-IT" i="1" dirty="0" smtClean="0"/>
              <a:t>Scratch </a:t>
            </a:r>
            <a:r>
              <a:rPr lang="it-IT" dirty="0" smtClean="0"/>
              <a:t>agiscono su oggetti grafici, disegni, immagini chiamati </a:t>
            </a:r>
            <a:r>
              <a:rPr lang="it-IT" b="1" dirty="0" err="1" smtClean="0"/>
              <a:t>sprite</a:t>
            </a:r>
            <a:r>
              <a:rPr lang="it-IT" dirty="0" smtClean="0"/>
              <a:t>, come la figurina del gatto che rappresenta il logo di </a:t>
            </a:r>
            <a:r>
              <a:rPr lang="it-IT" dirty="0" err="1" smtClean="0"/>
              <a:t>Scracth</a:t>
            </a:r>
            <a:r>
              <a:rPr lang="it-IT" dirty="0" smtClean="0"/>
              <a:t>. E’ possibile disegnare gli </a:t>
            </a:r>
            <a:r>
              <a:rPr lang="it-IT" dirty="0" err="1" smtClean="0"/>
              <a:t>sprite</a:t>
            </a:r>
            <a:r>
              <a:rPr lang="it-IT" dirty="0" smtClean="0"/>
              <a:t> a piacere attraverso un semplice programma di disegno, così come è possibile importare un’immagine o una foto scattata con una macchina fotografica digitale o con la webcam. Gli </a:t>
            </a:r>
            <a:r>
              <a:rPr lang="it-IT" dirty="0" err="1" smtClean="0"/>
              <a:t>sprite</a:t>
            </a:r>
            <a:r>
              <a:rPr lang="it-IT" dirty="0" smtClean="0"/>
              <a:t>, inoltre, possono essere personalizzati associando </a:t>
            </a:r>
            <a:r>
              <a:rPr lang="it-IT" b="1" dirty="0" smtClean="0"/>
              <a:t>costumi</a:t>
            </a:r>
            <a:r>
              <a:rPr lang="it-IT" dirty="0" smtClean="0"/>
              <a:t> diversi, in modo da animarli dando loro la forma che più interessa, e suoni diversi. </a:t>
            </a:r>
          </a:p>
          <a:p>
            <a:r>
              <a:rPr lang="it-IT" dirty="0" smtClean="0"/>
              <a:t>A ogni </a:t>
            </a:r>
            <a:r>
              <a:rPr lang="it-IT" dirty="0" err="1" smtClean="0"/>
              <a:t>sprite</a:t>
            </a:r>
            <a:r>
              <a:rPr lang="it-IT" dirty="0" smtClean="0"/>
              <a:t> sono associate delle istruzioni , gli </a:t>
            </a:r>
            <a:r>
              <a:rPr lang="it-IT" b="1" dirty="0" smtClean="0"/>
              <a:t>script</a:t>
            </a:r>
            <a:r>
              <a:rPr lang="it-IT" dirty="0" smtClean="0"/>
              <a:t>, che indicano che cosa deve fare: parlare, muoversi, suonare, nascondersi, eseguire calcoli e tanto altro ancora.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4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corsa delle macchinine (1)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Barbero\Desktop\Dal bit al web\Immagini Car Race\fi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01996" cy="27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arbero\Desktop\Dal bit al web\Immagini Car Race\fi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7623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arbero\Desktop\Dal bit al web\Immagini Car Race\fi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31" y="3068960"/>
            <a:ext cx="3913343" cy="27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corsa delle macchinine (2)</a:t>
            </a:r>
            <a:endParaRPr lang="it-IT" dirty="0"/>
          </a:p>
        </p:txBody>
      </p:sp>
      <p:pic>
        <p:nvPicPr>
          <p:cNvPr id="9218" name="Picture 2" descr="C:\Users\Barbero\Desktop\Dal bit al web\Immagini Car Race\fi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8224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arbero\Desktop\Dal bit al web\Immagini Car Race\fi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92982"/>
            <a:ext cx="4104456" cy="39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arbero\Desktop\Dal bit al web\Immagini Car Race\fi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62306"/>
            <a:ext cx="20193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un gioco?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320E04"/>
                </a:solidFill>
              </a:rPr>
              <a:t>variabili e liste</a:t>
            </a:r>
          </a:p>
          <a:p>
            <a:r>
              <a:rPr lang="it-IT" b="1" dirty="0" smtClean="0">
                <a:solidFill>
                  <a:srgbClr val="320E04"/>
                </a:solidFill>
              </a:rPr>
              <a:t>struttura condizionale</a:t>
            </a:r>
          </a:p>
          <a:p>
            <a:r>
              <a:rPr lang="it-IT" b="1" dirty="0" smtClean="0">
                <a:solidFill>
                  <a:srgbClr val="320E04"/>
                </a:solidFill>
              </a:rPr>
              <a:t>struttura iterativa</a:t>
            </a:r>
          </a:p>
          <a:p>
            <a:r>
              <a:rPr lang="it-IT" b="1" dirty="0" smtClean="0">
                <a:solidFill>
                  <a:srgbClr val="320E04"/>
                </a:solidFill>
              </a:rPr>
              <a:t>gestione processi concorrenti</a:t>
            </a:r>
          </a:p>
          <a:p>
            <a:r>
              <a:rPr lang="it-IT" b="1" dirty="0" smtClean="0">
                <a:solidFill>
                  <a:srgbClr val="320E04"/>
                </a:solidFill>
              </a:rPr>
              <a:t>comunicazione con messaggi</a:t>
            </a:r>
          </a:p>
          <a:p>
            <a:r>
              <a:rPr lang="it-IT" b="1" dirty="0" smtClean="0">
                <a:solidFill>
                  <a:srgbClr val="320E04"/>
                </a:solidFill>
              </a:rPr>
              <a:t>paradigma imperativo e </a:t>
            </a:r>
            <a:r>
              <a:rPr lang="it-IT" b="1" dirty="0" err="1" smtClean="0">
                <a:solidFill>
                  <a:srgbClr val="320E04"/>
                </a:solidFill>
              </a:rPr>
              <a:t>event-driven</a:t>
            </a:r>
            <a:endParaRPr lang="it-IT" b="1" dirty="0" smtClean="0">
              <a:solidFill>
                <a:srgbClr val="320E04"/>
              </a:solidFill>
            </a:endParaRPr>
          </a:p>
          <a:p>
            <a:r>
              <a:rPr lang="it-IT" b="1" dirty="0">
                <a:solidFill>
                  <a:srgbClr val="320E04"/>
                </a:solidFill>
              </a:rPr>
              <a:t>a</a:t>
            </a:r>
            <a:r>
              <a:rPr lang="it-IT" b="1" dirty="0" smtClean="0">
                <a:solidFill>
                  <a:srgbClr val="320E04"/>
                </a:solidFill>
              </a:rPr>
              <a:t>nimazioni</a:t>
            </a:r>
          </a:p>
          <a:p>
            <a:r>
              <a:rPr lang="it-IT" b="1" dirty="0" smtClean="0">
                <a:solidFill>
                  <a:srgbClr val="320E04"/>
                </a:solidFill>
              </a:rPr>
              <a:t>free software</a:t>
            </a:r>
          </a:p>
          <a:p>
            <a:r>
              <a:rPr lang="it-IT" b="1" dirty="0" smtClean="0">
                <a:solidFill>
                  <a:srgbClr val="320E04"/>
                </a:solidFill>
              </a:rPr>
              <a:t>web 2.0</a:t>
            </a:r>
          </a:p>
          <a:p>
            <a:endParaRPr lang="it-IT" b="1" dirty="0" smtClean="0">
              <a:solidFill>
                <a:srgbClr val="320E04"/>
              </a:solidFill>
            </a:endParaRPr>
          </a:p>
          <a:p>
            <a:endParaRPr lang="it-IT" b="1" dirty="0" smtClean="0">
              <a:solidFill>
                <a:srgbClr val="320E04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5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Scratch 1.4 a Scratch 2.0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Apparsa nel maggio 2013</a:t>
            </a:r>
          </a:p>
          <a:p>
            <a:r>
              <a:rPr lang="it-IT" dirty="0" smtClean="0"/>
              <a:t>Web </a:t>
            </a:r>
            <a:r>
              <a:rPr lang="it-IT" dirty="0" err="1" smtClean="0"/>
              <a:t>based</a:t>
            </a:r>
            <a:endParaRPr lang="it-IT" dirty="0" smtClean="0"/>
          </a:p>
          <a:p>
            <a:r>
              <a:rPr lang="it-IT" dirty="0" smtClean="0"/>
              <a:t>Versione download (beta) da fine agosto 2013</a:t>
            </a:r>
          </a:p>
          <a:p>
            <a:r>
              <a:rPr lang="it-IT" dirty="0" smtClean="0"/>
              <a:t>Maggiori potenzialità</a:t>
            </a:r>
          </a:p>
          <a:p>
            <a:r>
              <a:rPr lang="it-IT" dirty="0" smtClean="0"/>
              <a:t>Nuova interfaccia più ricca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801</Words>
  <Application>Microsoft Office PowerPoint</Application>
  <PresentationFormat>Presentazione su schermo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Scratch 2.0: nuove funzionalità</vt:lpstr>
      <vt:lpstr>Che cosa è Scratch (1)</vt:lpstr>
      <vt:lpstr>Un semplice esempio… (1)</vt:lpstr>
      <vt:lpstr>…e il risultato che si ottiene (2)</vt:lpstr>
      <vt:lpstr>Che cosa è Scratch (2)</vt:lpstr>
      <vt:lpstr>La corsa delle macchinine (1)</vt:lpstr>
      <vt:lpstr>La corsa delle macchinine (2)</vt:lpstr>
      <vt:lpstr>Solo un gioco?</vt:lpstr>
      <vt:lpstr>Da Scratch 1.4 a Scratch 2.0</vt:lpstr>
      <vt:lpstr>L’I.D.E. di Scratch 2.0</vt:lpstr>
      <vt:lpstr>Novità della versione 2.0 (1)</vt:lpstr>
      <vt:lpstr>Novità della versione 2.0 (2)</vt:lpstr>
      <vt:lpstr>Novità della versione 2.0 (3)</vt:lpstr>
      <vt:lpstr>Blocchi categoria Situazioni</vt:lpstr>
      <vt:lpstr>La categoria Altri blocchi (1)</vt:lpstr>
      <vt:lpstr>La categoria Altri blocchi (2)</vt:lpstr>
      <vt:lpstr>La categoria Altri blocchi (3)</vt:lpstr>
      <vt:lpstr>La categoria Altri blocchi (4)</vt:lpstr>
      <vt:lpstr>Novità della versione 2.0 (4)</vt:lpstr>
      <vt:lpstr>Novità della versione 2.0 (4)</vt:lpstr>
      <vt:lpstr>Novità della versione 2.0 (5)</vt:lpstr>
      <vt:lpstr>Novità della versione 2.0 (6)</vt:lpstr>
      <vt:lpstr>Novità della versione 2.0 (7)</vt:lpstr>
      <vt:lpstr>Novità della versione 2.0 (8)</vt:lpstr>
      <vt:lpstr>Per saperne di più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Barbero</dc:creator>
  <cp:lastModifiedBy>Barbero</cp:lastModifiedBy>
  <cp:revision>32</cp:revision>
  <dcterms:created xsi:type="dcterms:W3CDTF">2013-09-20T13:23:05Z</dcterms:created>
  <dcterms:modified xsi:type="dcterms:W3CDTF">2013-09-20T20:05:47Z</dcterms:modified>
</cp:coreProperties>
</file>