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63" r:id="rId3"/>
    <p:sldId id="257" r:id="rId4"/>
    <p:sldId id="258" r:id="rId5"/>
    <p:sldId id="261" r:id="rId6"/>
    <p:sldId id="262" r:id="rId7"/>
    <p:sldId id="260" r:id="rId8"/>
    <p:sldId id="264" r:id="rId9"/>
    <p:sldId id="265" r:id="rId10"/>
    <p:sldId id="267"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92" autoAdjust="0"/>
    <p:restoredTop sz="94660"/>
  </p:normalViewPr>
  <p:slideViewPr>
    <p:cSldViewPr>
      <p:cViewPr>
        <p:scale>
          <a:sx n="80" d="100"/>
          <a:sy n="80" d="100"/>
        </p:scale>
        <p:origin x="138"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00163FC-4CD2-4799-9752-7153AF70FC12}" type="datetimeFigureOut">
              <a:rPr lang="en-US" smtClean="0"/>
              <a:pPr/>
              <a:t>10/11/2016</a:t>
            </a:fld>
            <a:endParaRPr lang="en-US"/>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ddddddddddddddddddd</a:t>
            </a:r>
            <a:endParaRPr lang="en-US"/>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0986092-BFE6-4B7C-9FC0-A4AB63A75596}" type="slidenum">
              <a:rPr lang="en-US" smtClean="0"/>
              <a:pPr/>
              <a:t>‹N›</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553095-2632-419F-A2E6-F94D86DF3DBB}" type="datetimeFigureOut">
              <a:rPr lang="en-US" smtClean="0"/>
              <a:pPr/>
              <a:t>10/11/2016</a:t>
            </a:fld>
            <a:endParaRPr lang="en-US"/>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ddddddddddddddddddd</a:t>
            </a:r>
            <a:endParaRPr lang="en-US"/>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E219D6-DFF4-4D6A-B766-753CF690AD34}" type="slidenum">
              <a:rPr lang="en-US" smtClean="0"/>
              <a:pPr/>
              <a:t>‹N›</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fld id="{B3E219D6-DFF4-4D6A-B766-753CF690AD34}" type="slidenum">
              <a:rPr lang="en-US" smtClean="0"/>
              <a:pPr/>
              <a:t>1</a:t>
            </a:fld>
            <a:endParaRPr lang="en-US"/>
          </a:p>
        </p:txBody>
      </p:sp>
      <p:sp>
        <p:nvSpPr>
          <p:cNvPr id="5" name="Segnaposto piè di pagina 4"/>
          <p:cNvSpPr>
            <a:spLocks noGrp="1"/>
          </p:cNvSpPr>
          <p:nvPr>
            <p:ph type="ftr" sz="quarter" idx="11"/>
          </p:nvPr>
        </p:nvSpPr>
        <p:spPr/>
        <p:txBody>
          <a:bodyPr/>
          <a:lstStyle/>
          <a:p>
            <a:r>
              <a:rPr lang="en-US" smtClean="0"/>
              <a:t>ddddddddddddddddddd</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piè di pagina 3"/>
          <p:cNvSpPr>
            <a:spLocks noGrp="1"/>
          </p:cNvSpPr>
          <p:nvPr>
            <p:ph type="ftr" sz="quarter" idx="10"/>
          </p:nvPr>
        </p:nvSpPr>
        <p:spPr/>
        <p:txBody>
          <a:bodyPr/>
          <a:lstStyle/>
          <a:p>
            <a:r>
              <a:rPr lang="en-US" smtClean="0"/>
              <a:t>ddddddddddddddddddd</a:t>
            </a:r>
            <a:endParaRPr lang="en-US"/>
          </a:p>
        </p:txBody>
      </p:sp>
      <p:sp>
        <p:nvSpPr>
          <p:cNvPr id="5" name="Segnaposto numero diapositiva 4"/>
          <p:cNvSpPr>
            <a:spLocks noGrp="1"/>
          </p:cNvSpPr>
          <p:nvPr>
            <p:ph type="sldNum" sz="quarter" idx="11"/>
          </p:nvPr>
        </p:nvSpPr>
        <p:spPr/>
        <p:txBody>
          <a:bodyPr/>
          <a:lstStyle/>
          <a:p>
            <a:fld id="{B3E219D6-DFF4-4D6A-B766-753CF690AD34}"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US"/>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p>
            <a:fld id="{EC1BA598-6F8E-483A-A172-CC33459EEA81}" type="datetime1">
              <a:rPr lang="en-US" smtClean="0"/>
              <a:pPr/>
              <a:t>10/11/2016</a:t>
            </a:fld>
            <a:endParaRPr lang="en-US"/>
          </a:p>
        </p:txBody>
      </p:sp>
      <p:sp>
        <p:nvSpPr>
          <p:cNvPr id="5" name="Segnaposto piè di pagina 4"/>
          <p:cNvSpPr>
            <a:spLocks noGrp="1"/>
          </p:cNvSpPr>
          <p:nvPr>
            <p:ph type="ftr" sz="quarter" idx="11"/>
          </p:nvPr>
        </p:nvSpPr>
        <p:spPr/>
        <p:txBody>
          <a:bodyPr/>
          <a:lstStyle/>
          <a:p>
            <a:r>
              <a:rPr lang="en-US" smtClean="0"/>
              <a:t>ISSEP 2016 - Munster</a:t>
            </a:r>
            <a:endParaRPr lang="en-US"/>
          </a:p>
        </p:txBody>
      </p:sp>
      <p:sp>
        <p:nvSpPr>
          <p:cNvPr id="6" name="Segnaposto numero diapositiva 5"/>
          <p:cNvSpPr>
            <a:spLocks noGrp="1"/>
          </p:cNvSpPr>
          <p:nvPr>
            <p:ph type="sldNum" sz="quarter" idx="12"/>
          </p:nvPr>
        </p:nvSpPr>
        <p:spPr/>
        <p:txBody>
          <a:bodyPr/>
          <a:lstStyle/>
          <a:p>
            <a:fld id="{9172E902-C1A4-49CA-A555-0F418BFD78B2}"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B3ECF8C8-650B-4CBC-B538-A97494E4F768}" type="datetime1">
              <a:rPr lang="en-US" smtClean="0"/>
              <a:pPr/>
              <a:t>10/11/2016</a:t>
            </a:fld>
            <a:endParaRPr lang="en-US"/>
          </a:p>
        </p:txBody>
      </p:sp>
      <p:sp>
        <p:nvSpPr>
          <p:cNvPr id="5" name="Segnaposto piè di pagina 4"/>
          <p:cNvSpPr>
            <a:spLocks noGrp="1"/>
          </p:cNvSpPr>
          <p:nvPr>
            <p:ph type="ftr" sz="quarter" idx="11"/>
          </p:nvPr>
        </p:nvSpPr>
        <p:spPr/>
        <p:txBody>
          <a:bodyPr/>
          <a:lstStyle/>
          <a:p>
            <a:r>
              <a:rPr lang="en-US" smtClean="0"/>
              <a:t>ISSEP 2016 - Munster</a:t>
            </a:r>
            <a:endParaRPr lang="en-US"/>
          </a:p>
        </p:txBody>
      </p:sp>
      <p:sp>
        <p:nvSpPr>
          <p:cNvPr id="6" name="Segnaposto numero diapositiva 5"/>
          <p:cNvSpPr>
            <a:spLocks noGrp="1"/>
          </p:cNvSpPr>
          <p:nvPr>
            <p:ph type="sldNum" sz="quarter" idx="12"/>
          </p:nvPr>
        </p:nvSpPr>
        <p:spPr/>
        <p:txBody>
          <a:bodyPr/>
          <a:lstStyle/>
          <a:p>
            <a:fld id="{9172E902-C1A4-49CA-A555-0F418BFD78B2}"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C8AC159F-2B01-4881-A236-46CC6743AC30}" type="datetime1">
              <a:rPr lang="en-US" smtClean="0"/>
              <a:pPr/>
              <a:t>10/11/2016</a:t>
            </a:fld>
            <a:endParaRPr lang="en-US"/>
          </a:p>
        </p:txBody>
      </p:sp>
      <p:sp>
        <p:nvSpPr>
          <p:cNvPr id="5" name="Segnaposto piè di pagina 4"/>
          <p:cNvSpPr>
            <a:spLocks noGrp="1"/>
          </p:cNvSpPr>
          <p:nvPr>
            <p:ph type="ftr" sz="quarter" idx="11"/>
          </p:nvPr>
        </p:nvSpPr>
        <p:spPr/>
        <p:txBody>
          <a:bodyPr/>
          <a:lstStyle/>
          <a:p>
            <a:r>
              <a:rPr lang="en-US" smtClean="0"/>
              <a:t>ISSEP 2016 - Munster</a:t>
            </a:r>
            <a:endParaRPr lang="en-US"/>
          </a:p>
        </p:txBody>
      </p:sp>
      <p:sp>
        <p:nvSpPr>
          <p:cNvPr id="6" name="Segnaposto numero diapositiva 5"/>
          <p:cNvSpPr>
            <a:spLocks noGrp="1"/>
          </p:cNvSpPr>
          <p:nvPr>
            <p:ph type="sldNum" sz="quarter" idx="12"/>
          </p:nvPr>
        </p:nvSpPr>
        <p:spPr/>
        <p:txBody>
          <a:bodyPr/>
          <a:lstStyle/>
          <a:p>
            <a:fld id="{9172E902-C1A4-49CA-A555-0F418BFD78B2}"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41EA84BD-84F4-4619-93A9-A155F3B77B28}" type="datetime1">
              <a:rPr lang="en-US" smtClean="0"/>
              <a:pPr/>
              <a:t>10/11/2016</a:t>
            </a:fld>
            <a:endParaRPr lang="en-US"/>
          </a:p>
        </p:txBody>
      </p:sp>
      <p:sp>
        <p:nvSpPr>
          <p:cNvPr id="5" name="Segnaposto piè di pagina 4"/>
          <p:cNvSpPr>
            <a:spLocks noGrp="1"/>
          </p:cNvSpPr>
          <p:nvPr>
            <p:ph type="ftr" sz="quarter" idx="11"/>
          </p:nvPr>
        </p:nvSpPr>
        <p:spPr/>
        <p:txBody>
          <a:bodyPr/>
          <a:lstStyle/>
          <a:p>
            <a:r>
              <a:rPr lang="en-US" smtClean="0"/>
              <a:t>ISSEP 2016 - Munster</a:t>
            </a:r>
            <a:endParaRPr lang="en-US"/>
          </a:p>
        </p:txBody>
      </p:sp>
      <p:sp>
        <p:nvSpPr>
          <p:cNvPr id="6" name="Segnaposto numero diapositiva 5"/>
          <p:cNvSpPr>
            <a:spLocks noGrp="1"/>
          </p:cNvSpPr>
          <p:nvPr>
            <p:ph type="sldNum" sz="quarter" idx="12"/>
          </p:nvPr>
        </p:nvSpPr>
        <p:spPr/>
        <p:txBody>
          <a:bodyPr/>
          <a:lstStyle/>
          <a:p>
            <a:fld id="{9172E902-C1A4-49CA-A555-0F418BFD78B2}"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3C657B3-F734-45B4-909D-9CC7B5EACEBE}" type="datetime1">
              <a:rPr lang="en-US" smtClean="0"/>
              <a:pPr/>
              <a:t>10/11/2016</a:t>
            </a:fld>
            <a:endParaRPr lang="en-US"/>
          </a:p>
        </p:txBody>
      </p:sp>
      <p:sp>
        <p:nvSpPr>
          <p:cNvPr id="5" name="Segnaposto piè di pagina 4"/>
          <p:cNvSpPr>
            <a:spLocks noGrp="1"/>
          </p:cNvSpPr>
          <p:nvPr>
            <p:ph type="ftr" sz="quarter" idx="11"/>
          </p:nvPr>
        </p:nvSpPr>
        <p:spPr/>
        <p:txBody>
          <a:bodyPr/>
          <a:lstStyle/>
          <a:p>
            <a:r>
              <a:rPr lang="en-US" smtClean="0"/>
              <a:t>ISSEP 2016 - Munster</a:t>
            </a:r>
            <a:endParaRPr lang="en-US"/>
          </a:p>
        </p:txBody>
      </p:sp>
      <p:sp>
        <p:nvSpPr>
          <p:cNvPr id="6" name="Segnaposto numero diapositiva 5"/>
          <p:cNvSpPr>
            <a:spLocks noGrp="1"/>
          </p:cNvSpPr>
          <p:nvPr>
            <p:ph type="sldNum" sz="quarter" idx="12"/>
          </p:nvPr>
        </p:nvSpPr>
        <p:spPr/>
        <p:txBody>
          <a:bodyPr/>
          <a:lstStyle/>
          <a:p>
            <a:fld id="{9172E902-C1A4-49CA-A555-0F418BFD78B2}"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fld id="{697EBCA6-5F1E-4927-8BC2-D1D64245A6C2}" type="datetime1">
              <a:rPr lang="en-US" smtClean="0"/>
              <a:pPr/>
              <a:t>10/11/2016</a:t>
            </a:fld>
            <a:endParaRPr lang="en-US"/>
          </a:p>
        </p:txBody>
      </p:sp>
      <p:sp>
        <p:nvSpPr>
          <p:cNvPr id="6" name="Segnaposto piè di pagina 5"/>
          <p:cNvSpPr>
            <a:spLocks noGrp="1"/>
          </p:cNvSpPr>
          <p:nvPr>
            <p:ph type="ftr" sz="quarter" idx="11"/>
          </p:nvPr>
        </p:nvSpPr>
        <p:spPr/>
        <p:txBody>
          <a:bodyPr/>
          <a:lstStyle/>
          <a:p>
            <a:r>
              <a:rPr lang="en-US" smtClean="0"/>
              <a:t>ISSEP 2016 - Munster</a:t>
            </a:r>
            <a:endParaRPr lang="en-US"/>
          </a:p>
        </p:txBody>
      </p:sp>
      <p:sp>
        <p:nvSpPr>
          <p:cNvPr id="7" name="Segnaposto numero diapositiva 6"/>
          <p:cNvSpPr>
            <a:spLocks noGrp="1"/>
          </p:cNvSpPr>
          <p:nvPr>
            <p:ph type="sldNum" sz="quarter" idx="12"/>
          </p:nvPr>
        </p:nvSpPr>
        <p:spPr/>
        <p:txBody>
          <a:bodyPr/>
          <a:lstStyle/>
          <a:p>
            <a:fld id="{9172E902-C1A4-49CA-A555-0F418BFD78B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fld id="{2B9118CB-3741-49C9-9326-486C6F053508}" type="datetime1">
              <a:rPr lang="en-US" smtClean="0"/>
              <a:pPr/>
              <a:t>10/11/2016</a:t>
            </a:fld>
            <a:endParaRPr lang="en-US"/>
          </a:p>
        </p:txBody>
      </p:sp>
      <p:sp>
        <p:nvSpPr>
          <p:cNvPr id="8" name="Segnaposto piè di pagina 7"/>
          <p:cNvSpPr>
            <a:spLocks noGrp="1"/>
          </p:cNvSpPr>
          <p:nvPr>
            <p:ph type="ftr" sz="quarter" idx="11"/>
          </p:nvPr>
        </p:nvSpPr>
        <p:spPr/>
        <p:txBody>
          <a:bodyPr/>
          <a:lstStyle/>
          <a:p>
            <a:r>
              <a:rPr lang="en-US" smtClean="0"/>
              <a:t>ISSEP 2016 - Munster</a:t>
            </a:r>
            <a:endParaRPr lang="en-US"/>
          </a:p>
        </p:txBody>
      </p:sp>
      <p:sp>
        <p:nvSpPr>
          <p:cNvPr id="9" name="Segnaposto numero diapositiva 8"/>
          <p:cNvSpPr>
            <a:spLocks noGrp="1"/>
          </p:cNvSpPr>
          <p:nvPr>
            <p:ph type="sldNum" sz="quarter" idx="12"/>
          </p:nvPr>
        </p:nvSpPr>
        <p:spPr/>
        <p:txBody>
          <a:bodyPr/>
          <a:lstStyle/>
          <a:p>
            <a:fld id="{9172E902-C1A4-49CA-A555-0F418BFD78B2}"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fld id="{1B81E10B-D48E-456E-A9FD-8098D1D09FBC}" type="datetime1">
              <a:rPr lang="en-US" smtClean="0"/>
              <a:pPr/>
              <a:t>10/11/2016</a:t>
            </a:fld>
            <a:endParaRPr lang="en-US"/>
          </a:p>
        </p:txBody>
      </p:sp>
      <p:sp>
        <p:nvSpPr>
          <p:cNvPr id="4" name="Segnaposto piè di pagina 3"/>
          <p:cNvSpPr>
            <a:spLocks noGrp="1"/>
          </p:cNvSpPr>
          <p:nvPr>
            <p:ph type="ftr" sz="quarter" idx="11"/>
          </p:nvPr>
        </p:nvSpPr>
        <p:spPr/>
        <p:txBody>
          <a:bodyPr/>
          <a:lstStyle/>
          <a:p>
            <a:r>
              <a:rPr lang="en-US" smtClean="0"/>
              <a:t>ISSEP 2016 - Munster</a:t>
            </a:r>
            <a:endParaRPr lang="en-US"/>
          </a:p>
        </p:txBody>
      </p:sp>
      <p:sp>
        <p:nvSpPr>
          <p:cNvPr id="5" name="Segnaposto numero diapositiva 4"/>
          <p:cNvSpPr>
            <a:spLocks noGrp="1"/>
          </p:cNvSpPr>
          <p:nvPr>
            <p:ph type="sldNum" sz="quarter" idx="12"/>
          </p:nvPr>
        </p:nvSpPr>
        <p:spPr/>
        <p:txBody>
          <a:bodyPr/>
          <a:lstStyle/>
          <a:p>
            <a:fld id="{9172E902-C1A4-49CA-A555-0F418BFD78B2}"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BB026D2-EE2A-482F-9AAB-4B219B4E6EE2}" type="datetime1">
              <a:rPr lang="en-US" smtClean="0"/>
              <a:pPr/>
              <a:t>10/11/2016</a:t>
            </a:fld>
            <a:endParaRPr lang="en-US"/>
          </a:p>
        </p:txBody>
      </p:sp>
      <p:sp>
        <p:nvSpPr>
          <p:cNvPr id="3" name="Segnaposto piè di pagina 2"/>
          <p:cNvSpPr>
            <a:spLocks noGrp="1"/>
          </p:cNvSpPr>
          <p:nvPr>
            <p:ph type="ftr" sz="quarter" idx="11"/>
          </p:nvPr>
        </p:nvSpPr>
        <p:spPr/>
        <p:txBody>
          <a:bodyPr/>
          <a:lstStyle/>
          <a:p>
            <a:r>
              <a:rPr lang="en-US" smtClean="0"/>
              <a:t>ISSEP 2016 - Munster</a:t>
            </a:r>
            <a:endParaRPr lang="en-US"/>
          </a:p>
        </p:txBody>
      </p:sp>
      <p:sp>
        <p:nvSpPr>
          <p:cNvPr id="4" name="Segnaposto numero diapositiva 3"/>
          <p:cNvSpPr>
            <a:spLocks noGrp="1"/>
          </p:cNvSpPr>
          <p:nvPr>
            <p:ph type="sldNum" sz="quarter" idx="12"/>
          </p:nvPr>
        </p:nvSpPr>
        <p:spPr/>
        <p:txBody>
          <a:bodyPr/>
          <a:lstStyle/>
          <a:p>
            <a:fld id="{9172E902-C1A4-49CA-A555-0F418BFD78B2}"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835DC77-0129-4FB4-961E-3ACD14BC026D}" type="datetime1">
              <a:rPr lang="en-US" smtClean="0"/>
              <a:pPr/>
              <a:t>10/11/2016</a:t>
            </a:fld>
            <a:endParaRPr lang="en-US"/>
          </a:p>
        </p:txBody>
      </p:sp>
      <p:sp>
        <p:nvSpPr>
          <p:cNvPr id="6" name="Segnaposto piè di pagina 5"/>
          <p:cNvSpPr>
            <a:spLocks noGrp="1"/>
          </p:cNvSpPr>
          <p:nvPr>
            <p:ph type="ftr" sz="quarter" idx="11"/>
          </p:nvPr>
        </p:nvSpPr>
        <p:spPr/>
        <p:txBody>
          <a:bodyPr/>
          <a:lstStyle/>
          <a:p>
            <a:r>
              <a:rPr lang="en-US" smtClean="0"/>
              <a:t>ISSEP 2016 - Munster</a:t>
            </a:r>
            <a:endParaRPr lang="en-US"/>
          </a:p>
        </p:txBody>
      </p:sp>
      <p:sp>
        <p:nvSpPr>
          <p:cNvPr id="7" name="Segnaposto numero diapositiva 6"/>
          <p:cNvSpPr>
            <a:spLocks noGrp="1"/>
          </p:cNvSpPr>
          <p:nvPr>
            <p:ph type="sldNum" sz="quarter" idx="12"/>
          </p:nvPr>
        </p:nvSpPr>
        <p:spPr/>
        <p:txBody>
          <a:bodyPr/>
          <a:lstStyle/>
          <a:p>
            <a:fld id="{9172E902-C1A4-49CA-A555-0F418BFD78B2}"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1D0E87E-FA39-44D6-8FA3-D722F4575671}" type="datetime1">
              <a:rPr lang="en-US" smtClean="0"/>
              <a:pPr/>
              <a:t>10/11/2016</a:t>
            </a:fld>
            <a:endParaRPr lang="en-US"/>
          </a:p>
        </p:txBody>
      </p:sp>
      <p:sp>
        <p:nvSpPr>
          <p:cNvPr id="6" name="Segnaposto piè di pagina 5"/>
          <p:cNvSpPr>
            <a:spLocks noGrp="1"/>
          </p:cNvSpPr>
          <p:nvPr>
            <p:ph type="ftr" sz="quarter" idx="11"/>
          </p:nvPr>
        </p:nvSpPr>
        <p:spPr/>
        <p:txBody>
          <a:bodyPr/>
          <a:lstStyle/>
          <a:p>
            <a:r>
              <a:rPr lang="en-US" smtClean="0"/>
              <a:t>ISSEP 2016 - Munster</a:t>
            </a:r>
            <a:endParaRPr lang="en-US"/>
          </a:p>
        </p:txBody>
      </p:sp>
      <p:sp>
        <p:nvSpPr>
          <p:cNvPr id="7" name="Segnaposto numero diapositiva 6"/>
          <p:cNvSpPr>
            <a:spLocks noGrp="1"/>
          </p:cNvSpPr>
          <p:nvPr>
            <p:ph type="sldNum" sz="quarter" idx="12"/>
          </p:nvPr>
        </p:nvSpPr>
        <p:spPr/>
        <p:txBody>
          <a:bodyPr/>
          <a:lstStyle/>
          <a:p>
            <a:fld id="{9172E902-C1A4-49CA-A555-0F418BFD78B2}"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920ED5-80D8-4686-85E8-40709503BA85}" type="datetime1">
              <a:rPr lang="en-US" smtClean="0"/>
              <a:pPr/>
              <a:t>10/11/2016</a:t>
            </a:fld>
            <a:endParaRPr lang="en-U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ISSEP 2016 - Munster</a:t>
            </a:r>
            <a:endParaRPr lang="en-U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72E902-C1A4-49CA-A555-0F418BFD78B2}"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dsource.org/author/pmaio"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in.rabbone.it/_irreMMjr/progetti.as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196752"/>
            <a:ext cx="7772400" cy="1470025"/>
          </a:xfrm>
        </p:spPr>
        <p:txBody>
          <a:bodyPr>
            <a:noAutofit/>
          </a:bodyPr>
          <a:lstStyle/>
          <a:p>
            <a:r>
              <a:rPr lang="it-IT" sz="4800" i="1" dirty="0" smtClean="0">
                <a:solidFill>
                  <a:srgbClr val="0070C0"/>
                </a:solidFill>
              </a:rPr>
              <a:t>And </a:t>
            </a:r>
            <a:r>
              <a:rPr lang="it-IT" sz="4800" i="1" dirty="0" err="1" smtClean="0">
                <a:solidFill>
                  <a:srgbClr val="0070C0"/>
                </a:solidFill>
              </a:rPr>
              <a:t>now</a:t>
            </a:r>
            <a:r>
              <a:rPr lang="it-IT" sz="4800" i="1" dirty="0" smtClean="0">
                <a:solidFill>
                  <a:srgbClr val="0070C0"/>
                </a:solidFill>
              </a:rPr>
              <a:t> </a:t>
            </a:r>
            <a:r>
              <a:rPr lang="it-IT" sz="4800" i="1" dirty="0" err="1" smtClean="0">
                <a:solidFill>
                  <a:srgbClr val="0070C0"/>
                </a:solidFill>
              </a:rPr>
              <a:t>what</a:t>
            </a:r>
            <a:r>
              <a:rPr lang="it-IT" sz="4800" i="1" dirty="0" smtClean="0">
                <a:solidFill>
                  <a:srgbClr val="0070C0"/>
                </a:solidFill>
              </a:rPr>
              <a:t> do </a:t>
            </a:r>
            <a:r>
              <a:rPr lang="it-IT" sz="4800" i="1" dirty="0" err="1" smtClean="0">
                <a:solidFill>
                  <a:srgbClr val="0070C0"/>
                </a:solidFill>
              </a:rPr>
              <a:t>we</a:t>
            </a:r>
            <a:r>
              <a:rPr lang="it-IT" sz="4800" i="1" dirty="0" smtClean="0">
                <a:solidFill>
                  <a:srgbClr val="0070C0"/>
                </a:solidFill>
              </a:rPr>
              <a:t> do </a:t>
            </a:r>
            <a:r>
              <a:rPr lang="it-IT" sz="4800" i="1" dirty="0" err="1" smtClean="0">
                <a:solidFill>
                  <a:srgbClr val="0070C0"/>
                </a:solidFill>
              </a:rPr>
              <a:t>with</a:t>
            </a:r>
            <a:r>
              <a:rPr lang="it-IT" sz="4800" i="1" dirty="0" smtClean="0">
                <a:solidFill>
                  <a:srgbClr val="0070C0"/>
                </a:solidFill>
              </a:rPr>
              <a:t> </a:t>
            </a:r>
            <a:r>
              <a:rPr lang="it-IT" sz="4800" i="1" dirty="0" err="1" smtClean="0">
                <a:solidFill>
                  <a:srgbClr val="0070C0"/>
                </a:solidFill>
              </a:rPr>
              <a:t>our</a:t>
            </a:r>
            <a:r>
              <a:rPr lang="it-IT" sz="4800" i="1" dirty="0" smtClean="0">
                <a:solidFill>
                  <a:srgbClr val="0070C0"/>
                </a:solidFill>
              </a:rPr>
              <a:t> </a:t>
            </a:r>
            <a:r>
              <a:rPr lang="it-IT" sz="4800" i="1" dirty="0" err="1" smtClean="0">
                <a:solidFill>
                  <a:srgbClr val="0070C0"/>
                </a:solidFill>
              </a:rPr>
              <a:t>schoolchildren</a:t>
            </a:r>
            <a:r>
              <a:rPr lang="it-IT" sz="4800" i="1" dirty="0" smtClean="0">
                <a:solidFill>
                  <a:srgbClr val="0070C0"/>
                </a:solidFill>
              </a:rPr>
              <a:t>?</a:t>
            </a:r>
            <a:endParaRPr lang="en-US" sz="4800" i="1" dirty="0">
              <a:solidFill>
                <a:srgbClr val="0070C0"/>
              </a:solidFill>
            </a:endParaRPr>
          </a:p>
        </p:txBody>
      </p:sp>
      <p:sp>
        <p:nvSpPr>
          <p:cNvPr id="3" name="Sottotitolo 2"/>
          <p:cNvSpPr>
            <a:spLocks noGrp="1"/>
          </p:cNvSpPr>
          <p:nvPr>
            <p:ph type="subTitle" idx="1"/>
          </p:nvPr>
        </p:nvSpPr>
        <p:spPr>
          <a:xfrm>
            <a:off x="1259632" y="3068960"/>
            <a:ext cx="6400800" cy="1752600"/>
          </a:xfrm>
        </p:spPr>
        <p:txBody>
          <a:bodyPr>
            <a:normAutofit fontScale="55000" lnSpcReduction="20000"/>
          </a:bodyPr>
          <a:lstStyle/>
          <a:p>
            <a:r>
              <a:rPr lang="en-US" sz="5100" dirty="0" smtClean="0">
                <a:solidFill>
                  <a:schemeClr val="tx1"/>
                </a:solidFill>
              </a:rPr>
              <a:t>G. Barbara Demo</a:t>
            </a:r>
          </a:p>
          <a:p>
            <a:endParaRPr lang="en-US" dirty="0" smtClean="0">
              <a:solidFill>
                <a:schemeClr val="tx1"/>
              </a:solidFill>
            </a:endParaRPr>
          </a:p>
          <a:p>
            <a:r>
              <a:rPr lang="it-IT" sz="3800" i="1" dirty="0" smtClean="0">
                <a:solidFill>
                  <a:schemeClr val="tx1"/>
                </a:solidFill>
              </a:rPr>
              <a:t>Dipartimento di Informatica</a:t>
            </a:r>
          </a:p>
          <a:p>
            <a:r>
              <a:rPr lang="it-IT" sz="3800" i="1" dirty="0" smtClean="0">
                <a:solidFill>
                  <a:schemeClr val="tx1"/>
                </a:solidFill>
              </a:rPr>
              <a:t>Università di Torino, Italy</a:t>
            </a:r>
          </a:p>
          <a:p>
            <a:r>
              <a:rPr lang="en-US" sz="4400" i="1" dirty="0" smtClean="0">
                <a:solidFill>
                  <a:srgbClr val="FF0000"/>
                </a:solidFill>
              </a:rPr>
              <a:t>barbara@di.unito.it</a:t>
            </a:r>
            <a:endParaRPr lang="en-US" sz="4400" i="1" dirty="0">
              <a:solidFill>
                <a:srgbClr val="FF0000"/>
              </a:solidFill>
            </a:endParaRPr>
          </a:p>
        </p:txBody>
      </p:sp>
      <p:sp>
        <p:nvSpPr>
          <p:cNvPr id="6" name="Segnaposto piè di pagina 5"/>
          <p:cNvSpPr>
            <a:spLocks noGrp="1"/>
          </p:cNvSpPr>
          <p:nvPr>
            <p:ph type="ftr" sz="quarter" idx="11"/>
          </p:nvPr>
        </p:nvSpPr>
        <p:spPr/>
        <p:txBody>
          <a:bodyPr/>
          <a:lstStyle/>
          <a:p>
            <a:r>
              <a:rPr lang="en-US" smtClean="0"/>
              <a:t>ISSEP 2016 - Munster</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908720"/>
            <a:ext cx="8064896" cy="850106"/>
          </a:xfrm>
        </p:spPr>
        <p:txBody>
          <a:bodyPr>
            <a:noAutofit/>
          </a:bodyPr>
          <a:lstStyle/>
          <a:p>
            <a:pPr algn="l"/>
            <a:r>
              <a:rPr lang="en-US" sz="3600" i="1" dirty="0" smtClean="0">
                <a:solidFill>
                  <a:srgbClr val="FF0000"/>
                </a:solidFill>
              </a:rPr>
              <a:t>From T4T experience:</a:t>
            </a:r>
            <a:endParaRPr lang="en-US" sz="3600" dirty="0"/>
          </a:p>
        </p:txBody>
      </p:sp>
      <p:sp>
        <p:nvSpPr>
          <p:cNvPr id="3" name="Segnaposto contenuto 2"/>
          <p:cNvSpPr>
            <a:spLocks noGrp="1"/>
          </p:cNvSpPr>
          <p:nvPr>
            <p:ph idx="1"/>
          </p:nvPr>
        </p:nvSpPr>
        <p:spPr>
          <a:xfrm>
            <a:off x="467544" y="2132856"/>
            <a:ext cx="8136904" cy="3168353"/>
          </a:xfrm>
        </p:spPr>
        <p:txBody>
          <a:bodyPr>
            <a:normAutofit fontScale="92500" lnSpcReduction="10000"/>
          </a:bodyPr>
          <a:lstStyle/>
          <a:p>
            <a:pPr marL="177800" indent="-177800"/>
            <a:r>
              <a:rPr lang="en-US" dirty="0" smtClean="0">
                <a:solidFill>
                  <a:srgbClr val="0070C0"/>
                </a:solidFill>
              </a:rPr>
              <a:t>Working with teachers is inspiring: </a:t>
            </a:r>
            <a:r>
              <a:rPr lang="en-US" dirty="0" smtClean="0"/>
              <a:t>allows discovering what is important in a methodological and pedagogical perspective</a:t>
            </a:r>
          </a:p>
          <a:p>
            <a:pPr marL="177800" indent="-177800"/>
            <a:r>
              <a:rPr lang="en-US" dirty="0" smtClean="0"/>
              <a:t>Thus </a:t>
            </a:r>
            <a:r>
              <a:rPr lang="en-US" dirty="0" smtClean="0">
                <a:solidFill>
                  <a:srgbClr val="0070C0"/>
                </a:solidFill>
              </a:rPr>
              <a:t>makes us follow directions of analysis</a:t>
            </a:r>
            <a:r>
              <a:rPr lang="en-US" dirty="0" smtClean="0"/>
              <a:t> of a </a:t>
            </a:r>
            <a:r>
              <a:rPr lang="en-US" dirty="0" err="1" smtClean="0"/>
              <a:t>sw</a:t>
            </a:r>
            <a:r>
              <a:rPr lang="en-US" dirty="0" smtClean="0"/>
              <a:t> tool to check </a:t>
            </a:r>
            <a:r>
              <a:rPr lang="en-US" dirty="0" smtClean="0"/>
              <a:t>its possibilities </a:t>
            </a:r>
            <a:r>
              <a:rPr lang="en-US" dirty="0" smtClean="0">
                <a:solidFill>
                  <a:srgbClr val="0070C0"/>
                </a:solidFill>
              </a:rPr>
              <a:t>perhaps not so interesting from a digital </a:t>
            </a:r>
            <a:r>
              <a:rPr lang="en-US" dirty="0" smtClean="0">
                <a:solidFill>
                  <a:srgbClr val="0070C0"/>
                </a:solidFill>
              </a:rPr>
              <a:t>perspective but facilitating </a:t>
            </a:r>
            <a:r>
              <a:rPr lang="en-US" smtClean="0">
                <a:solidFill>
                  <a:srgbClr val="0070C0"/>
                </a:solidFill>
              </a:rPr>
              <a:t>a methodology </a:t>
            </a:r>
            <a:endParaRPr lang="en-US" dirty="0" smtClean="0">
              <a:solidFill>
                <a:srgbClr val="0070C0"/>
              </a:solidFill>
            </a:endParaRPr>
          </a:p>
        </p:txBody>
      </p:sp>
      <p:sp>
        <p:nvSpPr>
          <p:cNvPr id="4" name="Segnaposto piè di pagina 3"/>
          <p:cNvSpPr>
            <a:spLocks noGrp="1"/>
          </p:cNvSpPr>
          <p:nvPr>
            <p:ph type="ftr" sz="quarter" idx="11"/>
          </p:nvPr>
        </p:nvSpPr>
        <p:spPr/>
        <p:txBody>
          <a:bodyPr/>
          <a:lstStyle/>
          <a:p>
            <a:r>
              <a:rPr lang="en-US" smtClean="0"/>
              <a:t>ISSEP 2016 - Munster</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71600" y="2420888"/>
            <a:ext cx="6707088" cy="1828800"/>
          </a:xfrm>
        </p:spPr>
        <p:txBody>
          <a:bodyPr>
            <a:normAutofit fontScale="70000" lnSpcReduction="20000"/>
          </a:bodyPr>
          <a:lstStyle/>
          <a:p>
            <a:r>
              <a:rPr lang="en-US" b="1" dirty="0" smtClean="0"/>
              <a:t>Thanks for your attention</a:t>
            </a:r>
          </a:p>
          <a:p>
            <a:pPr>
              <a:buNone/>
            </a:pPr>
            <a:endParaRPr lang="en-US" b="1" dirty="0" smtClean="0"/>
          </a:p>
          <a:p>
            <a:r>
              <a:rPr lang="en-US" dirty="0" smtClean="0"/>
              <a:t>If you have comments after the conference please write to me:</a:t>
            </a:r>
          </a:p>
          <a:p>
            <a:pPr algn="ctr">
              <a:buNone/>
            </a:pPr>
            <a:r>
              <a:rPr lang="en-US" i="1" dirty="0" smtClean="0">
                <a:solidFill>
                  <a:srgbClr val="FF0000"/>
                </a:solidFill>
              </a:rPr>
              <a:t>	barbara@di.unito.it</a:t>
            </a:r>
            <a:endParaRPr lang="en-US" dirty="0" smtClean="0"/>
          </a:p>
          <a:p>
            <a:endParaRPr lang="en-US" dirty="0"/>
          </a:p>
        </p:txBody>
      </p:sp>
      <p:sp>
        <p:nvSpPr>
          <p:cNvPr id="4" name="Segnaposto piè di pagina 3"/>
          <p:cNvSpPr>
            <a:spLocks noGrp="1"/>
          </p:cNvSpPr>
          <p:nvPr>
            <p:ph type="ftr" sz="quarter" idx="11"/>
          </p:nvPr>
        </p:nvSpPr>
        <p:spPr/>
        <p:txBody>
          <a:bodyPr/>
          <a:lstStyle/>
          <a:p>
            <a:r>
              <a:rPr lang="en-US" smtClean="0"/>
              <a:t>ISSEP 2016 - Munster</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lstStyle/>
          <a:p>
            <a:r>
              <a:rPr lang="en-US" smtClean="0"/>
              <a:t>ISSEP 2016 - Munster</a:t>
            </a:r>
            <a:endParaRPr lang="en-US"/>
          </a:p>
        </p:txBody>
      </p:sp>
      <p:sp>
        <p:nvSpPr>
          <p:cNvPr id="5" name="Titolo 1"/>
          <p:cNvSpPr txBox="1">
            <a:spLocks/>
          </p:cNvSpPr>
          <p:nvPr/>
        </p:nvSpPr>
        <p:spPr>
          <a:xfrm>
            <a:off x="539552" y="1412776"/>
            <a:ext cx="7992888" cy="230425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z="3200" i="1" dirty="0" smtClean="0">
                <a:latin typeface="+mj-lt"/>
                <a:ea typeface="+mj-ea"/>
                <a:cs typeface="+mj-cs"/>
              </a:rPr>
              <a:t>project </a:t>
            </a:r>
            <a:r>
              <a:rPr lang="it-IT" sz="3200" i="1" dirty="0" err="1" smtClean="0">
                <a:latin typeface="+mj-lt"/>
                <a:ea typeface="+mj-ea"/>
                <a:cs typeface="+mj-cs"/>
              </a:rPr>
              <a:t>of</a:t>
            </a:r>
            <a:r>
              <a:rPr lang="it-IT" sz="3200" i="1" dirty="0" smtClean="0">
                <a:latin typeface="+mj-lt"/>
                <a:ea typeface="+mj-ea"/>
                <a:cs typeface="+mj-cs"/>
              </a:rPr>
              <a:t> the Torino </a:t>
            </a:r>
            <a:r>
              <a:rPr lang="it-IT" sz="3200" i="1" dirty="0" err="1" smtClean="0">
                <a:latin typeface="+mj-lt"/>
                <a:ea typeface="+mj-ea"/>
                <a:cs typeface="+mj-cs"/>
              </a:rPr>
              <a:t>Municipality</a:t>
            </a:r>
            <a:r>
              <a:rPr lang="it-IT" sz="3200" i="1" dirty="0" smtClean="0">
                <a:latin typeface="+mj-lt"/>
                <a:ea typeface="+mj-ea"/>
                <a:cs typeface="+mj-cs"/>
              </a:rPr>
              <a:t> </a:t>
            </a:r>
          </a:p>
          <a:p>
            <a:pPr marL="0" marR="0" lvl="0" indent="0" algn="l" defTabSz="914400" rtl="0" eaLnBrk="1" fontAlgn="auto" latinLnBrk="0" hangingPunct="1">
              <a:lnSpc>
                <a:spcPct val="100000"/>
              </a:lnSpc>
              <a:spcBef>
                <a:spcPct val="0"/>
              </a:spcBef>
              <a:spcAft>
                <a:spcPts val="0"/>
              </a:spcAft>
              <a:buClrTx/>
              <a:buSzTx/>
              <a:buFontTx/>
              <a:buNone/>
              <a:tabLst/>
              <a:defRPr/>
            </a:pPr>
            <a:r>
              <a:rPr lang="it-IT" sz="3200" i="1" dirty="0" smtClean="0">
                <a:latin typeface="+mj-lt"/>
                <a:ea typeface="+mj-ea"/>
                <a:cs typeface="+mj-cs"/>
              </a:rPr>
              <a:t>- </a:t>
            </a:r>
            <a:r>
              <a:rPr lang="it-IT" sz="3200" dirty="0" err="1" smtClean="0">
                <a:latin typeface="+mj-lt"/>
                <a:ea typeface="+mj-ea"/>
                <a:cs typeface="+mj-cs"/>
              </a:rPr>
              <a:t>from</a:t>
            </a:r>
            <a:r>
              <a:rPr lang="it-IT" sz="3200" dirty="0" smtClean="0">
                <a:latin typeface="+mj-lt"/>
                <a:ea typeface="+mj-ea"/>
                <a:cs typeface="+mj-cs"/>
              </a:rPr>
              <a:t> </a:t>
            </a:r>
            <a:r>
              <a:rPr lang="it-IT" sz="3200" dirty="0" err="1" smtClean="0">
                <a:latin typeface="+mj-lt"/>
                <a:ea typeface="+mj-ea"/>
                <a:cs typeface="+mj-cs"/>
              </a:rPr>
              <a:t>fall</a:t>
            </a:r>
            <a:r>
              <a:rPr lang="it-IT" sz="3200" dirty="0" smtClean="0">
                <a:latin typeface="+mj-lt"/>
                <a:ea typeface="+mj-ea"/>
                <a:cs typeface="+mj-cs"/>
              </a:rPr>
              <a:t> 2014</a:t>
            </a:r>
          </a:p>
          <a:p>
            <a:pPr lvl="0">
              <a:spcBef>
                <a:spcPct val="0"/>
              </a:spcBef>
              <a:buFontTx/>
              <a:buChar char="-"/>
            </a:pPr>
            <a:r>
              <a:rPr lang="it-IT" sz="3200" dirty="0" smtClean="0">
                <a:latin typeface="+mj-lt"/>
                <a:ea typeface="+mj-ea"/>
                <a:cs typeface="+mj-cs"/>
              </a:rPr>
              <a:t> </a:t>
            </a:r>
            <a:r>
              <a:rPr lang="it-IT" sz="3200" dirty="0" err="1" smtClean="0">
                <a:latin typeface="+mj-lt"/>
                <a:ea typeface="+mj-ea"/>
                <a:cs typeface="+mj-cs"/>
              </a:rPr>
              <a:t>involving</a:t>
            </a:r>
            <a:r>
              <a:rPr lang="it-IT" sz="3200" dirty="0" smtClean="0">
                <a:latin typeface="+mj-lt"/>
                <a:ea typeface="+mj-ea"/>
                <a:cs typeface="+mj-cs"/>
              </a:rPr>
              <a:t> 12 </a:t>
            </a:r>
            <a:r>
              <a:rPr lang="it-IT" sz="3200" dirty="0" err="1" smtClean="0">
                <a:latin typeface="+mj-lt"/>
                <a:ea typeface="+mj-ea"/>
                <a:cs typeface="+mj-cs"/>
              </a:rPr>
              <a:t>primary</a:t>
            </a:r>
            <a:r>
              <a:rPr lang="it-IT" sz="3200" dirty="0" smtClean="0">
                <a:latin typeface="+mj-lt"/>
                <a:ea typeface="+mj-ea"/>
                <a:cs typeface="+mj-cs"/>
              </a:rPr>
              <a:t> and middle </a:t>
            </a:r>
            <a:r>
              <a:rPr lang="it-IT" sz="3200" dirty="0" err="1" smtClean="0">
                <a:latin typeface="+mj-lt"/>
                <a:ea typeface="+mj-ea"/>
                <a:cs typeface="+mj-cs"/>
              </a:rPr>
              <a:t>schools</a:t>
            </a:r>
            <a:endParaRPr lang="it-IT" sz="3200" dirty="0" smtClean="0">
              <a:latin typeface="+mj-lt"/>
              <a:ea typeface="+mj-ea"/>
              <a:cs typeface="+mj-cs"/>
            </a:endParaRPr>
          </a:p>
          <a:p>
            <a:pPr lvl="0">
              <a:spcBef>
                <a:spcPct val="0"/>
              </a:spcBef>
              <a:buFontTx/>
              <a:buChar char="-"/>
            </a:pPr>
            <a:r>
              <a:rPr lang="it-IT" sz="3200" dirty="0">
                <a:latin typeface="+mj-lt"/>
                <a:ea typeface="+mj-ea"/>
                <a:cs typeface="+mj-cs"/>
              </a:rPr>
              <a:t> </a:t>
            </a:r>
            <a:r>
              <a:rPr lang="it-IT" sz="3200" dirty="0" err="1" smtClean="0">
                <a:latin typeface="+mj-lt"/>
                <a:ea typeface="+mj-ea"/>
                <a:cs typeface="+mj-cs"/>
              </a:rPr>
              <a:t>to</a:t>
            </a:r>
            <a:r>
              <a:rPr lang="it-IT" sz="3200" dirty="0" smtClean="0">
                <a:latin typeface="+mj-lt"/>
                <a:ea typeface="+mj-ea"/>
                <a:cs typeface="+mj-cs"/>
              </a:rPr>
              <a:t> </a:t>
            </a:r>
            <a:r>
              <a:rPr lang="it-IT" sz="3200" dirty="0" err="1" smtClean="0">
                <a:latin typeface="+mj-lt"/>
                <a:ea typeface="+mj-ea"/>
                <a:cs typeface="+mj-cs"/>
              </a:rPr>
              <a:t>provide</a:t>
            </a:r>
            <a:r>
              <a:rPr lang="it-IT" sz="3200" dirty="0" smtClean="0">
                <a:latin typeface="+mj-lt"/>
                <a:ea typeface="+mj-ea"/>
                <a:cs typeface="+mj-cs"/>
              </a:rPr>
              <a:t> </a:t>
            </a:r>
            <a:r>
              <a:rPr lang="it-IT" sz="3200" dirty="0" err="1" smtClean="0">
                <a:latin typeface="+mj-lt"/>
                <a:ea typeface="+mj-ea"/>
                <a:cs typeface="+mj-cs"/>
              </a:rPr>
              <a:t>them</a:t>
            </a:r>
            <a:r>
              <a:rPr lang="it-IT" sz="3200" dirty="0" smtClean="0">
                <a:latin typeface="+mj-lt"/>
                <a:ea typeface="+mj-ea"/>
                <a:cs typeface="+mj-cs"/>
              </a:rPr>
              <a:t> </a:t>
            </a:r>
            <a:r>
              <a:rPr lang="it-IT" sz="3200" dirty="0" err="1" smtClean="0">
                <a:latin typeface="+mj-lt"/>
                <a:ea typeface="+mj-ea"/>
                <a:cs typeface="+mj-cs"/>
              </a:rPr>
              <a:t>with</a:t>
            </a:r>
            <a:r>
              <a:rPr lang="it-IT" sz="3200" dirty="0" smtClean="0">
                <a:latin typeface="+mj-lt"/>
                <a:ea typeface="+mj-ea"/>
                <a:cs typeface="+mj-cs"/>
              </a:rPr>
              <a:t> fast web connection</a:t>
            </a:r>
          </a:p>
        </p:txBody>
      </p:sp>
      <p:sp>
        <p:nvSpPr>
          <p:cNvPr id="6" name="Rettangolo 5"/>
          <p:cNvSpPr/>
          <p:nvPr/>
        </p:nvSpPr>
        <p:spPr>
          <a:xfrm>
            <a:off x="467544" y="404664"/>
            <a:ext cx="2945038" cy="923330"/>
          </a:xfrm>
          <a:prstGeom prst="rect">
            <a:avLst/>
          </a:prstGeom>
          <a:noFill/>
        </p:spPr>
        <p:txBody>
          <a:bodyPr wrap="none" lIns="91440" tIns="45720" rIns="91440" bIns="45720">
            <a:spAutoFit/>
          </a:bodyPr>
          <a:lstStyle/>
          <a:p>
            <a:pPr algn="ctr"/>
            <a:r>
              <a:rPr kumimoji="0" lang="it-IT" sz="5400" b="1" i="1" u="none" strike="noStrike" kern="1200" cap="none" spc="0" normalizeH="0" baseline="0" noProof="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uLnTx/>
                <a:uFillTx/>
                <a:latin typeface="+mj-lt"/>
                <a:ea typeface="+mj-ea"/>
                <a:cs typeface="+mj-cs"/>
              </a:rPr>
              <a:t>Scuola2.0</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9" name="Titolo 1"/>
          <p:cNvSpPr txBox="1">
            <a:spLocks/>
          </p:cNvSpPr>
          <p:nvPr/>
        </p:nvSpPr>
        <p:spPr>
          <a:xfrm>
            <a:off x="503040" y="3933056"/>
            <a:ext cx="8389440" cy="2232248"/>
          </a:xfrm>
          <a:prstGeom prst="rect">
            <a:avLst/>
          </a:prstGeom>
        </p:spPr>
        <p:txBody>
          <a:bodyPr vert="horz" lIns="91440" tIns="45720" rIns="91440" bIns="45720" rtlCol="0" anchor="ctr">
            <a:noAutofit/>
          </a:bodyPr>
          <a:lstStyle/>
          <a:p>
            <a:pPr lvl="0">
              <a:spcBef>
                <a:spcPct val="0"/>
              </a:spcBef>
            </a:pPr>
            <a:r>
              <a:rPr kumimoji="0" lang="it-IT" sz="3200" b="0" i="1" u="none" strike="noStrike" kern="1200" cap="none" spc="0" normalizeH="0" baseline="0" noProof="0" dirty="0" smtClean="0">
                <a:ln>
                  <a:noFill/>
                </a:ln>
                <a:solidFill>
                  <a:schemeClr val="tx1"/>
                </a:solidFill>
                <a:effectLst/>
                <a:uLnTx/>
                <a:uFillTx/>
                <a:latin typeface="+mj-lt"/>
                <a:ea typeface="+mj-ea"/>
                <a:cs typeface="+mj-cs"/>
              </a:rPr>
              <a:t>In </a:t>
            </a:r>
            <a:r>
              <a:rPr kumimoji="0" lang="it-IT" sz="3200" b="0" i="1" u="none" strike="noStrike" kern="1200" cap="none" spc="0" normalizeH="0" baseline="0" noProof="0" dirty="0" err="1" smtClean="0">
                <a:ln>
                  <a:noFill/>
                </a:ln>
                <a:solidFill>
                  <a:schemeClr val="tx1"/>
                </a:solidFill>
                <a:effectLst/>
                <a:uLnTx/>
                <a:uFillTx/>
                <a:latin typeface="+mj-lt"/>
                <a:ea typeface="+mj-ea"/>
                <a:cs typeface="+mj-cs"/>
              </a:rPr>
              <a:t>springtime</a:t>
            </a:r>
            <a:r>
              <a:rPr kumimoji="0" lang="it-IT" sz="3200" b="0" i="1" u="none" strike="noStrike" kern="1200" cap="none" spc="0" normalizeH="0" baseline="0" noProof="0" dirty="0" smtClean="0">
                <a:ln>
                  <a:noFill/>
                </a:ln>
                <a:solidFill>
                  <a:schemeClr val="tx1"/>
                </a:solidFill>
                <a:effectLst/>
                <a:uLnTx/>
                <a:uFillTx/>
                <a:latin typeface="+mj-lt"/>
                <a:ea typeface="+mj-ea"/>
                <a:cs typeface="+mj-cs"/>
              </a:rPr>
              <a:t> 2015</a:t>
            </a:r>
            <a:r>
              <a:rPr kumimoji="0" lang="it-IT" sz="3200" b="0" i="1" u="none" strike="noStrike" kern="1200" cap="none" spc="0" normalizeH="0" noProof="0" dirty="0" smtClean="0">
                <a:ln>
                  <a:noFill/>
                </a:ln>
                <a:solidFill>
                  <a:schemeClr val="tx1"/>
                </a:solidFill>
                <a:effectLst/>
                <a:uLnTx/>
                <a:uFillTx/>
                <a:latin typeface="+mj-lt"/>
                <a:ea typeface="+mj-ea"/>
                <a:cs typeface="+mj-cs"/>
              </a:rPr>
              <a:t> </a:t>
            </a:r>
            <a:r>
              <a:rPr kumimoji="0" lang="it-IT" sz="3200" b="0" i="1" u="none" strike="noStrike" kern="1200" cap="none" spc="0" normalizeH="0" noProof="0" dirty="0" err="1" smtClean="0">
                <a:ln>
                  <a:noFill/>
                </a:ln>
                <a:solidFill>
                  <a:schemeClr val="tx1"/>
                </a:solidFill>
                <a:effectLst/>
                <a:uLnTx/>
                <a:uFillTx/>
                <a:latin typeface="+mj-lt"/>
                <a:ea typeface="+mj-ea"/>
                <a:cs typeface="+mj-cs"/>
              </a:rPr>
              <a:t>we</a:t>
            </a:r>
            <a:r>
              <a:rPr kumimoji="0" lang="it-IT" sz="3200" b="0" i="1" u="none" strike="noStrike" kern="1200" cap="none" spc="0" normalizeH="0" noProof="0" dirty="0" smtClean="0">
                <a:ln>
                  <a:noFill/>
                </a:ln>
                <a:solidFill>
                  <a:schemeClr val="tx1"/>
                </a:solidFill>
                <a:effectLst/>
                <a:uLnTx/>
                <a:uFillTx/>
                <a:latin typeface="+mj-lt"/>
                <a:ea typeface="+mj-ea"/>
                <a:cs typeface="+mj-cs"/>
              </a:rPr>
              <a:t> </a:t>
            </a:r>
            <a:r>
              <a:rPr kumimoji="0" lang="it-IT" sz="3200" b="0" i="1" u="none" strike="noStrike" kern="1200" cap="none" spc="0" normalizeH="0" noProof="0" dirty="0" err="1" smtClean="0">
                <a:ln>
                  <a:noFill/>
                </a:ln>
                <a:solidFill>
                  <a:schemeClr val="tx1"/>
                </a:solidFill>
                <a:effectLst/>
                <a:uLnTx/>
                <a:uFillTx/>
                <a:latin typeface="+mj-lt"/>
                <a:ea typeface="+mj-ea"/>
                <a:cs typeface="+mj-cs"/>
              </a:rPr>
              <a:t>were</a:t>
            </a:r>
            <a:r>
              <a:rPr kumimoji="0" lang="it-IT" sz="3200" b="0" i="1" u="none" strike="noStrike" kern="1200" cap="none" spc="0" normalizeH="0" noProof="0" dirty="0" smtClean="0">
                <a:ln>
                  <a:noFill/>
                </a:ln>
                <a:solidFill>
                  <a:schemeClr val="tx1"/>
                </a:solidFill>
                <a:effectLst/>
                <a:uLnTx/>
                <a:uFillTx/>
                <a:latin typeface="+mj-lt"/>
                <a:ea typeface="+mj-ea"/>
                <a:cs typeface="+mj-cs"/>
              </a:rPr>
              <a:t> </a:t>
            </a:r>
            <a:r>
              <a:rPr kumimoji="0" lang="it-IT" sz="3200" b="0" i="1" u="none" strike="noStrike" kern="1200" cap="none" spc="0" normalizeH="0" noProof="0" dirty="0" err="1" smtClean="0">
                <a:ln>
                  <a:noFill/>
                </a:ln>
                <a:solidFill>
                  <a:schemeClr val="tx1"/>
                </a:solidFill>
                <a:effectLst/>
                <a:uLnTx/>
                <a:uFillTx/>
                <a:latin typeface="+mj-lt"/>
                <a:ea typeface="+mj-ea"/>
                <a:cs typeface="+mj-cs"/>
              </a:rPr>
              <a:t>asked</a:t>
            </a:r>
            <a:r>
              <a:rPr kumimoji="0" lang="it-IT" sz="3200" b="0" u="none" strike="noStrike" kern="1200" cap="none" spc="0" normalizeH="0" noProof="0" dirty="0" smtClean="0">
                <a:ln>
                  <a:noFill/>
                </a:ln>
                <a:solidFill>
                  <a:schemeClr val="tx1"/>
                </a:solidFill>
                <a:effectLst/>
                <a:uLnTx/>
                <a:uFillTx/>
                <a:latin typeface="+mj-lt"/>
                <a:ea typeface="+mj-ea"/>
                <a:cs typeface="+mj-cs"/>
              </a:rPr>
              <a:t>:</a:t>
            </a:r>
          </a:p>
          <a:p>
            <a:pPr marL="355600" lvl="0" indent="-355600">
              <a:spcBef>
                <a:spcPct val="0"/>
              </a:spcBef>
              <a:buFont typeface="Arial" pitchFamily="34" charset="0"/>
              <a:buChar char="•"/>
            </a:pPr>
            <a:r>
              <a:rPr lang="it-IT" sz="3200" dirty="0" smtClean="0">
                <a:latin typeface="+mj-lt"/>
                <a:ea typeface="+mj-ea"/>
                <a:cs typeface="+mj-cs"/>
              </a:rPr>
              <a:t>decide “</a:t>
            </a:r>
            <a:r>
              <a:rPr lang="it-IT" sz="3200" dirty="0" err="1" smtClean="0">
                <a:latin typeface="+mj-lt"/>
                <a:ea typeface="+mj-ea"/>
                <a:cs typeface="+mj-cs"/>
              </a:rPr>
              <a:t>what</a:t>
            </a:r>
            <a:r>
              <a:rPr lang="it-IT" sz="3200" dirty="0" smtClean="0">
                <a:latin typeface="+mj-lt"/>
                <a:ea typeface="+mj-ea"/>
                <a:cs typeface="+mj-cs"/>
              </a:rPr>
              <a:t> and </a:t>
            </a:r>
            <a:r>
              <a:rPr lang="it-IT" sz="3200" dirty="0" err="1" smtClean="0">
                <a:latin typeface="+mj-lt"/>
                <a:ea typeface="+mj-ea"/>
                <a:cs typeface="+mj-cs"/>
              </a:rPr>
              <a:t>how</a:t>
            </a:r>
            <a:r>
              <a:rPr lang="it-IT" sz="3200" dirty="0" smtClean="0">
                <a:latin typeface="+mj-lt"/>
                <a:ea typeface="+mj-ea"/>
                <a:cs typeface="+mj-cs"/>
              </a:rPr>
              <a:t>” training in service </a:t>
            </a:r>
            <a:r>
              <a:rPr lang="it-IT" sz="3200" dirty="0" err="1" smtClean="0">
                <a:latin typeface="+mj-lt"/>
                <a:ea typeface="+mj-ea"/>
                <a:cs typeface="+mj-cs"/>
              </a:rPr>
              <a:t>teachers</a:t>
            </a:r>
            <a:r>
              <a:rPr lang="it-IT" sz="3200" dirty="0" smtClean="0">
                <a:latin typeface="+mj-lt"/>
                <a:ea typeface="+mj-ea"/>
                <a:cs typeface="+mj-cs"/>
              </a:rPr>
              <a:t> in </a:t>
            </a:r>
            <a:r>
              <a:rPr lang="it-IT" sz="3200" dirty="0" err="1" smtClean="0">
                <a:latin typeface="+mj-lt"/>
                <a:ea typeface="+mj-ea"/>
                <a:cs typeface="+mj-cs"/>
              </a:rPr>
              <a:t>schools</a:t>
            </a:r>
            <a:r>
              <a:rPr lang="it-IT" sz="3200" dirty="0" smtClean="0">
                <a:latin typeface="+mj-lt"/>
                <a:ea typeface="+mj-ea"/>
                <a:cs typeface="+mj-cs"/>
              </a:rPr>
              <a:t> </a:t>
            </a:r>
            <a:r>
              <a:rPr lang="it-IT" sz="3200" dirty="0" err="1" smtClean="0">
                <a:latin typeface="+mj-lt"/>
                <a:ea typeface="+mj-ea"/>
                <a:cs typeface="+mj-cs"/>
              </a:rPr>
              <a:t>involved</a:t>
            </a:r>
            <a:endParaRPr lang="it-IT" sz="3200" dirty="0" smtClean="0">
              <a:latin typeface="+mj-lt"/>
              <a:ea typeface="+mj-ea"/>
              <a:cs typeface="+mj-cs"/>
            </a:endParaRPr>
          </a:p>
          <a:p>
            <a:pPr marL="355600" lvl="0" indent="-355600">
              <a:spcBef>
                <a:spcPct val="0"/>
              </a:spcBef>
              <a:buFont typeface="Arial" pitchFamily="34" charset="0"/>
              <a:buChar char="•"/>
            </a:pPr>
            <a:r>
              <a:rPr lang="it-IT" sz="3200" dirty="0" smtClean="0">
                <a:latin typeface="+mj-lt"/>
                <a:ea typeface="+mj-ea"/>
                <a:cs typeface="+mj-cs"/>
              </a:rPr>
              <a:t> 1-3  </a:t>
            </a:r>
            <a:r>
              <a:rPr lang="it-IT" sz="3200" dirty="0" err="1" smtClean="0">
                <a:latin typeface="+mj-lt"/>
                <a:ea typeface="+mj-ea"/>
                <a:cs typeface="+mj-cs"/>
              </a:rPr>
              <a:t>teachers</a:t>
            </a:r>
            <a:r>
              <a:rPr lang="it-IT" sz="3200" dirty="0" smtClean="0">
                <a:latin typeface="+mj-lt"/>
                <a:ea typeface="+mj-ea"/>
                <a:cs typeface="+mj-cs"/>
              </a:rPr>
              <a:t> </a:t>
            </a:r>
            <a:r>
              <a:rPr lang="it-IT" sz="3200" dirty="0" err="1" smtClean="0">
                <a:latin typeface="+mj-lt"/>
                <a:ea typeface="+mj-ea"/>
                <a:cs typeface="+mj-cs"/>
              </a:rPr>
              <a:t>each</a:t>
            </a:r>
            <a:r>
              <a:rPr lang="it-IT" sz="3200" dirty="0" smtClean="0">
                <a:latin typeface="+mj-lt"/>
                <a:ea typeface="+mj-ea"/>
                <a:cs typeface="+mj-cs"/>
              </a:rPr>
              <a:t> </a:t>
            </a:r>
            <a:r>
              <a:rPr lang="it-IT" sz="3200" dirty="0" err="1" smtClean="0">
                <a:latin typeface="+mj-lt"/>
                <a:ea typeface="+mj-ea"/>
                <a:cs typeface="+mj-cs"/>
              </a:rPr>
              <a:t>school</a:t>
            </a:r>
            <a:r>
              <a:rPr lang="it-IT" sz="3200" dirty="0">
                <a:latin typeface="+mj-lt"/>
                <a:ea typeface="+mj-ea"/>
                <a:cs typeface="+mj-cs"/>
              </a:rPr>
              <a:t> </a:t>
            </a:r>
            <a:r>
              <a:rPr lang="it-IT" sz="3200" dirty="0" smtClean="0">
                <a:latin typeface="+mj-lt"/>
                <a:ea typeface="+mj-ea"/>
                <a:cs typeface="+mj-cs"/>
                <a:sym typeface="Wingdings" pitchFamily="2" charset="2"/>
              </a:rPr>
              <a:t> 24 </a:t>
            </a:r>
            <a:r>
              <a:rPr lang="it-IT" sz="3200" dirty="0" err="1" smtClean="0">
                <a:latin typeface="+mj-lt"/>
                <a:ea typeface="+mj-ea"/>
                <a:cs typeface="+mj-cs"/>
                <a:sym typeface="Wingdings" pitchFamily="2" charset="2"/>
              </a:rPr>
              <a:t>teachers</a:t>
            </a:r>
            <a:endParaRPr kumimoji="0" lang="it-IT" sz="3200" b="0" u="none" strike="noStrike" kern="1200" cap="none" spc="0" normalizeH="0" noProof="0" dirty="0" smtClean="0">
              <a:ln>
                <a:noFill/>
              </a:ln>
              <a:solidFill>
                <a:schemeClr val="tx1"/>
              </a:solidFill>
              <a:effectLst/>
              <a:uLnTx/>
              <a:uFillTx/>
              <a:latin typeface="+mj-lt"/>
              <a:ea typeface="+mj-ea"/>
              <a:cs typeface="+mj-cs"/>
            </a:endParaRPr>
          </a:p>
          <a:p>
            <a:pPr lvl="0">
              <a:spcBef>
                <a:spcPct val="0"/>
              </a:spcBef>
            </a:pPr>
            <a:r>
              <a:rPr kumimoji="0" lang="it-IT" sz="3200" b="0" i="1" u="none" strike="noStrike" kern="1200" cap="none" spc="0" normalizeH="0" noProof="0" dirty="0" smtClean="0">
                <a:ln>
                  <a:noFill/>
                </a:ln>
                <a:solidFill>
                  <a:schemeClr val="tx1"/>
                </a:solidFill>
                <a:effectLst/>
                <a:uLnTx/>
                <a:uFillTx/>
                <a:latin typeface="+mj-lt"/>
                <a:ea typeface="+mj-ea"/>
                <a:cs typeface="+mj-cs"/>
              </a:rPr>
              <a:t> </a:t>
            </a:r>
            <a:endParaRPr kumimoji="0" lang="en-US" sz="3200" b="0" i="1"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67544" y="620688"/>
            <a:ext cx="8496944" cy="1752600"/>
          </a:xfrm>
        </p:spPr>
        <p:txBody>
          <a:bodyPr>
            <a:normAutofit fontScale="92500" lnSpcReduction="10000"/>
          </a:bodyPr>
          <a:lstStyle/>
          <a:p>
            <a:pPr algn="l"/>
            <a:r>
              <a:rPr lang="en-US" b="1" dirty="0" smtClean="0">
                <a:solidFill>
                  <a:schemeClr val="tx1"/>
                </a:solidFill>
              </a:rPr>
              <a:t>New computer science course's challenge is finding qualified teachers to teach it</a:t>
            </a:r>
          </a:p>
          <a:p>
            <a:pPr algn="l"/>
            <a:r>
              <a:rPr lang="it-IT" sz="2600" dirty="0" smtClean="0">
                <a:solidFill>
                  <a:schemeClr val="tx1"/>
                </a:solidFill>
              </a:rPr>
              <a:t>on </a:t>
            </a:r>
            <a:r>
              <a:rPr lang="en-US" sz="2600" dirty="0" smtClean="0">
                <a:solidFill>
                  <a:schemeClr val="tx1"/>
                </a:solidFill>
              </a:rPr>
              <a:t>edsource.org</a:t>
            </a:r>
            <a:endParaRPr lang="en-US" sz="2600" b="1" dirty="0" smtClean="0">
              <a:solidFill>
                <a:schemeClr val="tx1"/>
              </a:solidFill>
            </a:endParaRPr>
          </a:p>
          <a:p>
            <a:pPr algn="l"/>
            <a:r>
              <a:rPr lang="en-US" sz="2600" dirty="0" smtClean="0">
                <a:solidFill>
                  <a:schemeClr val="tx1"/>
                </a:solidFill>
              </a:rPr>
              <a:t>by </a:t>
            </a:r>
            <a:r>
              <a:rPr lang="en-US" sz="2600" dirty="0" smtClean="0">
                <a:solidFill>
                  <a:schemeClr val="tx1"/>
                </a:solidFill>
                <a:hlinkClick r:id="rId3"/>
              </a:rPr>
              <a:t>Pat </a:t>
            </a:r>
            <a:r>
              <a:rPr lang="en-US" sz="2600" dirty="0" err="1" smtClean="0">
                <a:solidFill>
                  <a:schemeClr val="tx1"/>
                </a:solidFill>
                <a:hlinkClick r:id="rId3"/>
              </a:rPr>
              <a:t>Maio</a:t>
            </a:r>
            <a:r>
              <a:rPr lang="en-US" sz="2600" dirty="0" smtClean="0">
                <a:solidFill>
                  <a:schemeClr val="tx1"/>
                </a:solidFill>
              </a:rPr>
              <a:t> | August 23, 2016 </a:t>
            </a:r>
          </a:p>
          <a:p>
            <a:pPr algn="l"/>
            <a:endParaRPr lang="en-US" dirty="0"/>
          </a:p>
        </p:txBody>
      </p:sp>
      <p:sp>
        <p:nvSpPr>
          <p:cNvPr id="4" name="Rettangolo 3"/>
          <p:cNvSpPr/>
          <p:nvPr/>
        </p:nvSpPr>
        <p:spPr>
          <a:xfrm>
            <a:off x="395536" y="2636912"/>
            <a:ext cx="8280920" cy="1200329"/>
          </a:xfrm>
          <a:prstGeom prst="rect">
            <a:avLst/>
          </a:prstGeom>
        </p:spPr>
        <p:txBody>
          <a:bodyPr wrap="square">
            <a:spAutoFit/>
          </a:bodyPr>
          <a:lstStyle/>
          <a:p>
            <a:r>
              <a:rPr lang="en-US" sz="2400" i="1" dirty="0" smtClean="0"/>
              <a:t>“Expansion of a new Advanced Placement computer science course ……  is being hampered by a nationwide shortage of teachers qualified to teach it. … “</a:t>
            </a:r>
            <a:endParaRPr lang="en-US" sz="2400" i="1" dirty="0"/>
          </a:p>
        </p:txBody>
      </p:sp>
      <p:sp>
        <p:nvSpPr>
          <p:cNvPr id="5" name="Segnaposto piè di pagina 4"/>
          <p:cNvSpPr>
            <a:spLocks noGrp="1"/>
          </p:cNvSpPr>
          <p:nvPr>
            <p:ph type="ftr" sz="quarter" idx="11"/>
          </p:nvPr>
        </p:nvSpPr>
        <p:spPr/>
        <p:txBody>
          <a:bodyPr/>
          <a:lstStyle/>
          <a:p>
            <a:r>
              <a:rPr lang="en-US" dirty="0" smtClean="0"/>
              <a:t>ISSEP 2016 - Munster</a:t>
            </a:r>
            <a:endParaRPr lang="en-US" dirty="0"/>
          </a:p>
        </p:txBody>
      </p:sp>
      <p:sp>
        <p:nvSpPr>
          <p:cNvPr id="6" name="Rettangolo 5"/>
          <p:cNvSpPr/>
          <p:nvPr/>
        </p:nvSpPr>
        <p:spPr>
          <a:xfrm>
            <a:off x="395536" y="4077072"/>
            <a:ext cx="8280920" cy="2308324"/>
          </a:xfrm>
          <a:prstGeom prst="rect">
            <a:avLst/>
          </a:prstGeom>
        </p:spPr>
        <p:txBody>
          <a:bodyPr wrap="square">
            <a:spAutoFit/>
          </a:bodyPr>
          <a:lstStyle/>
          <a:p>
            <a:r>
              <a:rPr lang="en-US" sz="2400" dirty="0" smtClean="0"/>
              <a:t>In  many countries:</a:t>
            </a:r>
          </a:p>
          <a:p>
            <a:pPr marL="177800" indent="-177800">
              <a:buFontTx/>
              <a:buChar char="-"/>
            </a:pPr>
            <a:r>
              <a:rPr lang="en-US" sz="2400" dirty="0" smtClean="0"/>
              <a:t>in service teachers have few digital competencies</a:t>
            </a:r>
          </a:p>
          <a:p>
            <a:pPr marL="177800" indent="-177800">
              <a:buFontTx/>
              <a:buChar char="-"/>
            </a:pPr>
            <a:r>
              <a:rPr lang="en-US" sz="2400" dirty="0" smtClean="0"/>
              <a:t>future teachers  have one course with 3 ECTS* or two courses with 3 + 3 ECTS   </a:t>
            </a:r>
          </a:p>
          <a:p>
            <a:pPr marL="177800" indent="-177800"/>
            <a:endParaRPr lang="en-US" sz="2400" dirty="0" smtClean="0"/>
          </a:p>
          <a:p>
            <a:r>
              <a:rPr lang="en-US" sz="2400" dirty="0" smtClean="0"/>
              <a:t>* </a:t>
            </a:r>
            <a:r>
              <a:rPr lang="en-US" sz="2000" dirty="0" smtClean="0"/>
              <a:t>European Credit Transfer and Accumulation System</a:t>
            </a: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700808"/>
            <a:ext cx="8496944" cy="2232248"/>
          </a:xfrm>
        </p:spPr>
        <p:txBody>
          <a:bodyPr>
            <a:normAutofit fontScale="92500" lnSpcReduction="20000"/>
          </a:bodyPr>
          <a:lstStyle/>
          <a:p>
            <a:pPr marL="0" indent="0"/>
            <a:r>
              <a:rPr lang="en-US" i="1" dirty="0" smtClean="0"/>
              <a:t> English National curriculum for primary schoo</a:t>
            </a:r>
            <a:r>
              <a:rPr lang="en-US" dirty="0" smtClean="0"/>
              <a:t>l:</a:t>
            </a:r>
          </a:p>
          <a:p>
            <a:pPr marL="0" indent="0">
              <a:buNone/>
            </a:pPr>
            <a:r>
              <a:rPr lang="en-US" dirty="0" smtClean="0">
                <a:solidFill>
                  <a:srgbClr val="FF0000"/>
                </a:solidFill>
              </a:rPr>
              <a:t>The role of programming in computer science is similar to that of practical work in the other sciences: it provides motivation, and a context  within which ideas are brought to life.</a:t>
            </a:r>
            <a:endParaRPr lang="en-US" dirty="0">
              <a:solidFill>
                <a:srgbClr val="FF0000"/>
              </a:solidFill>
            </a:endParaRPr>
          </a:p>
        </p:txBody>
      </p:sp>
      <p:sp>
        <p:nvSpPr>
          <p:cNvPr id="4" name="Segnaposto piè di pagina 3"/>
          <p:cNvSpPr>
            <a:spLocks noGrp="1"/>
          </p:cNvSpPr>
          <p:nvPr>
            <p:ph type="ftr" sz="quarter" idx="11"/>
          </p:nvPr>
        </p:nvSpPr>
        <p:spPr/>
        <p:txBody>
          <a:bodyPr/>
          <a:lstStyle/>
          <a:p>
            <a:r>
              <a:rPr lang="en-US" smtClean="0"/>
              <a:t>ISSEP 2016 - Munster</a:t>
            </a:r>
            <a:endParaRPr lang="en-US"/>
          </a:p>
        </p:txBody>
      </p:sp>
      <p:sp>
        <p:nvSpPr>
          <p:cNvPr id="8" name="Segnaposto contenuto 2"/>
          <p:cNvSpPr txBox="1">
            <a:spLocks/>
          </p:cNvSpPr>
          <p:nvPr/>
        </p:nvSpPr>
        <p:spPr>
          <a:xfrm>
            <a:off x="323528" y="4077072"/>
            <a:ext cx="8640960" cy="1584176"/>
          </a:xfrm>
          <a:prstGeom prst="rect">
            <a:avLst/>
          </a:prstGeom>
        </p:spPr>
        <p:txBody>
          <a:bodyPr vert="horz" lIns="91440" tIns="45720" rIns="91440" bIns="45720" rtlCol="0">
            <a:normAutofit fontScale="85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1" u="none" strike="noStrike" kern="1200" cap="none" spc="0" normalizeH="0" baseline="0" noProof="0" dirty="0" smtClean="0">
                <a:ln>
                  <a:noFill/>
                </a:ln>
                <a:solidFill>
                  <a:schemeClr val="tx1"/>
                </a:solidFill>
                <a:effectLst/>
                <a:uLnTx/>
                <a:uFillTx/>
                <a:latin typeface="+mn-lt"/>
                <a:ea typeface="+mn-ea"/>
                <a:cs typeface="+mn-cs"/>
              </a:rPr>
              <a:t> among our colleagues in the T4T* working group</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p>
          <a:p>
            <a:pPr marL="450850" lvl="0" indent="-450850">
              <a:spcBef>
                <a:spcPct val="20000"/>
              </a:spcBef>
              <a:buFont typeface="Wingdings"/>
              <a:buChar char="è"/>
              <a:defRPr/>
            </a:pPr>
            <a:r>
              <a:rPr kumimoji="0" lang="en-US" sz="3200" b="0" i="0" u="none" strike="noStrike" kern="1200" cap="none" spc="0" normalizeH="0" baseline="0" noProof="0" dirty="0" smtClean="0">
                <a:ln>
                  <a:noFill/>
                </a:ln>
                <a:solidFill>
                  <a:srgbClr val="FF0000"/>
                </a:solidFill>
                <a:effectLst/>
                <a:uLnTx/>
                <a:uFillTx/>
                <a:latin typeface="+mn-lt"/>
                <a:ea typeface="+mn-ea"/>
                <a:cs typeface="+mn-cs"/>
                <a:sym typeface="Wingdings" pitchFamily="2" charset="2"/>
              </a:rPr>
              <a:t>Some teacher </a:t>
            </a:r>
            <a:r>
              <a:rPr kumimoji="0" lang="en-US" sz="3200" b="0" i="0" u="none" strike="noStrike" kern="1200" cap="none" spc="0" normalizeH="0" baseline="0" noProof="0" dirty="0" smtClean="0">
                <a:ln>
                  <a:noFill/>
                </a:ln>
                <a:solidFill>
                  <a:srgbClr val="FF0000"/>
                </a:solidFill>
                <a:effectLst/>
                <a:uLnTx/>
                <a:uFillTx/>
                <a:latin typeface="+mn-lt"/>
                <a:ea typeface="+mn-ea"/>
                <a:cs typeface="+mn-cs"/>
                <a:sym typeface="Wingdings" pitchFamily="2" charset="2"/>
              </a:rPr>
              <a:t>invented inspiring activities since </a:t>
            </a:r>
            <a:r>
              <a:rPr lang="en-US" sz="3200" dirty="0" smtClean="0">
                <a:solidFill>
                  <a:srgbClr val="FF0000"/>
                </a:solidFill>
                <a:sym typeface="Wingdings" pitchFamily="2" charset="2"/>
              </a:rPr>
              <a:t>90-ties </a:t>
            </a:r>
            <a:r>
              <a:rPr lang="en-US" sz="3200" dirty="0" smtClean="0">
                <a:solidFill>
                  <a:srgbClr val="FF0000"/>
                </a:solidFill>
                <a:sym typeface="Wingdings" pitchFamily="2" charset="2"/>
                <a:hlinkClick r:id="rId2"/>
              </a:rPr>
              <a:t>http://win.rabbone.it/_irreMMjr/progetti.asp#</a:t>
            </a:r>
            <a:endParaRPr kumimoji="0" lang="en-US" sz="3200" b="0" i="0" u="none" strike="noStrike" kern="1200" cap="none" spc="0" normalizeH="0" noProof="0" dirty="0" smtClean="0">
              <a:ln>
                <a:noFill/>
              </a:ln>
              <a:solidFill>
                <a:srgbClr val="FF0000"/>
              </a:solidFill>
              <a:effectLst/>
              <a:uLnTx/>
              <a:uFillTx/>
              <a:latin typeface="+mn-lt"/>
              <a:ea typeface="+mn-ea"/>
              <a:cs typeface="+mn-cs"/>
              <a:sym typeface="Wingdings" pitchFamily="2" charset="2"/>
            </a:endParaRPr>
          </a:p>
          <a:p>
            <a:pPr marL="0" marR="0" lvl="0" indent="0" algn="l" defTabSz="914400" rtl="0" eaLnBrk="1" fontAlgn="auto" latinLnBrk="0" hangingPunct="1">
              <a:lnSpc>
                <a:spcPct val="100000"/>
              </a:lnSpc>
              <a:spcBef>
                <a:spcPct val="20000"/>
              </a:spcBef>
              <a:spcAft>
                <a:spcPts val="0"/>
              </a:spcAft>
              <a:buClrTx/>
              <a:buSzTx/>
              <a:buFont typeface="Wingdings"/>
              <a:buChar char="è"/>
              <a:tabLst/>
              <a:defRPr/>
            </a:pPr>
            <a:r>
              <a:rPr kumimoji="0" lang="en-US" sz="3200" b="0" i="0" u="none" strike="noStrike" kern="1200" cap="none" spc="0" normalizeH="0" noProof="0" dirty="0" smtClean="0">
                <a:ln>
                  <a:noFill/>
                </a:ln>
                <a:solidFill>
                  <a:srgbClr val="FF0000"/>
                </a:solidFill>
                <a:effectLst/>
                <a:uLnTx/>
                <a:uFillTx/>
                <a:latin typeface="+mn-lt"/>
                <a:ea typeface="+mn-ea"/>
                <a:cs typeface="+mn-cs"/>
                <a:sym typeface="Wingdings" pitchFamily="2" charset="2"/>
              </a:rPr>
              <a:t> see Teachers’ ISSEP 2015</a:t>
            </a:r>
          </a:p>
        </p:txBody>
      </p:sp>
      <p:sp>
        <p:nvSpPr>
          <p:cNvPr id="5" name="Rettangolo 4"/>
          <p:cNvSpPr/>
          <p:nvPr/>
        </p:nvSpPr>
        <p:spPr>
          <a:xfrm>
            <a:off x="395536" y="5733256"/>
            <a:ext cx="4025846" cy="584775"/>
          </a:xfrm>
          <a:prstGeom prst="rect">
            <a:avLst/>
          </a:prstGeom>
        </p:spPr>
        <p:txBody>
          <a:bodyPr wrap="none">
            <a:spAutoFit/>
          </a:bodyPr>
          <a:lstStyle/>
          <a:p>
            <a:pPr lvl="0">
              <a:spcBef>
                <a:spcPct val="20000"/>
              </a:spcBef>
              <a:defRPr/>
            </a:pPr>
            <a:r>
              <a:rPr lang="it-IT" sz="3200" dirty="0" smtClean="0">
                <a:solidFill>
                  <a:srgbClr val="FF0000"/>
                </a:solidFill>
                <a:sym typeface="Wingdings" pitchFamily="2" charset="2"/>
              </a:rPr>
              <a:t>* </a:t>
            </a:r>
            <a:r>
              <a:rPr lang="it-IT" sz="2400" dirty="0" smtClean="0">
                <a:solidFill>
                  <a:srgbClr val="FF0000"/>
                </a:solidFill>
                <a:sym typeface="Wingdings" pitchFamily="2" charset="2"/>
              </a:rPr>
              <a:t>T4T  =  </a:t>
            </a:r>
            <a:r>
              <a:rPr lang="it-IT" sz="2400" dirty="0" err="1" smtClean="0">
                <a:solidFill>
                  <a:srgbClr val="FF0000"/>
                </a:solidFill>
                <a:sym typeface="Wingdings" pitchFamily="2" charset="2"/>
              </a:rPr>
              <a:t>Teachers</a:t>
            </a:r>
            <a:r>
              <a:rPr lang="it-IT" sz="2400" dirty="0" smtClean="0">
                <a:solidFill>
                  <a:srgbClr val="FF0000"/>
                </a:solidFill>
                <a:sym typeface="Wingdings" pitchFamily="2" charset="2"/>
              </a:rPr>
              <a:t> </a:t>
            </a:r>
            <a:r>
              <a:rPr lang="it-IT" sz="2400" dirty="0" err="1" smtClean="0">
                <a:solidFill>
                  <a:srgbClr val="FF0000"/>
                </a:solidFill>
                <a:sym typeface="Wingdings" pitchFamily="2" charset="2"/>
              </a:rPr>
              <a:t>for</a:t>
            </a:r>
            <a:r>
              <a:rPr lang="it-IT" sz="2400" dirty="0" smtClean="0">
                <a:solidFill>
                  <a:srgbClr val="FF0000"/>
                </a:solidFill>
                <a:sym typeface="Wingdings" pitchFamily="2" charset="2"/>
              </a:rPr>
              <a:t> </a:t>
            </a:r>
            <a:r>
              <a:rPr lang="it-IT" sz="2400" dirty="0" err="1" smtClean="0">
                <a:solidFill>
                  <a:srgbClr val="FF0000"/>
                </a:solidFill>
                <a:sym typeface="Wingdings" pitchFamily="2" charset="2"/>
              </a:rPr>
              <a:t>teachers</a:t>
            </a:r>
            <a:endParaRPr lang="en-US" sz="2400" dirty="0" smtClean="0">
              <a:solidFill>
                <a:srgbClr val="FF0000"/>
              </a:solidFill>
            </a:endParaRPr>
          </a:p>
        </p:txBody>
      </p:sp>
      <p:sp>
        <p:nvSpPr>
          <p:cNvPr id="10" name="Rettangolo 9"/>
          <p:cNvSpPr/>
          <p:nvPr/>
        </p:nvSpPr>
        <p:spPr>
          <a:xfrm>
            <a:off x="395536" y="692696"/>
            <a:ext cx="3591945" cy="837473"/>
          </a:xfrm>
          <a:prstGeom prst="rect">
            <a:avLst/>
          </a:prstGeom>
        </p:spPr>
        <p:txBody>
          <a:bodyPr wrap="none">
            <a:spAutoFit/>
          </a:bodyPr>
          <a:lstStyle/>
          <a:p>
            <a:pPr>
              <a:lnSpc>
                <a:spcPct val="150000"/>
              </a:lnSpc>
            </a:pPr>
            <a:r>
              <a:rPr lang="it-IT"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Suggestions</a:t>
            </a:r>
            <a:r>
              <a:rPr lang="it-IT"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it-IT"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from</a:t>
            </a:r>
            <a:r>
              <a:rPr lang="it-IT"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it-IT"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2" name="Rettangolo 11"/>
          <p:cNvSpPr/>
          <p:nvPr/>
        </p:nvSpPr>
        <p:spPr>
          <a:xfrm>
            <a:off x="2843808" y="0"/>
            <a:ext cx="6487033"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it-IT" sz="5400"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Teach</a:t>
            </a:r>
            <a:r>
              <a:rPr lang="it-IT"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it-IT" sz="5400"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WHAt</a:t>
            </a:r>
            <a:r>
              <a:rPr lang="it-IT"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it-IT" sz="5400" b="1" cap="all"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how</a:t>
            </a:r>
            <a:r>
              <a:rPr lang="it-IT"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124744"/>
            <a:ext cx="8280920" cy="5001419"/>
          </a:xfrm>
        </p:spPr>
        <p:txBody>
          <a:bodyPr>
            <a:normAutofit fontScale="92500" lnSpcReduction="10000"/>
          </a:bodyPr>
          <a:lstStyle/>
          <a:p>
            <a:pPr marL="0" indent="0">
              <a:buNone/>
            </a:pPr>
            <a:r>
              <a:rPr lang="it-IT" i="1" dirty="0" err="1" smtClean="0">
                <a:solidFill>
                  <a:srgbClr val="0070C0"/>
                </a:solidFill>
              </a:rPr>
              <a:t>Teachers</a:t>
            </a:r>
            <a:r>
              <a:rPr lang="it-IT" i="1" dirty="0" smtClean="0">
                <a:solidFill>
                  <a:srgbClr val="0070C0"/>
                </a:solidFill>
              </a:rPr>
              <a:t> </a:t>
            </a:r>
            <a:r>
              <a:rPr lang="it-IT" i="1" dirty="0" err="1" smtClean="0">
                <a:solidFill>
                  <a:srgbClr val="0070C0"/>
                </a:solidFill>
              </a:rPr>
              <a:t>problems</a:t>
            </a:r>
            <a:r>
              <a:rPr lang="it-IT" i="1" dirty="0" smtClean="0">
                <a:solidFill>
                  <a:srgbClr val="0070C0"/>
                </a:solidFill>
              </a:rPr>
              <a:t>:</a:t>
            </a:r>
            <a:endParaRPr lang="en-US" i="1" dirty="0" smtClean="0">
              <a:solidFill>
                <a:srgbClr val="0070C0"/>
              </a:solidFill>
            </a:endParaRPr>
          </a:p>
          <a:p>
            <a:pPr marL="0" indent="0">
              <a:buFontTx/>
              <a:buChar char="-"/>
            </a:pPr>
            <a:r>
              <a:rPr lang="en-US" i="1" dirty="0" smtClean="0"/>
              <a:t> short time</a:t>
            </a:r>
          </a:p>
          <a:p>
            <a:pPr marL="0" indent="0">
              <a:buFontTx/>
              <a:buChar char="-"/>
            </a:pPr>
            <a:r>
              <a:rPr lang="it-IT" i="1" dirty="0"/>
              <a:t> </a:t>
            </a:r>
            <a:r>
              <a:rPr lang="it-IT" i="1" dirty="0" err="1" smtClean="0"/>
              <a:t>few</a:t>
            </a:r>
            <a:r>
              <a:rPr lang="it-IT" i="1" dirty="0" smtClean="0"/>
              <a:t> </a:t>
            </a:r>
            <a:r>
              <a:rPr lang="it-IT" i="1" dirty="0" err="1" smtClean="0"/>
              <a:t>teachers</a:t>
            </a:r>
            <a:r>
              <a:rPr lang="it-IT" i="1" dirty="0" smtClean="0"/>
              <a:t>, </a:t>
            </a:r>
            <a:r>
              <a:rPr lang="it-IT" i="1" dirty="0" err="1" smtClean="0"/>
              <a:t>if</a:t>
            </a:r>
            <a:r>
              <a:rPr lang="it-IT" i="1" dirty="0" smtClean="0"/>
              <a:t> </a:t>
            </a:r>
            <a:r>
              <a:rPr lang="it-IT" i="1" dirty="0" err="1" smtClean="0"/>
              <a:t>not</a:t>
            </a:r>
            <a:r>
              <a:rPr lang="it-IT" i="1" dirty="0" smtClean="0"/>
              <a:t> </a:t>
            </a:r>
            <a:r>
              <a:rPr lang="it-IT" i="1" dirty="0" err="1" smtClean="0"/>
              <a:t>one</a:t>
            </a:r>
            <a:r>
              <a:rPr lang="it-IT" i="1" dirty="0" smtClean="0"/>
              <a:t> </a:t>
            </a:r>
            <a:r>
              <a:rPr lang="it-IT" i="1" dirty="0" err="1" smtClean="0"/>
              <a:t>only</a:t>
            </a:r>
            <a:r>
              <a:rPr lang="it-IT" i="1" dirty="0" smtClean="0"/>
              <a:t>, in a </a:t>
            </a:r>
            <a:r>
              <a:rPr lang="it-IT" i="1" dirty="0" err="1" smtClean="0"/>
              <a:t>school</a:t>
            </a:r>
            <a:endParaRPr lang="it-IT" i="1" dirty="0" smtClean="0"/>
          </a:p>
          <a:p>
            <a:pPr marL="0" indent="0">
              <a:buNone/>
            </a:pPr>
            <a:endParaRPr lang="it-IT" dirty="0" smtClean="0"/>
          </a:p>
          <a:p>
            <a:pPr marL="0" indent="0">
              <a:buNone/>
            </a:pPr>
            <a:r>
              <a:rPr lang="it-IT" i="1" dirty="0" err="1" smtClean="0">
                <a:solidFill>
                  <a:srgbClr val="0070C0"/>
                </a:solidFill>
              </a:rPr>
              <a:t>Our</a:t>
            </a:r>
            <a:r>
              <a:rPr lang="it-IT" i="1" dirty="0" smtClean="0">
                <a:solidFill>
                  <a:srgbClr val="0070C0"/>
                </a:solidFill>
              </a:rPr>
              <a:t> </a:t>
            </a:r>
            <a:r>
              <a:rPr lang="it-IT" i="1" dirty="0" err="1" smtClean="0">
                <a:solidFill>
                  <a:srgbClr val="0070C0"/>
                </a:solidFill>
              </a:rPr>
              <a:t>problems</a:t>
            </a:r>
            <a:r>
              <a:rPr lang="it-IT" i="1" dirty="0" smtClean="0">
                <a:solidFill>
                  <a:srgbClr val="0070C0"/>
                </a:solidFill>
              </a:rPr>
              <a:t>:</a:t>
            </a:r>
          </a:p>
          <a:p>
            <a:pPr marL="0" indent="0">
              <a:buFontTx/>
              <a:buChar char="-"/>
            </a:pPr>
            <a:r>
              <a:rPr lang="it-IT" dirty="0" smtClean="0"/>
              <a:t> </a:t>
            </a:r>
            <a:r>
              <a:rPr lang="it-IT" dirty="0" err="1" smtClean="0"/>
              <a:t>our</a:t>
            </a:r>
            <a:r>
              <a:rPr lang="it-IT" dirty="0" smtClean="0"/>
              <a:t> </a:t>
            </a:r>
            <a:r>
              <a:rPr lang="it-IT" dirty="0" err="1" smtClean="0"/>
              <a:t>responsibility</a:t>
            </a:r>
            <a:r>
              <a:rPr lang="it-IT" dirty="0" smtClean="0"/>
              <a:t> </a:t>
            </a:r>
            <a:r>
              <a:rPr lang="it-IT" dirty="0" err="1" smtClean="0"/>
              <a:t>is</a:t>
            </a:r>
            <a:r>
              <a:rPr lang="it-IT" dirty="0" smtClean="0"/>
              <a:t> </a:t>
            </a:r>
            <a:r>
              <a:rPr lang="it-IT" dirty="0" err="1" smtClean="0">
                <a:solidFill>
                  <a:srgbClr val="FF0000"/>
                </a:solidFill>
              </a:rPr>
              <a:t>finding</a:t>
            </a:r>
            <a:r>
              <a:rPr lang="it-IT" dirty="0" smtClean="0">
                <a:solidFill>
                  <a:srgbClr val="FF0000"/>
                </a:solidFill>
              </a:rPr>
              <a:t> a </a:t>
            </a:r>
            <a:r>
              <a:rPr lang="it-IT" dirty="0" err="1" smtClean="0">
                <a:solidFill>
                  <a:srgbClr val="FF0000"/>
                </a:solidFill>
              </a:rPr>
              <a:t>balance</a:t>
            </a:r>
            <a:r>
              <a:rPr lang="it-IT" dirty="0" smtClean="0">
                <a:solidFill>
                  <a:srgbClr val="FF0000"/>
                </a:solidFill>
              </a:rPr>
              <a:t> </a:t>
            </a:r>
            <a:r>
              <a:rPr lang="it-IT" dirty="0" err="1" smtClean="0"/>
              <a:t>with</a:t>
            </a:r>
            <a:r>
              <a:rPr lang="it-IT" dirty="0" smtClean="0"/>
              <a:t> the </a:t>
            </a:r>
            <a:r>
              <a:rPr lang="it-IT" dirty="0" err="1" smtClean="0"/>
              <a:t>other</a:t>
            </a:r>
            <a:r>
              <a:rPr lang="it-IT" dirty="0" smtClean="0"/>
              <a:t> </a:t>
            </a:r>
            <a:r>
              <a:rPr lang="it-IT" dirty="0" err="1" smtClean="0"/>
              <a:t>topics</a:t>
            </a:r>
            <a:r>
              <a:rPr lang="it-IT" dirty="0" smtClean="0"/>
              <a:t> </a:t>
            </a:r>
            <a:r>
              <a:rPr lang="it-IT" dirty="0" err="1" smtClean="0"/>
              <a:t>already</a:t>
            </a:r>
            <a:r>
              <a:rPr lang="it-IT" dirty="0" smtClean="0"/>
              <a:t> in k-8 </a:t>
            </a:r>
            <a:r>
              <a:rPr lang="it-IT" dirty="0" err="1" smtClean="0"/>
              <a:t>education</a:t>
            </a:r>
            <a:endParaRPr lang="it-IT" dirty="0" smtClean="0"/>
          </a:p>
          <a:p>
            <a:pPr marL="0" indent="0">
              <a:buFontTx/>
              <a:buChar char="-"/>
            </a:pPr>
            <a:r>
              <a:rPr lang="it-IT" dirty="0" smtClean="0"/>
              <a:t> </a:t>
            </a:r>
            <a:r>
              <a:rPr lang="it-IT" dirty="0" err="1" smtClean="0"/>
              <a:t>respectful</a:t>
            </a:r>
            <a:r>
              <a:rPr lang="it-IT" dirty="0" smtClean="0"/>
              <a:t> </a:t>
            </a:r>
            <a:r>
              <a:rPr lang="it-IT" dirty="0" err="1" smtClean="0"/>
              <a:t>of</a:t>
            </a:r>
            <a:r>
              <a:rPr lang="it-IT" dirty="0" smtClean="0"/>
              <a:t> the </a:t>
            </a:r>
            <a:r>
              <a:rPr lang="it-IT" dirty="0" err="1" smtClean="0">
                <a:solidFill>
                  <a:srgbClr val="FF0000"/>
                </a:solidFill>
              </a:rPr>
              <a:t>experience</a:t>
            </a:r>
            <a:r>
              <a:rPr lang="it-IT" dirty="0" smtClean="0">
                <a:solidFill>
                  <a:srgbClr val="FF0000"/>
                </a:solidFill>
              </a:rPr>
              <a:t> </a:t>
            </a:r>
            <a:r>
              <a:rPr lang="it-IT" dirty="0" err="1" smtClean="0">
                <a:solidFill>
                  <a:srgbClr val="FF0000"/>
                </a:solidFill>
              </a:rPr>
              <a:t>of</a:t>
            </a:r>
            <a:r>
              <a:rPr lang="it-IT" dirty="0" smtClean="0">
                <a:solidFill>
                  <a:srgbClr val="FF0000"/>
                </a:solidFill>
              </a:rPr>
              <a:t> </a:t>
            </a:r>
            <a:r>
              <a:rPr lang="it-IT" dirty="0" err="1" smtClean="0">
                <a:solidFill>
                  <a:srgbClr val="FF0000"/>
                </a:solidFill>
              </a:rPr>
              <a:t>good</a:t>
            </a:r>
            <a:r>
              <a:rPr lang="it-IT" dirty="0" smtClean="0">
                <a:solidFill>
                  <a:srgbClr val="FF0000"/>
                </a:solidFill>
              </a:rPr>
              <a:t> </a:t>
            </a:r>
            <a:r>
              <a:rPr lang="it-IT" dirty="0" err="1" smtClean="0">
                <a:solidFill>
                  <a:srgbClr val="FF0000"/>
                </a:solidFill>
              </a:rPr>
              <a:t>teachers</a:t>
            </a:r>
            <a:r>
              <a:rPr lang="it-IT" dirty="0" smtClean="0">
                <a:solidFill>
                  <a:srgbClr val="FF0000"/>
                </a:solidFill>
              </a:rPr>
              <a:t> </a:t>
            </a:r>
            <a:r>
              <a:rPr lang="it-IT" dirty="0" smtClean="0"/>
              <a:t>and </a:t>
            </a:r>
            <a:r>
              <a:rPr lang="it-IT" dirty="0" err="1" smtClean="0"/>
              <a:t>we</a:t>
            </a:r>
            <a:r>
              <a:rPr lang="it-IT" dirty="0" smtClean="0"/>
              <a:t> </a:t>
            </a:r>
            <a:r>
              <a:rPr lang="it-IT" dirty="0" err="1" smtClean="0"/>
              <a:t>have</a:t>
            </a:r>
            <a:r>
              <a:rPr lang="it-IT" dirty="0" smtClean="0"/>
              <a:t> </a:t>
            </a:r>
            <a:r>
              <a:rPr lang="it-IT" dirty="0" err="1" smtClean="0"/>
              <a:t>many</a:t>
            </a:r>
            <a:r>
              <a:rPr lang="it-IT" dirty="0" smtClean="0"/>
              <a:t>!</a:t>
            </a:r>
          </a:p>
          <a:p>
            <a:pPr marL="0" indent="0">
              <a:buFontTx/>
              <a:buChar char="-"/>
            </a:pPr>
            <a:r>
              <a:rPr lang="it-IT" dirty="0" smtClean="0"/>
              <a:t> </a:t>
            </a:r>
            <a:r>
              <a:rPr lang="it-IT" dirty="0" err="1" smtClean="0"/>
              <a:t>we</a:t>
            </a:r>
            <a:r>
              <a:rPr lang="it-IT" dirty="0" smtClean="0"/>
              <a:t> </a:t>
            </a:r>
            <a:r>
              <a:rPr lang="it-IT" dirty="0" err="1" smtClean="0"/>
              <a:t>want</a:t>
            </a:r>
            <a:r>
              <a:rPr lang="it-IT" dirty="0" smtClean="0"/>
              <a:t> </a:t>
            </a:r>
            <a:r>
              <a:rPr lang="it-IT" dirty="0" err="1" smtClean="0"/>
              <a:t>to</a:t>
            </a:r>
            <a:r>
              <a:rPr lang="it-IT" dirty="0" smtClean="0"/>
              <a:t> </a:t>
            </a:r>
            <a:r>
              <a:rPr lang="it-IT" dirty="0" err="1" smtClean="0"/>
              <a:t>respect</a:t>
            </a:r>
            <a:r>
              <a:rPr lang="it-IT" dirty="0" smtClean="0"/>
              <a:t> </a:t>
            </a:r>
            <a:r>
              <a:rPr lang="it-IT" dirty="0" err="1" smtClean="0">
                <a:solidFill>
                  <a:srgbClr val="FF0000"/>
                </a:solidFill>
              </a:rPr>
              <a:t>Humanities</a:t>
            </a:r>
            <a:r>
              <a:rPr lang="it-IT" dirty="0" smtClean="0">
                <a:solidFill>
                  <a:srgbClr val="FF0000"/>
                </a:solidFill>
              </a:rPr>
              <a:t> </a:t>
            </a:r>
            <a:endParaRPr lang="en-US" dirty="0" smtClean="0">
              <a:solidFill>
                <a:srgbClr val="FF0000"/>
              </a:solidFill>
            </a:endParaRPr>
          </a:p>
        </p:txBody>
      </p:sp>
      <p:sp>
        <p:nvSpPr>
          <p:cNvPr id="4" name="Segnaposto piè di pagina 3"/>
          <p:cNvSpPr>
            <a:spLocks noGrp="1"/>
          </p:cNvSpPr>
          <p:nvPr>
            <p:ph type="ftr" sz="quarter" idx="11"/>
          </p:nvPr>
        </p:nvSpPr>
        <p:spPr/>
        <p:txBody>
          <a:bodyPr/>
          <a:lstStyle/>
          <a:p>
            <a:r>
              <a:rPr lang="en-US" smtClean="0"/>
              <a:t>ISSEP 2016 - Munster</a:t>
            </a:r>
            <a:endParaRPr lang="en-US"/>
          </a:p>
        </p:txBody>
      </p:sp>
      <p:sp>
        <p:nvSpPr>
          <p:cNvPr id="5" name="Rettangolo 4"/>
          <p:cNvSpPr/>
          <p:nvPr/>
        </p:nvSpPr>
        <p:spPr>
          <a:xfrm>
            <a:off x="3779912" y="188640"/>
            <a:ext cx="4234429"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it-IT" sz="5400" b="1" cap="all"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Teach</a:t>
            </a:r>
            <a:r>
              <a:rPr lang="it-IT"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it-IT" sz="5400" b="1" cap="all"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how</a:t>
            </a:r>
            <a:r>
              <a:rPr lang="it-IT"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052736"/>
            <a:ext cx="8085584" cy="638944"/>
          </a:xfrm>
        </p:spPr>
        <p:txBody>
          <a:bodyPr>
            <a:normAutofit fontScale="90000"/>
          </a:bodyPr>
          <a:lstStyle/>
          <a:p>
            <a:pPr algn="l"/>
            <a:r>
              <a:rPr lang="it-IT" dirty="0" smtClean="0"/>
              <a:t>- </a:t>
            </a:r>
            <a:r>
              <a:rPr lang="it-IT" sz="4000" dirty="0" err="1" smtClean="0"/>
              <a:t>responsability</a:t>
            </a:r>
            <a:endParaRPr lang="en-US" sz="4000" dirty="0"/>
          </a:p>
        </p:txBody>
      </p:sp>
      <p:sp>
        <p:nvSpPr>
          <p:cNvPr id="3" name="Segnaposto contenuto 2"/>
          <p:cNvSpPr>
            <a:spLocks noGrp="1"/>
          </p:cNvSpPr>
          <p:nvPr>
            <p:ph idx="1"/>
          </p:nvPr>
        </p:nvSpPr>
        <p:spPr>
          <a:xfrm>
            <a:off x="467544" y="1700808"/>
            <a:ext cx="8352928" cy="4425355"/>
          </a:xfrm>
        </p:spPr>
        <p:txBody>
          <a:bodyPr>
            <a:normAutofit/>
          </a:bodyPr>
          <a:lstStyle/>
          <a:p>
            <a:pPr marL="0" indent="0">
              <a:buNone/>
            </a:pPr>
            <a:r>
              <a:rPr lang="en-US" sz="2800" dirty="0" smtClean="0"/>
              <a:t>summarized in</a:t>
            </a:r>
          </a:p>
          <a:p>
            <a:pPr marL="0" indent="0">
              <a:buNone/>
            </a:pPr>
            <a:r>
              <a:rPr lang="en-US" sz="2800" dirty="0" smtClean="0">
                <a:solidFill>
                  <a:srgbClr val="FF0000"/>
                </a:solidFill>
              </a:rPr>
              <a:t>“More and more often we treat education as if its primary goal should be to teach students to be economically productive rather than to think critically and to become informed and empathetic citizens</a:t>
            </a:r>
            <a:r>
              <a:rPr lang="en-US" dirty="0" smtClean="0">
                <a:solidFill>
                  <a:srgbClr val="FF0000"/>
                </a:solidFill>
              </a:rPr>
              <a:t>”</a:t>
            </a:r>
          </a:p>
          <a:p>
            <a:pPr marL="0" indent="0">
              <a:buNone/>
            </a:pPr>
            <a:endParaRPr lang="en-US" dirty="0">
              <a:solidFill>
                <a:srgbClr val="FF0000"/>
              </a:solidFill>
            </a:endParaRPr>
          </a:p>
          <a:p>
            <a:pPr marL="0" indent="0">
              <a:buNone/>
            </a:pPr>
            <a:r>
              <a:rPr lang="en-US" sz="2800" i="1" dirty="0" smtClean="0"/>
              <a:t>Martha Nussbaum, Not for profit: why democracy needs the humanities. Princeton University Press (2010)</a:t>
            </a:r>
            <a:endParaRPr lang="en-US" sz="2800" i="1" dirty="0"/>
          </a:p>
        </p:txBody>
      </p:sp>
      <p:sp>
        <p:nvSpPr>
          <p:cNvPr id="4" name="Segnaposto piè di pagina 3"/>
          <p:cNvSpPr>
            <a:spLocks noGrp="1"/>
          </p:cNvSpPr>
          <p:nvPr>
            <p:ph type="ftr" sz="quarter" idx="11"/>
          </p:nvPr>
        </p:nvSpPr>
        <p:spPr/>
        <p:txBody>
          <a:bodyPr/>
          <a:lstStyle/>
          <a:p>
            <a:r>
              <a:rPr lang="en-US" smtClean="0"/>
              <a:t>ISSEP 2016 - Munster</a:t>
            </a:r>
            <a:endParaRPr lang="en-US"/>
          </a:p>
        </p:txBody>
      </p:sp>
      <p:sp>
        <p:nvSpPr>
          <p:cNvPr id="6" name="Rettangolo 5"/>
          <p:cNvSpPr/>
          <p:nvPr/>
        </p:nvSpPr>
        <p:spPr>
          <a:xfrm>
            <a:off x="4427984" y="0"/>
            <a:ext cx="4234429"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it-IT" sz="5400" b="1" cap="all"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Teach</a:t>
            </a:r>
            <a:r>
              <a:rPr lang="it-IT"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it-IT" sz="5400" b="1" cap="all"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how</a:t>
            </a:r>
            <a:r>
              <a:rPr lang="it-IT"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1052736"/>
            <a:ext cx="8280920" cy="792088"/>
          </a:xfrm>
        </p:spPr>
        <p:txBody>
          <a:bodyPr>
            <a:noAutofit/>
          </a:bodyPr>
          <a:lstStyle/>
          <a:p>
            <a:pPr algn="l"/>
            <a:r>
              <a:rPr lang="en-US" sz="2800" dirty="0" smtClean="0"/>
              <a:t>inspiring </a:t>
            </a:r>
            <a:r>
              <a:rPr lang="en-US" sz="2800" dirty="0" smtClean="0"/>
              <a:t>the activities </a:t>
            </a:r>
            <a:r>
              <a:rPr lang="en-US" sz="2800" u="sng" dirty="0" smtClean="0"/>
              <a:t>suggested by T4T teachers</a:t>
            </a:r>
            <a:r>
              <a:rPr lang="en-US" sz="2800" dirty="0" smtClean="0"/>
              <a:t> during Scuola2.0 </a:t>
            </a:r>
            <a:r>
              <a:rPr lang="en-US" sz="2800" dirty="0" smtClean="0"/>
              <a:t>:</a:t>
            </a:r>
            <a:endParaRPr lang="en-US" sz="2400" dirty="0"/>
          </a:p>
        </p:txBody>
      </p:sp>
      <p:sp>
        <p:nvSpPr>
          <p:cNvPr id="3" name="Segnaposto contenuto 2"/>
          <p:cNvSpPr>
            <a:spLocks noGrp="1"/>
          </p:cNvSpPr>
          <p:nvPr>
            <p:ph idx="1"/>
          </p:nvPr>
        </p:nvSpPr>
        <p:spPr>
          <a:xfrm>
            <a:off x="395536" y="1916832"/>
            <a:ext cx="8280920" cy="3960440"/>
          </a:xfrm>
        </p:spPr>
        <p:txBody>
          <a:bodyPr>
            <a:normAutofit fontScale="77500" lnSpcReduction="20000"/>
          </a:bodyPr>
          <a:lstStyle/>
          <a:p>
            <a:pPr marL="185738" indent="-185738"/>
            <a:r>
              <a:rPr lang="en-US" i="1" dirty="0" smtClean="0">
                <a:solidFill>
                  <a:srgbClr val="FF0000"/>
                </a:solidFill>
              </a:rPr>
              <a:t>activities are learning environments, </a:t>
            </a:r>
            <a:r>
              <a:rPr lang="en-US" i="1" dirty="0" smtClean="0"/>
              <a:t>programming activities as well. This means that the activity contributes to the “overall growth of the child in its ethical, social and intellectual capabilities”*, from the beginning to the end of the activity development</a:t>
            </a:r>
            <a:r>
              <a:rPr lang="en-US" dirty="0" smtClean="0"/>
              <a:t>,</a:t>
            </a:r>
          </a:p>
          <a:p>
            <a:pPr marL="185738" indent="-185738"/>
            <a:r>
              <a:rPr lang="en-US" dirty="0" smtClean="0">
                <a:solidFill>
                  <a:srgbClr val="FF0000"/>
                </a:solidFill>
              </a:rPr>
              <a:t>every action must </a:t>
            </a:r>
            <a:r>
              <a:rPr lang="en-US" dirty="0" smtClean="0"/>
              <a:t>have a specific educational goal and </a:t>
            </a:r>
            <a:r>
              <a:rPr lang="en-US" dirty="0" smtClean="0">
                <a:solidFill>
                  <a:srgbClr val="FF0000"/>
                </a:solidFill>
              </a:rPr>
              <a:t>be integrated with the overall pedagogical and disciplinary contents </a:t>
            </a:r>
            <a:r>
              <a:rPr lang="en-US" dirty="0" smtClean="0"/>
              <a:t>of the grade it is proposed to,</a:t>
            </a:r>
          </a:p>
          <a:p>
            <a:pPr marL="185738" indent="-185738"/>
            <a:r>
              <a:rPr lang="en-US" i="1" dirty="0" smtClean="0"/>
              <a:t>particularly in the early years, </a:t>
            </a:r>
            <a:r>
              <a:rPr lang="en-US" i="1" dirty="0" smtClean="0">
                <a:solidFill>
                  <a:srgbClr val="FF0000"/>
                </a:solidFill>
              </a:rPr>
              <a:t>programming</a:t>
            </a:r>
            <a:r>
              <a:rPr lang="en-US" i="1" dirty="0" smtClean="0"/>
              <a:t> must be conceived as </a:t>
            </a:r>
            <a:r>
              <a:rPr lang="en-US" i="1" dirty="0" smtClean="0">
                <a:solidFill>
                  <a:srgbClr val="FF0000"/>
                </a:solidFill>
              </a:rPr>
              <a:t>one of the ``hundred'' languages children shall use to create and express them</a:t>
            </a:r>
            <a:r>
              <a:rPr lang="en-US" i="1" dirty="0" smtClean="0"/>
              <a:t>selves, as from Loris </a:t>
            </a:r>
            <a:r>
              <a:rPr lang="en-US" i="1" dirty="0" err="1" smtClean="0"/>
              <a:t>Malaguzzi</a:t>
            </a:r>
            <a:r>
              <a:rPr lang="en-US" i="1" dirty="0" smtClean="0"/>
              <a:t> of Reggio Emilia schools</a:t>
            </a:r>
            <a:endParaRPr lang="en-US" i="1" dirty="0"/>
          </a:p>
        </p:txBody>
      </p:sp>
      <p:sp>
        <p:nvSpPr>
          <p:cNvPr id="4" name="Segnaposto piè di pagina 3"/>
          <p:cNvSpPr>
            <a:spLocks noGrp="1"/>
          </p:cNvSpPr>
          <p:nvPr>
            <p:ph type="ftr" sz="quarter" idx="11"/>
          </p:nvPr>
        </p:nvSpPr>
        <p:spPr/>
        <p:txBody>
          <a:bodyPr/>
          <a:lstStyle/>
          <a:p>
            <a:r>
              <a:rPr lang="en-US" smtClean="0"/>
              <a:t>ISSEP 2016 - Munster</a:t>
            </a:r>
            <a:endParaRPr lang="en-US"/>
          </a:p>
        </p:txBody>
      </p:sp>
      <p:sp>
        <p:nvSpPr>
          <p:cNvPr id="5" name="Rettangolo 4"/>
          <p:cNvSpPr/>
          <p:nvPr/>
        </p:nvSpPr>
        <p:spPr>
          <a:xfrm>
            <a:off x="467544" y="5877272"/>
            <a:ext cx="6013569" cy="461665"/>
          </a:xfrm>
          <a:prstGeom prst="rect">
            <a:avLst/>
          </a:prstGeom>
        </p:spPr>
        <p:txBody>
          <a:bodyPr wrap="none">
            <a:spAutoFit/>
          </a:bodyPr>
          <a:lstStyle/>
          <a:p>
            <a:r>
              <a:rPr lang="en-US" sz="2400" i="1" dirty="0" smtClean="0"/>
              <a:t>* from National Indications for k-8 education    </a:t>
            </a:r>
            <a:endParaRPr lang="it-IT" sz="2400" i="1" dirty="0"/>
          </a:p>
        </p:txBody>
      </p:sp>
      <p:sp>
        <p:nvSpPr>
          <p:cNvPr id="6" name="Rettangolo 5"/>
          <p:cNvSpPr/>
          <p:nvPr/>
        </p:nvSpPr>
        <p:spPr>
          <a:xfrm>
            <a:off x="395536" y="0"/>
            <a:ext cx="4845878"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it-IT"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Key </a:t>
            </a:r>
            <a:r>
              <a:rPr lang="it-IT" sz="5400" b="1" cap="all"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principles</a:t>
            </a:r>
            <a:r>
              <a:rPr lang="it-IT"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fontScale="90000"/>
          </a:bodyPr>
          <a:lstStyle/>
          <a:p>
            <a:pPr algn="l"/>
            <a:r>
              <a:rPr lang="en-US" sz="3600" dirty="0" smtClean="0"/>
              <a:t>Meetings schedule:</a:t>
            </a:r>
            <a:endParaRPr lang="en-US" sz="3600" dirty="0"/>
          </a:p>
        </p:txBody>
      </p:sp>
      <p:sp>
        <p:nvSpPr>
          <p:cNvPr id="3" name="Segnaposto contenuto 2"/>
          <p:cNvSpPr>
            <a:spLocks noGrp="1"/>
          </p:cNvSpPr>
          <p:nvPr>
            <p:ph idx="1"/>
          </p:nvPr>
        </p:nvSpPr>
        <p:spPr>
          <a:xfrm>
            <a:off x="323528" y="1196753"/>
            <a:ext cx="8363272" cy="4608512"/>
          </a:xfrm>
        </p:spPr>
        <p:txBody>
          <a:bodyPr>
            <a:normAutofit lnSpcReduction="10000"/>
          </a:bodyPr>
          <a:lstStyle/>
          <a:p>
            <a:pPr>
              <a:buNone/>
            </a:pPr>
            <a:r>
              <a:rPr lang="en-US" sz="2800" i="1" dirty="0" smtClean="0">
                <a:solidFill>
                  <a:srgbClr val="FF0000"/>
                </a:solidFill>
              </a:rPr>
              <a:t>Ten  meetings </a:t>
            </a:r>
          </a:p>
          <a:p>
            <a:pPr>
              <a:buNone/>
            </a:pPr>
            <a:endParaRPr lang="en-US" sz="2800" i="1" dirty="0" smtClean="0"/>
          </a:p>
          <a:p>
            <a:pPr>
              <a:buNone/>
            </a:pPr>
            <a:r>
              <a:rPr lang="en-US" sz="2800" i="1" dirty="0" smtClean="0"/>
              <a:t>First </a:t>
            </a:r>
            <a:r>
              <a:rPr lang="en-US" sz="2800" i="1" dirty="0" smtClean="0"/>
              <a:t>five meetings:</a:t>
            </a:r>
          </a:p>
          <a:p>
            <a:r>
              <a:rPr lang="en-US" sz="2800" dirty="0" smtClean="0"/>
              <a:t>Unplugged activities, … the human-robot &amp; </a:t>
            </a:r>
            <a:r>
              <a:rPr lang="it-IT" sz="2800" dirty="0" err="1" smtClean="0"/>
              <a:t>Lightbot</a:t>
            </a:r>
            <a:endParaRPr lang="it-IT" sz="2800" dirty="0" smtClean="0"/>
          </a:p>
          <a:p>
            <a:r>
              <a:rPr lang="it-IT" sz="2800" dirty="0" err="1" smtClean="0"/>
              <a:t>Introduction</a:t>
            </a:r>
            <a:r>
              <a:rPr lang="it-IT" sz="2800" dirty="0" smtClean="0"/>
              <a:t> </a:t>
            </a:r>
            <a:r>
              <a:rPr lang="it-IT" sz="2800" dirty="0" err="1" smtClean="0"/>
              <a:t>to</a:t>
            </a:r>
            <a:r>
              <a:rPr lang="it-IT" sz="2800" dirty="0" smtClean="0"/>
              <a:t> Scratch </a:t>
            </a:r>
            <a:r>
              <a:rPr lang="it-IT" sz="2800" dirty="0" err="1" smtClean="0"/>
              <a:t>with</a:t>
            </a:r>
            <a:r>
              <a:rPr lang="it-IT" sz="2800" dirty="0" smtClean="0"/>
              <a:t> </a:t>
            </a:r>
            <a:r>
              <a:rPr lang="it-IT" sz="2800" dirty="0" err="1" smtClean="0"/>
              <a:t>stories</a:t>
            </a:r>
            <a:endParaRPr lang="it-IT" sz="2800" dirty="0" smtClean="0"/>
          </a:p>
          <a:p>
            <a:endParaRPr lang="en-US" sz="2800" dirty="0" smtClean="0"/>
          </a:p>
          <a:p>
            <a:pPr marL="0" indent="0">
              <a:buNone/>
            </a:pPr>
            <a:r>
              <a:rPr lang="en-US" sz="2800" i="1" dirty="0" smtClean="0"/>
              <a:t>During </a:t>
            </a:r>
            <a:r>
              <a:rPr lang="en-US" sz="2800" i="1" dirty="0" smtClean="0"/>
              <a:t>last five meetings we developed together “long” activities proposed by participants to their students:</a:t>
            </a:r>
          </a:p>
          <a:p>
            <a:r>
              <a:rPr lang="it-IT" sz="2800" i="1" dirty="0" smtClean="0"/>
              <a:t>Long</a:t>
            </a:r>
            <a:r>
              <a:rPr lang="it-IT" sz="2800" dirty="0" smtClean="0"/>
              <a:t>: </a:t>
            </a:r>
            <a:r>
              <a:rPr lang="it-IT" sz="2800" dirty="0" err="1" smtClean="0"/>
              <a:t>important</a:t>
            </a:r>
            <a:r>
              <a:rPr lang="it-IT" sz="2800" dirty="0" smtClean="0"/>
              <a:t> </a:t>
            </a:r>
            <a:r>
              <a:rPr lang="it-IT" sz="2800" dirty="0" err="1" smtClean="0"/>
              <a:t>change</a:t>
            </a:r>
            <a:r>
              <a:rPr lang="it-IT" sz="2800" dirty="0" smtClean="0"/>
              <a:t> </a:t>
            </a:r>
            <a:r>
              <a:rPr lang="it-IT" sz="2800" dirty="0" err="1" smtClean="0"/>
              <a:t>wrt</a:t>
            </a:r>
            <a:r>
              <a:rPr lang="it-IT" sz="2800" dirty="0" smtClean="0"/>
              <a:t> </a:t>
            </a:r>
            <a:r>
              <a:rPr lang="it-IT" sz="2800" dirty="0" err="1" smtClean="0"/>
              <a:t>unconnected</a:t>
            </a:r>
            <a:r>
              <a:rPr lang="it-IT" sz="2800" dirty="0" smtClean="0"/>
              <a:t> </a:t>
            </a:r>
            <a:r>
              <a:rPr lang="it-IT" sz="2800" dirty="0" err="1" smtClean="0"/>
              <a:t>exercises</a:t>
            </a:r>
            <a:r>
              <a:rPr lang="it-IT" sz="2800" dirty="0" smtClean="0"/>
              <a:t> </a:t>
            </a:r>
            <a:r>
              <a:rPr lang="it-IT" sz="2800" dirty="0" err="1" smtClean="0"/>
              <a:t>usually</a:t>
            </a:r>
            <a:r>
              <a:rPr lang="it-IT" sz="2800" dirty="0" smtClean="0"/>
              <a:t> </a:t>
            </a:r>
            <a:r>
              <a:rPr lang="it-IT" sz="2800" dirty="0" err="1" smtClean="0"/>
              <a:t>proposed</a:t>
            </a:r>
            <a:endParaRPr lang="it-IT" sz="2800" dirty="0" smtClean="0"/>
          </a:p>
        </p:txBody>
      </p:sp>
      <p:sp>
        <p:nvSpPr>
          <p:cNvPr id="4" name="Segnaposto piè di pagina 3"/>
          <p:cNvSpPr>
            <a:spLocks noGrp="1"/>
          </p:cNvSpPr>
          <p:nvPr>
            <p:ph type="ftr" sz="quarter" idx="11"/>
          </p:nvPr>
        </p:nvSpPr>
        <p:spPr/>
        <p:txBody>
          <a:bodyPr/>
          <a:lstStyle/>
          <a:p>
            <a:r>
              <a:rPr lang="en-US" smtClean="0"/>
              <a:t>ISSEP 2016 - Munster</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274638"/>
            <a:ext cx="8064896" cy="850106"/>
          </a:xfrm>
        </p:spPr>
        <p:txBody>
          <a:bodyPr>
            <a:noAutofit/>
          </a:bodyPr>
          <a:lstStyle/>
          <a:p>
            <a:pPr algn="l"/>
            <a:r>
              <a:rPr lang="en-US" sz="3600" i="1" dirty="0" smtClean="0">
                <a:solidFill>
                  <a:srgbClr val="FF0000"/>
                </a:solidFill>
              </a:rPr>
              <a:t>Teachers appreciated the approach</a:t>
            </a:r>
            <a:endParaRPr lang="en-US" sz="3600" dirty="0"/>
          </a:p>
        </p:txBody>
      </p:sp>
      <p:sp>
        <p:nvSpPr>
          <p:cNvPr id="3" name="Segnaposto contenuto 2"/>
          <p:cNvSpPr>
            <a:spLocks noGrp="1"/>
          </p:cNvSpPr>
          <p:nvPr>
            <p:ph idx="1"/>
          </p:nvPr>
        </p:nvSpPr>
        <p:spPr>
          <a:xfrm>
            <a:off x="323528" y="1196751"/>
            <a:ext cx="8136904" cy="3456385"/>
          </a:xfrm>
        </p:spPr>
        <p:txBody>
          <a:bodyPr>
            <a:normAutofit fontScale="85000" lnSpcReduction="10000"/>
          </a:bodyPr>
          <a:lstStyle/>
          <a:p>
            <a:pPr marL="177800" indent="-177800"/>
            <a:r>
              <a:rPr lang="en-US" dirty="0" smtClean="0">
                <a:solidFill>
                  <a:srgbClr val="0070C0"/>
                </a:solidFill>
              </a:rPr>
              <a:t>First activity in a class done while attending the training: </a:t>
            </a:r>
            <a:r>
              <a:rPr lang="en-US" dirty="0" smtClean="0"/>
              <a:t>is important because fieldwork gives opportunity for discussing with training </a:t>
            </a:r>
            <a:r>
              <a:rPr lang="en-US" dirty="0" err="1" smtClean="0"/>
              <a:t>teacher&amp;mates</a:t>
            </a:r>
            <a:r>
              <a:rPr lang="en-US" dirty="0" smtClean="0"/>
              <a:t> several problems seldom considered in training though they block what decided to do with schoolchildren</a:t>
            </a:r>
          </a:p>
          <a:p>
            <a:pPr marL="177800" indent="-177800"/>
            <a:r>
              <a:rPr lang="en-US" dirty="0" smtClean="0">
                <a:solidFill>
                  <a:srgbClr val="0070C0"/>
                </a:solidFill>
              </a:rPr>
              <a:t>“long activities not only exercises</a:t>
            </a:r>
            <a:r>
              <a:rPr lang="en-US" dirty="0" smtClean="0">
                <a:solidFill>
                  <a:srgbClr val="0070C0"/>
                </a:solidFill>
              </a:rPr>
              <a:t>” </a:t>
            </a:r>
            <a:r>
              <a:rPr lang="it-IT" i="1" dirty="0" smtClean="0"/>
              <a:t>: l</a:t>
            </a:r>
            <a:r>
              <a:rPr lang="it-IT" i="1" dirty="0" smtClean="0"/>
              <a:t>ong</a:t>
            </a:r>
            <a:r>
              <a:rPr lang="it-IT" dirty="0" smtClean="0"/>
              <a:t>  </a:t>
            </a:r>
            <a:r>
              <a:rPr lang="it-IT" dirty="0" err="1" smtClean="0"/>
              <a:t>important</a:t>
            </a:r>
            <a:r>
              <a:rPr lang="it-IT" dirty="0" smtClean="0"/>
              <a:t> </a:t>
            </a:r>
            <a:r>
              <a:rPr lang="it-IT" dirty="0" err="1" smtClean="0"/>
              <a:t>change</a:t>
            </a:r>
            <a:r>
              <a:rPr lang="it-IT" dirty="0" smtClean="0"/>
              <a:t> </a:t>
            </a:r>
            <a:r>
              <a:rPr lang="it-IT" dirty="0" err="1" smtClean="0"/>
              <a:t>wrt</a:t>
            </a:r>
            <a:r>
              <a:rPr lang="it-IT" dirty="0" smtClean="0"/>
              <a:t> </a:t>
            </a:r>
            <a:r>
              <a:rPr lang="it-IT" dirty="0" err="1" smtClean="0"/>
              <a:t>unconnected</a:t>
            </a:r>
            <a:r>
              <a:rPr lang="it-IT" dirty="0" smtClean="0"/>
              <a:t> </a:t>
            </a:r>
            <a:r>
              <a:rPr lang="it-IT" dirty="0" err="1" smtClean="0"/>
              <a:t>exercises</a:t>
            </a:r>
            <a:r>
              <a:rPr lang="it-IT" dirty="0" smtClean="0"/>
              <a:t> </a:t>
            </a:r>
            <a:r>
              <a:rPr lang="it-IT" dirty="0" err="1" smtClean="0"/>
              <a:t>usually</a:t>
            </a:r>
            <a:r>
              <a:rPr lang="it-IT" dirty="0" smtClean="0"/>
              <a:t> </a:t>
            </a:r>
            <a:r>
              <a:rPr lang="it-IT" dirty="0" err="1" smtClean="0"/>
              <a:t>proposed</a:t>
            </a:r>
            <a:endParaRPr lang="it-IT" dirty="0" smtClean="0"/>
          </a:p>
          <a:p>
            <a:pPr marL="177800" indent="-177800"/>
            <a:endParaRPr lang="en-US" dirty="0"/>
          </a:p>
        </p:txBody>
      </p:sp>
      <p:sp>
        <p:nvSpPr>
          <p:cNvPr id="4" name="Segnaposto piè di pagina 3"/>
          <p:cNvSpPr>
            <a:spLocks noGrp="1"/>
          </p:cNvSpPr>
          <p:nvPr>
            <p:ph type="ftr" sz="quarter" idx="11"/>
          </p:nvPr>
        </p:nvSpPr>
        <p:spPr/>
        <p:txBody>
          <a:bodyPr/>
          <a:lstStyle/>
          <a:p>
            <a:r>
              <a:rPr lang="en-US" smtClean="0"/>
              <a:t>ISSEP 2016 - Munster</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933</TotalTime>
  <Words>684</Words>
  <Application>Microsoft Office PowerPoint</Application>
  <PresentationFormat>Presentazione su schermo (4:3)</PresentationFormat>
  <Paragraphs>87</Paragraphs>
  <Slides>11</Slides>
  <Notes>2</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Tema di Office</vt:lpstr>
      <vt:lpstr>And now what do we do with our schoolchildren?</vt:lpstr>
      <vt:lpstr>Diapositiva 2</vt:lpstr>
      <vt:lpstr>Diapositiva 3</vt:lpstr>
      <vt:lpstr>Diapositiva 4</vt:lpstr>
      <vt:lpstr>Diapositiva 5</vt:lpstr>
      <vt:lpstr>- responsability</vt:lpstr>
      <vt:lpstr>inspiring the activities suggested by T4T teachers during Scuola2.0 :</vt:lpstr>
      <vt:lpstr>Meetings schedule:</vt:lpstr>
      <vt:lpstr>Teachers appreciated the approach</vt:lpstr>
      <vt:lpstr>From T4T experience:</vt:lpstr>
      <vt:lpstr>Diapositiva 11</vt:lpstr>
    </vt:vector>
  </TitlesOfParts>
  <Company>Università degli studi di torino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 now what do we do with our schoolchildren?</dc:title>
  <dc:creator>barbara</dc:creator>
  <cp:lastModifiedBy>barbara</cp:lastModifiedBy>
  <cp:revision>29</cp:revision>
  <dcterms:created xsi:type="dcterms:W3CDTF">2016-10-08T14:31:42Z</dcterms:created>
  <dcterms:modified xsi:type="dcterms:W3CDTF">2016-10-11T22:36:53Z</dcterms:modified>
</cp:coreProperties>
</file>