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65" r:id="rId4"/>
    <p:sldId id="272" r:id="rId5"/>
    <p:sldId id="273" r:id="rId6"/>
    <p:sldId id="274" r:id="rId7"/>
    <p:sldId id="267" r:id="rId8"/>
    <p:sldId id="271" r:id="rId9"/>
    <p:sldId id="269" r:id="rId10"/>
    <p:sldId id="275" r:id="rId11"/>
    <p:sldId id="270" r:id="rId12"/>
    <p:sldId id="260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E4ADFC-AABA-46AA-89E7-1EE8775B2335}" type="datetimeFigureOut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it-IT"/>
              <a:t>19 maggio 2011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604C47C-A718-4829-9A83-DD914E4691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07381D-4346-4E99-A05A-2FB76AF12921}" type="datetimeFigureOut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it-IT"/>
              <a:t>19 maggio 2011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047F00-B9BD-44E8-B516-32BE110971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1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9ADFCCB-C984-4845-82A0-B5BB2EA0D28D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12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13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3D2552-E225-4914-9F29-592DF25492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6E5F3-0513-4539-95F8-724E5DC4DA22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524F-FB3A-4D26-9E47-3497E1DF42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98F4-A17B-4EBA-872A-80148254927D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92008-B1F7-4DEF-8525-7F8B26D5E1D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FF9C-C074-4F1B-B613-EE7000762D13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E8E95-9D87-4F3D-983E-BB3CBF6E3B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B8CE1-3ADC-4743-BDFC-BC0E2AAED76B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92B375-33BF-46AF-9FBC-DED71B7BD9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70A38B-2903-417D-AC5A-CBF25B6200AC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513AE6-016D-44FD-9094-ED29FA15E0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21318C-698F-4B3C-A5C8-F130751302FA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1D6D43-69E5-42F6-9583-D47EFD6269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87F125-FED5-4FD0-B5E9-CF4B0E747D53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FF4BD3-AF07-45B2-9349-0E9349A7F2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82F21-7FFE-4092-823C-3E78468BDED3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FE2D4-B29E-4553-9158-C0147A6AE1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226093-0D3A-4BBD-A2C0-95C72E8C4E9D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3937FC-E325-44C3-BBB2-1B97897FCA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igura a mano libera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D583951-267F-4996-967B-FDBB6D09D2F4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E88980-BE6F-4E15-828E-3C51BE3F245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FAF530-CA30-49F8-86CF-9763B9BA0B9D}" type="datetime1">
              <a:rPr lang="it-IT"/>
              <a:pPr>
                <a:defRPr/>
              </a:pPr>
              <a:t>08/03/2017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it-IT"/>
              <a:t>Incontri con le scuole secondarie as 2010-2011   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F188C62-9FB9-4123-B9A5-B207637D3B6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5" r:id="rId2"/>
    <p:sldLayoutId id="2147483840" r:id="rId3"/>
    <p:sldLayoutId id="2147483841" r:id="rId4"/>
    <p:sldLayoutId id="2147483842" r:id="rId5"/>
    <p:sldLayoutId id="2147483843" r:id="rId6"/>
    <p:sldLayoutId id="2147483836" r:id="rId7"/>
    <p:sldLayoutId id="2147483844" r:id="rId8"/>
    <p:sldLayoutId id="2147483845" r:id="rId9"/>
    <p:sldLayoutId id="2147483837" r:id="rId10"/>
    <p:sldLayoutId id="214748383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rbara@di.unito.it" TargetMode="External"/><Relationship Id="rId2" Type="http://schemas.openxmlformats.org/officeDocument/2006/relationships/hyperlink" Target="mailto:commscuole@di.unito.i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rin-informatica.it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92592327/" TargetMode="External"/><Relationship Id="rId2" Type="http://schemas.openxmlformats.org/officeDocument/2006/relationships/hyperlink" Target="http://bricks.maieutiche.economia.unitn.it/2016/06/11/la-xxi-conferenza-di-parigi-sul-clima-presentata-con-scratch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i="1" dirty="0" smtClean="0">
                <a:solidFill>
                  <a:srgbClr val="0070C0"/>
                </a:solidFill>
              </a:rPr>
              <a:t>Quale Informatica </a:t>
            </a:r>
            <a:br>
              <a:rPr lang="it-IT" i="1" dirty="0" smtClean="0">
                <a:solidFill>
                  <a:srgbClr val="0070C0"/>
                </a:solidFill>
              </a:rPr>
            </a:br>
            <a:r>
              <a:rPr lang="it-IT" i="1" dirty="0" smtClean="0">
                <a:solidFill>
                  <a:srgbClr val="0070C0"/>
                </a:solidFill>
              </a:rPr>
              <a:t>nella scuola </a:t>
            </a:r>
          </a:p>
        </p:txBody>
      </p:sp>
      <p:sp>
        <p:nvSpPr>
          <p:cNvPr id="9219" name="Sottotitolo 2"/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424169" cy="3095625"/>
          </a:xfrm>
        </p:spPr>
        <p:txBody>
          <a:bodyPr/>
          <a:lstStyle/>
          <a:p>
            <a:pPr marR="0" eaLnBrk="1" hangingPunct="1"/>
            <a:r>
              <a:rPr lang="it-IT" i="1" dirty="0" smtClean="0">
                <a:solidFill>
                  <a:schemeClr val="tx1"/>
                </a:solidFill>
              </a:rPr>
              <a:t>G. Barbara </a:t>
            </a:r>
            <a:r>
              <a:rPr lang="it-IT" i="1" dirty="0" smtClean="0">
                <a:solidFill>
                  <a:schemeClr val="tx1"/>
                </a:solidFill>
              </a:rPr>
              <a:t>Demo</a:t>
            </a:r>
            <a:endParaRPr lang="it-IT" dirty="0" smtClean="0">
              <a:solidFill>
                <a:schemeClr val="tx1"/>
              </a:solidFill>
            </a:endParaRPr>
          </a:p>
          <a:p>
            <a:pPr marR="0" eaLnBrk="1" hangingPunct="1"/>
            <a:r>
              <a:rPr lang="it-IT" b="1" dirty="0" smtClean="0">
                <a:solidFill>
                  <a:schemeClr val="tx1"/>
                </a:solidFill>
              </a:rPr>
              <a:t>Gruppo di lavoro Informatica </a:t>
            </a:r>
            <a:r>
              <a:rPr lang="it-IT" b="1" dirty="0" smtClean="0">
                <a:solidFill>
                  <a:schemeClr val="tx1"/>
                </a:solidFill>
              </a:rPr>
              <a:t>e scuola</a:t>
            </a:r>
          </a:p>
          <a:p>
            <a:pPr marR="0" eaLnBrk="1" hangingPunct="1"/>
            <a:r>
              <a:rPr lang="it-IT" b="1" dirty="0" smtClean="0">
                <a:solidFill>
                  <a:schemeClr val="tx1"/>
                </a:solidFill>
              </a:rPr>
              <a:t>del Dipartimento </a:t>
            </a:r>
            <a:r>
              <a:rPr lang="it-IT" b="1" dirty="0" smtClean="0">
                <a:solidFill>
                  <a:schemeClr val="tx1"/>
                </a:solidFill>
              </a:rPr>
              <a:t>Informatica - Università </a:t>
            </a:r>
            <a:r>
              <a:rPr lang="it-IT" b="1" dirty="0" smtClean="0">
                <a:solidFill>
                  <a:schemeClr val="tx1"/>
                </a:solidFill>
              </a:rPr>
              <a:t>Torino</a:t>
            </a:r>
          </a:p>
          <a:p>
            <a:pPr marR="0" eaLnBrk="1" hangingPunct="1"/>
            <a:r>
              <a:rPr lang="it-IT" b="1" dirty="0" smtClean="0">
                <a:solidFill>
                  <a:schemeClr val="tx1"/>
                </a:solidFill>
              </a:rPr>
              <a:t>e</a:t>
            </a:r>
            <a:endParaRPr lang="it-IT" dirty="0" smtClean="0">
              <a:solidFill>
                <a:schemeClr val="tx1"/>
              </a:solidFill>
            </a:endParaRPr>
          </a:p>
          <a:p>
            <a:pPr marR="0" eaLnBrk="1" hangingPunct="1"/>
            <a:r>
              <a:rPr lang="it-IT" dirty="0" smtClean="0">
                <a:solidFill>
                  <a:schemeClr val="tx1"/>
                </a:solidFill>
              </a:rPr>
              <a:t>del </a:t>
            </a:r>
            <a:r>
              <a:rPr lang="it-IT" b="1" dirty="0" smtClean="0">
                <a:solidFill>
                  <a:schemeClr val="tx1"/>
                </a:solidFill>
              </a:rPr>
              <a:t>GRIN</a:t>
            </a:r>
            <a:r>
              <a:rPr lang="it-IT" dirty="0" smtClean="0">
                <a:solidFill>
                  <a:schemeClr val="tx1"/>
                </a:solidFill>
              </a:rPr>
              <a:t> Gruppo Informatica delle Università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piè di pagina 1"/>
          <p:cNvSpPr>
            <a:spLocks noGrp="1"/>
          </p:cNvSpPr>
          <p:nvPr>
            <p:ph type="ftr" sz="quarter" idx="11"/>
          </p:nvPr>
        </p:nvSpPr>
        <p:spPr bwMode="auto">
          <a:xfrm>
            <a:off x="3995738" y="6524625"/>
            <a:ext cx="3216275" cy="3333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Incontri con le scuole secondarie as 2010-2011   </a:t>
            </a:r>
          </a:p>
        </p:txBody>
      </p:sp>
      <p:sp>
        <p:nvSpPr>
          <p:cNvPr id="24579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506EF3-8353-4BA9-86C5-E332F156295D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24580" name="CasellaDiTesto 4"/>
          <p:cNvSpPr txBox="1">
            <a:spLocks noChangeArrowheads="1"/>
          </p:cNvSpPr>
          <p:nvPr/>
        </p:nvSpPr>
        <p:spPr bwMode="auto">
          <a:xfrm>
            <a:off x="179388" y="188640"/>
            <a:ext cx="89646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/>
            <a:r>
              <a:rPr lang="it-IT" sz="2400" dirty="0">
                <a:solidFill>
                  <a:srgbClr val="0070C0"/>
                </a:solidFill>
              </a:rPr>
              <a:t>Anche la nostra regione ha dato contributi, per esempio</a:t>
            </a:r>
          </a:p>
          <a:p>
            <a:pPr marL="266700" indent="-266700">
              <a:buFont typeface="Arial" charset="0"/>
              <a:buChar char="•"/>
            </a:pPr>
            <a:r>
              <a:rPr lang="it-IT" sz="2400" dirty="0">
                <a:solidFill>
                  <a:srgbClr val="FF0000"/>
                </a:solidFill>
              </a:rPr>
              <a:t>Cavour</a:t>
            </a:r>
            <a:r>
              <a:rPr lang="it-IT" sz="2400" dirty="0"/>
              <a:t>, nel suo viaggio a Londra del 1835,  aveva conosciuto </a:t>
            </a:r>
            <a:r>
              <a:rPr lang="it-IT" sz="2400" dirty="0" err="1">
                <a:solidFill>
                  <a:schemeClr val="accent2"/>
                </a:solidFill>
              </a:rPr>
              <a:t>Babbage</a:t>
            </a:r>
            <a:r>
              <a:rPr lang="it-IT" sz="2400" dirty="0"/>
              <a:t> e ad una cena a casa di questi aveva incontrato </a:t>
            </a:r>
            <a:r>
              <a:rPr lang="it-IT" sz="2400" dirty="0">
                <a:solidFill>
                  <a:schemeClr val="accent2"/>
                </a:solidFill>
              </a:rPr>
              <a:t>Ada Byron </a:t>
            </a:r>
            <a:r>
              <a:rPr lang="it-IT" sz="2400" dirty="0" err="1">
                <a:solidFill>
                  <a:schemeClr val="accent2"/>
                </a:solidFill>
              </a:rPr>
              <a:t>Lovelace</a:t>
            </a:r>
            <a:endParaRPr lang="it-IT" sz="2400" dirty="0">
              <a:solidFill>
                <a:schemeClr val="accent2"/>
              </a:solidFill>
            </a:endParaRPr>
          </a:p>
          <a:p>
            <a:pPr marL="266700" indent="-266700">
              <a:buFont typeface="Arial" charset="0"/>
              <a:buChar char="•"/>
            </a:pPr>
            <a:r>
              <a:rPr lang="it-IT" sz="2400" dirty="0">
                <a:solidFill>
                  <a:srgbClr val="0070C0"/>
                </a:solidFill>
              </a:rPr>
              <a:t>nel 1840 </a:t>
            </a:r>
            <a:r>
              <a:rPr lang="it-IT" sz="2400" dirty="0"/>
              <a:t>si svolge all’Accademia delle Scienze di Torino  il II Congresso degli Scienziati italiani </a:t>
            </a:r>
            <a:r>
              <a:rPr lang="it-IT" sz="2400" dirty="0">
                <a:solidFill>
                  <a:srgbClr val="0070C0"/>
                </a:solidFill>
              </a:rPr>
              <a:t>in cui </a:t>
            </a:r>
            <a:r>
              <a:rPr lang="it-IT" sz="2400" dirty="0" err="1">
                <a:solidFill>
                  <a:srgbClr val="0070C0"/>
                </a:solidFill>
              </a:rPr>
              <a:t>Babbage</a:t>
            </a:r>
            <a:r>
              <a:rPr lang="it-IT" sz="2400" dirty="0">
                <a:solidFill>
                  <a:srgbClr val="0070C0"/>
                </a:solidFill>
              </a:rPr>
              <a:t> presenta una descrizione della sua Macchina analitica</a:t>
            </a:r>
          </a:p>
          <a:p>
            <a:pPr marL="266700" indent="-266700">
              <a:buFont typeface="Arial" charset="0"/>
              <a:buChar char="•"/>
            </a:pPr>
            <a:r>
              <a:rPr lang="it-IT" sz="2400" dirty="0"/>
              <a:t>La presentazione appassionò gli scienziati italiani e proseguì in seminari ristretti. </a:t>
            </a:r>
          </a:p>
          <a:p>
            <a:pPr marL="266700" indent="-266700">
              <a:buFont typeface="Arial" charset="0"/>
              <a:buChar char="•"/>
            </a:pPr>
            <a:r>
              <a:rPr lang="it-IT" sz="2400" dirty="0"/>
              <a:t>Luigi </a:t>
            </a:r>
            <a:r>
              <a:rPr lang="it-IT" sz="2400" dirty="0" err="1"/>
              <a:t>Menabrea</a:t>
            </a:r>
            <a:r>
              <a:rPr lang="it-IT" sz="2400" dirty="0"/>
              <a:t> si dedicò a una descrizione del progetto di </a:t>
            </a:r>
            <a:r>
              <a:rPr lang="it-IT" sz="2400" dirty="0" err="1"/>
              <a:t>Babbage</a:t>
            </a:r>
            <a:r>
              <a:rPr lang="it-IT" sz="2400" dirty="0"/>
              <a:t> che pubblicò in francese nel 1842 presso la "</a:t>
            </a:r>
            <a:r>
              <a:rPr lang="it-IT" sz="2400" dirty="0" err="1"/>
              <a:t>Bibliothèque</a:t>
            </a:r>
            <a:r>
              <a:rPr lang="it-IT" sz="2400" dirty="0"/>
              <a:t> </a:t>
            </a:r>
            <a:r>
              <a:rPr lang="it-IT" sz="2400" dirty="0" err="1"/>
              <a:t>Universelle</a:t>
            </a:r>
            <a:r>
              <a:rPr lang="it-IT" sz="2400" dirty="0"/>
              <a:t> de </a:t>
            </a:r>
            <a:r>
              <a:rPr lang="it-IT" sz="2400" dirty="0" err="1"/>
              <a:t>Genève</a:t>
            </a:r>
            <a:r>
              <a:rPr lang="it-IT" sz="2400" dirty="0"/>
              <a:t>", in quello che può essere considerato il primo lavoro scientifico nella disciplina dell'informatica: </a:t>
            </a:r>
            <a:r>
              <a:rPr lang="it-IT" sz="2400" dirty="0">
                <a:solidFill>
                  <a:srgbClr val="FF0000"/>
                </a:solidFill>
              </a:rPr>
              <a:t>"</a:t>
            </a:r>
            <a:r>
              <a:rPr lang="it-IT" sz="2400" dirty="0" err="1">
                <a:solidFill>
                  <a:srgbClr val="FF0000"/>
                </a:solidFill>
              </a:rPr>
              <a:t>Notions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sur</a:t>
            </a:r>
            <a:r>
              <a:rPr lang="it-IT" sz="2400" dirty="0">
                <a:solidFill>
                  <a:srgbClr val="FF0000"/>
                </a:solidFill>
              </a:rPr>
              <a:t> la </a:t>
            </a:r>
            <a:r>
              <a:rPr lang="it-IT" sz="2400" dirty="0" err="1">
                <a:solidFill>
                  <a:srgbClr val="FF0000"/>
                </a:solidFill>
              </a:rPr>
              <a:t>machine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analytique</a:t>
            </a:r>
            <a:r>
              <a:rPr lang="it-IT" sz="2400" dirty="0">
                <a:solidFill>
                  <a:srgbClr val="FF0000"/>
                </a:solidFill>
              </a:rPr>
              <a:t> de Charles </a:t>
            </a:r>
            <a:r>
              <a:rPr lang="it-IT" sz="2400" dirty="0" err="1">
                <a:solidFill>
                  <a:srgbClr val="FF0000"/>
                </a:solidFill>
              </a:rPr>
              <a:t>Babbage</a:t>
            </a:r>
            <a:r>
              <a:rPr lang="it-IT" sz="2400" dirty="0">
                <a:solidFill>
                  <a:srgbClr val="FF0000"/>
                </a:solidFill>
              </a:rPr>
              <a:t>"</a:t>
            </a:r>
            <a:r>
              <a:rPr lang="it-IT" sz="2400" dirty="0"/>
              <a:t>. </a:t>
            </a:r>
            <a:r>
              <a:rPr lang="it-IT" sz="2400" dirty="0" smtClean="0"/>
              <a:t>aggiungendo </a:t>
            </a:r>
            <a:endParaRPr lang="it-IT" sz="2400" dirty="0"/>
          </a:p>
          <a:p>
            <a:pPr marL="266700" indent="-266700">
              <a:buFont typeface="Arial" charset="0"/>
              <a:buChar char="•"/>
            </a:pPr>
            <a:r>
              <a:rPr lang="it-IT" sz="2400" b="1" dirty="0"/>
              <a:t>Linda </a:t>
            </a:r>
            <a:r>
              <a:rPr lang="it-IT" sz="2400" b="1" dirty="0" err="1"/>
              <a:t>Lovelace</a:t>
            </a:r>
            <a:r>
              <a:rPr lang="it-IT" sz="2400" b="1" dirty="0"/>
              <a:t> </a:t>
            </a:r>
            <a:r>
              <a:rPr lang="it-IT" sz="2400" dirty="0"/>
              <a:t>traduce in </a:t>
            </a:r>
            <a:r>
              <a:rPr lang="it-IT" sz="2400" dirty="0" smtClean="0"/>
              <a:t>inglese con suoi </a:t>
            </a:r>
            <a:r>
              <a:rPr lang="it-IT" sz="2400" dirty="0"/>
              <a:t>commenti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piè di pagina 1"/>
          <p:cNvSpPr>
            <a:spLocks noGrp="1"/>
          </p:cNvSpPr>
          <p:nvPr>
            <p:ph type="ftr" sz="quarter" idx="11"/>
          </p:nvPr>
        </p:nvSpPr>
        <p:spPr bwMode="auto">
          <a:xfrm>
            <a:off x="3995738" y="6524625"/>
            <a:ext cx="3216275" cy="3333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Incontri con le scuole secondarie as 2010-2011   </a:t>
            </a:r>
          </a:p>
        </p:txBody>
      </p:sp>
      <p:sp>
        <p:nvSpPr>
          <p:cNvPr id="25603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28D6B3-20B3-42A4-8794-9EACE1333EA5}" type="slidenum">
              <a:rPr lang="it-IT" smtClean="0"/>
              <a:pPr/>
              <a:t>11</a:t>
            </a:fld>
            <a:endParaRPr lang="it-IT" smtClean="0"/>
          </a:p>
        </p:txBody>
      </p:sp>
      <p:sp>
        <p:nvSpPr>
          <p:cNvPr id="25604" name="CasellaDiTesto 4"/>
          <p:cNvSpPr txBox="1">
            <a:spLocks noChangeArrowheads="1"/>
          </p:cNvSpPr>
          <p:nvPr/>
        </p:nvSpPr>
        <p:spPr bwMode="auto">
          <a:xfrm>
            <a:off x="323850" y="188913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è"/>
            </a:pPr>
            <a:r>
              <a:rPr lang="it-IT" sz="2400">
                <a:sym typeface="Wingdings" pitchFamily="2" charset="2"/>
              </a:rPr>
              <a:t> s</a:t>
            </a:r>
            <a:r>
              <a:rPr lang="it-IT" sz="2400"/>
              <a:t>ono 2000 e piú anni che l’uomo lavora a rendere processi vari piú automatici possibile  per fare le cose in modo sicuramente corretto</a:t>
            </a:r>
          </a:p>
        </p:txBody>
      </p:sp>
      <p:sp>
        <p:nvSpPr>
          <p:cNvPr id="25605" name="Rettangolo 4"/>
          <p:cNvSpPr>
            <a:spLocks noChangeArrowheads="1"/>
          </p:cNvSpPr>
          <p:nvPr/>
        </p:nvSpPr>
        <p:spPr bwMode="auto">
          <a:xfrm>
            <a:off x="827088" y="2276475"/>
            <a:ext cx="72009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0070C0"/>
                </a:solidFill>
              </a:rPr>
              <a:t>Anche noi ci possiamo inserire in questa strada di evoluzione cercando di allineare le nostre scuole e preparare i nostri ragazzi per l’epoca</a:t>
            </a:r>
          </a:p>
          <a:p>
            <a:endParaRPr lang="it-IT" sz="2400">
              <a:solidFill>
                <a:srgbClr val="0070C0"/>
              </a:solidFill>
            </a:endParaRPr>
          </a:p>
          <a:p>
            <a:pPr marL="723900" lvl="1" indent="-266700">
              <a:buFont typeface="Arial" charset="0"/>
              <a:buChar char="•"/>
            </a:pPr>
            <a:r>
              <a:rPr lang="it-IT" sz="2400">
                <a:solidFill>
                  <a:srgbClr val="0070C0"/>
                </a:solidFill>
              </a:rPr>
              <a:t>dell’internet delle cose</a:t>
            </a:r>
          </a:p>
          <a:p>
            <a:pPr marL="723900" lvl="1" indent="-266700">
              <a:buFont typeface="Arial" charset="0"/>
              <a:buChar char="•"/>
            </a:pPr>
            <a:r>
              <a:rPr lang="it-IT" sz="2400">
                <a:solidFill>
                  <a:srgbClr val="0070C0"/>
                </a:solidFill>
              </a:rPr>
              <a:t>dello  </a:t>
            </a:r>
            <a:r>
              <a:rPr lang="it-IT" sz="6600" b="1" baseline="-25000">
                <a:solidFill>
                  <a:srgbClr val="0070C0"/>
                </a:solidFill>
              </a:rPr>
              <a:t>*</a:t>
            </a:r>
            <a:r>
              <a:rPr lang="it-IT" sz="2400" b="1">
                <a:solidFill>
                  <a:srgbClr val="0070C0"/>
                </a:solidFill>
              </a:rPr>
              <a:t>-computational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396875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Incontri con le scuole secondarie as 2010-2011   </a:t>
            </a:r>
          </a:p>
        </p:txBody>
      </p:sp>
      <p:sp>
        <p:nvSpPr>
          <p:cNvPr id="2662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6A87222-2AFA-432B-AB55-2B898BBB1288}" type="slidenum">
              <a:rPr lang="it-IT" smtClean="0"/>
              <a:pPr/>
              <a:t>12</a:t>
            </a:fld>
            <a:endParaRPr lang="it-IT" smtClean="0"/>
          </a:p>
        </p:txBody>
      </p:sp>
      <p:sp>
        <p:nvSpPr>
          <p:cNvPr id="5" name="Rettangolo 4"/>
          <p:cNvSpPr/>
          <p:nvPr/>
        </p:nvSpPr>
        <p:spPr>
          <a:xfrm>
            <a:off x="395288" y="260350"/>
            <a:ext cx="8424862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>
              <a:defRPr/>
            </a:pPr>
            <a:r>
              <a:rPr lang="it-IT" sz="2800" dirty="0">
                <a:latin typeface="Calibri" pitchFamily="34" charset="0"/>
              </a:rPr>
              <a:t>La strada è lavorare insieme ad un progetto che permetta di arrivare a definire (componenti di) </a:t>
            </a:r>
            <a:r>
              <a:rPr lang="it-IT" sz="2800" dirty="0" err="1">
                <a:latin typeface="Calibri" pitchFamily="34" charset="0"/>
              </a:rPr>
              <a:t>curricula</a:t>
            </a:r>
            <a:r>
              <a:rPr lang="it-IT" sz="2800" dirty="0">
                <a:latin typeface="Calibri" pitchFamily="34" charset="0"/>
              </a:rPr>
              <a:t> per le scuole dove </a:t>
            </a:r>
          </a:p>
          <a:p>
            <a:pPr marL="268288" lvl="2" indent="-268288">
              <a:buFont typeface="Arial" pitchFamily="34" charset="0"/>
              <a:buChar char="•"/>
              <a:defRPr/>
            </a:pPr>
            <a:r>
              <a:rPr lang="it-IT" sz="2800" dirty="0">
                <a:latin typeface="Calibri" pitchFamily="34" charset="0"/>
              </a:rPr>
              <a:t>siano presenti tutti e tre gli aspetti dell’Informatica per ogni tipo di scuola</a:t>
            </a:r>
          </a:p>
          <a:p>
            <a:pPr marL="268288" lvl="2" indent="-268288">
              <a:buFont typeface="Arial" pitchFamily="34" charset="0"/>
              <a:buChar char="•"/>
              <a:defRPr/>
            </a:pPr>
            <a:r>
              <a:rPr lang="it-IT" sz="2800" dirty="0">
                <a:latin typeface="Calibri" pitchFamily="34" charset="0"/>
              </a:rPr>
              <a:t>con un mix differente in tipi di scuole differenti, cioè pesi diversi per diversi aspetti</a:t>
            </a:r>
          </a:p>
        </p:txBody>
      </p:sp>
      <p:sp>
        <p:nvSpPr>
          <p:cNvPr id="26629" name="Rettangolo 5"/>
          <p:cNvSpPr>
            <a:spLocks noChangeArrowheads="1"/>
          </p:cNvSpPr>
          <p:nvPr/>
        </p:nvSpPr>
        <p:spPr bwMode="auto">
          <a:xfrm>
            <a:off x="250825" y="3500438"/>
            <a:ext cx="84978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>
              <a:buFont typeface="Arial" charset="0"/>
              <a:buChar char="•"/>
            </a:pPr>
            <a:r>
              <a:rPr lang="it-IT" sz="3200" dirty="0" smtClean="0">
                <a:solidFill>
                  <a:srgbClr val="FF0000"/>
                </a:solidFill>
                <a:hlinkClick r:id="rId2"/>
              </a:rPr>
              <a:t>commscuole@di.unito.it</a:t>
            </a:r>
            <a:endParaRPr lang="it-IT" sz="3200" dirty="0">
              <a:solidFill>
                <a:srgbClr val="FF0000"/>
              </a:solidFill>
            </a:endParaRPr>
          </a:p>
          <a:p>
            <a:pPr marL="358775" indent="-358775">
              <a:buFont typeface="Arial" charset="0"/>
              <a:buChar char="•"/>
            </a:pPr>
            <a:r>
              <a:rPr lang="it-IT" sz="3200" dirty="0">
                <a:solidFill>
                  <a:srgbClr val="FF0000"/>
                </a:solidFill>
                <a:hlinkClick r:id="rId3"/>
              </a:rPr>
              <a:t>barbara@di.unito.it</a:t>
            </a:r>
            <a:endParaRPr lang="it-IT" sz="3200" dirty="0">
              <a:solidFill>
                <a:srgbClr val="FF0000"/>
              </a:solidFill>
            </a:endParaRPr>
          </a:p>
          <a:p>
            <a:pPr marL="358775" indent="-358775">
              <a:buFont typeface="Arial" charset="0"/>
              <a:buChar char="•"/>
            </a:pPr>
            <a:r>
              <a:rPr lang="it-IT" sz="3200" dirty="0">
                <a:solidFill>
                  <a:srgbClr val="FF0000"/>
                </a:solidFill>
                <a:hlinkClick r:id="rId4"/>
              </a:rPr>
              <a:t>http://www.grin-informatica.it</a:t>
            </a:r>
            <a:endParaRPr lang="it-IT" sz="3200" dirty="0">
              <a:solidFill>
                <a:srgbClr val="FF0000"/>
              </a:solidFill>
            </a:endParaRPr>
          </a:p>
          <a:p>
            <a:pPr marL="971550" lvl="1" indent="-514350"/>
            <a:r>
              <a:rPr lang="it-IT" sz="2800" b="1" dirty="0"/>
              <a:t> &gt;&gt; gruppo di lavoro Informatica e scuola</a:t>
            </a:r>
            <a:endParaRPr lang="it-IT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E2D4-B29E-4553-9158-C0147A6AE1F1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23528" y="332656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Oggi:  </a:t>
            </a:r>
            <a:r>
              <a:rPr lang="it-IT" sz="3200" dirty="0" smtClean="0"/>
              <a:t>varie direzioni di lavoro col digitale in scuola</a:t>
            </a:r>
          </a:p>
          <a:p>
            <a:pPr marL="266700" indent="-266700">
              <a:buFontTx/>
              <a:buChar char="-"/>
            </a:pPr>
            <a:r>
              <a:rPr lang="it-IT" sz="2800" dirty="0" smtClean="0"/>
              <a:t>uso di strumenti Office o CAD, per mappe cognitive, ecc.</a:t>
            </a:r>
          </a:p>
          <a:p>
            <a:pPr marL="266700" indent="-266700">
              <a:buFontTx/>
              <a:buChar char="-"/>
            </a:pPr>
            <a:r>
              <a:rPr lang="it-IT" sz="2800" dirty="0" smtClean="0"/>
              <a:t>uso sofisticato dei media digitali </a:t>
            </a:r>
            <a:r>
              <a:rPr lang="it-IT" sz="2800" dirty="0" err="1" smtClean="0"/>
              <a:t>piú</a:t>
            </a:r>
            <a:r>
              <a:rPr lang="it-IT" sz="2800" dirty="0" smtClean="0"/>
              <a:t> recenti:</a:t>
            </a:r>
          </a:p>
          <a:p>
            <a:pPr marL="717550" lvl="1" indent="-260350">
              <a:buFont typeface="Courier New" pitchFamily="49" charset="0"/>
              <a:buChar char="o"/>
            </a:pPr>
            <a:r>
              <a:rPr lang="it-IT" sz="2800" dirty="0" smtClean="0"/>
              <a:t>vedi </a:t>
            </a:r>
            <a:r>
              <a:rPr lang="it-IT" sz="2800" i="1" dirty="0" smtClean="0"/>
              <a:t>Caccia al tesoro di </a:t>
            </a:r>
            <a:r>
              <a:rPr lang="it-IT" sz="2800" i="1" dirty="0" err="1" smtClean="0"/>
              <a:t>Guglielmi</a:t>
            </a:r>
            <a:r>
              <a:rPr lang="it-IT" sz="2800" i="1" dirty="0" smtClean="0"/>
              <a:t> </a:t>
            </a:r>
            <a:r>
              <a:rPr lang="it-IT" sz="2800" dirty="0" smtClean="0"/>
              <a:t>per il latino</a:t>
            </a:r>
          </a:p>
          <a:p>
            <a:pPr marL="717550" lvl="1" indent="-260350">
              <a:buFont typeface="Courier New" pitchFamily="49" charset="0"/>
              <a:buChar char="o"/>
            </a:pPr>
            <a:r>
              <a:rPr lang="it-IT" sz="2800" dirty="0" smtClean="0"/>
              <a:t>lavoro di </a:t>
            </a:r>
            <a:r>
              <a:rPr lang="it-IT" sz="2800" dirty="0" err="1" smtClean="0"/>
              <a:t>Danesino</a:t>
            </a:r>
            <a:r>
              <a:rPr lang="it-IT" sz="2800" dirty="0" smtClean="0"/>
              <a:t> a </a:t>
            </a:r>
            <a:r>
              <a:rPr lang="it-IT" sz="2800" dirty="0" err="1" smtClean="0"/>
              <a:t>Teachers</a:t>
            </a:r>
            <a:r>
              <a:rPr lang="it-IT" sz="2800" dirty="0" smtClean="0"/>
              <a:t>’ISSEP 2015</a:t>
            </a:r>
          </a:p>
          <a:p>
            <a:pPr marL="717550" lvl="1" indent="-260350">
              <a:buFont typeface="Courier New" pitchFamily="49" charset="0"/>
              <a:buChar char="o"/>
            </a:pPr>
            <a:r>
              <a:rPr lang="it-IT" sz="2800" dirty="0" smtClean="0"/>
              <a:t>obiettivo: accendere la </a:t>
            </a:r>
            <a:r>
              <a:rPr lang="it-IT" sz="2800" dirty="0" err="1" smtClean="0"/>
              <a:t>curiositá</a:t>
            </a:r>
            <a:r>
              <a:rPr lang="it-IT" sz="2800" dirty="0" smtClean="0"/>
              <a:t> e quindi la partecipazione. Un poco di conoscenza in </a:t>
            </a:r>
            <a:r>
              <a:rPr lang="it-IT" sz="2800" dirty="0" err="1" smtClean="0"/>
              <a:t>piú</a:t>
            </a:r>
            <a:r>
              <a:rPr lang="it-IT" sz="2800" dirty="0" smtClean="0"/>
              <a:t> del digitale passa </a:t>
            </a:r>
            <a:r>
              <a:rPr lang="it-IT" sz="2800" dirty="0" smtClean="0"/>
              <a:t>anche se di </a:t>
            </a:r>
            <a:r>
              <a:rPr lang="it-IT" sz="2800" dirty="0" smtClean="0"/>
              <a:t>utilizzo </a:t>
            </a:r>
          </a:p>
          <a:p>
            <a:pPr marL="266700" indent="-266700">
              <a:buFontTx/>
              <a:buChar char="-"/>
            </a:pPr>
            <a:r>
              <a:rPr lang="it-IT" sz="2800" dirty="0" smtClean="0"/>
              <a:t>uso della programmazione per produrre contenuti interessanti discipline varie</a:t>
            </a:r>
          </a:p>
          <a:p>
            <a:pPr marL="266700" indent="-266700">
              <a:buFontTx/>
              <a:buChar char="-"/>
            </a:pPr>
            <a:r>
              <a:rPr lang="it-IT" sz="2800" dirty="0" smtClean="0"/>
              <a:t>programmazione all’interno di un </a:t>
            </a:r>
            <a:r>
              <a:rPr lang="it-IT" sz="2800" dirty="0" smtClean="0">
                <a:solidFill>
                  <a:srgbClr val="FF0000"/>
                </a:solidFill>
              </a:rPr>
              <a:t>ambiente di apprendimento</a:t>
            </a:r>
            <a:endParaRPr lang="it-IT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Incontri con le scuole secondarie as 2010-2011   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E2D4-B29E-4553-9158-C0147A6AE1F1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23528" y="0"/>
            <a:ext cx="8712968" cy="6124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i="1" dirty="0" smtClean="0"/>
              <a:t>Uso della programmazione per produrre contenuti interessanti varie discipline.</a:t>
            </a:r>
          </a:p>
          <a:p>
            <a:r>
              <a:rPr lang="it-IT" sz="2800" i="1" dirty="0" smtClean="0"/>
              <a:t>Esempi:</a:t>
            </a:r>
          </a:p>
          <a:p>
            <a:pPr marL="514350" indent="-514350">
              <a:buFont typeface="+mj-lt"/>
              <a:buAutoNum type="alphaLcParenR"/>
              <a:tabLst>
                <a:tab pos="7083425" algn="l"/>
              </a:tabLst>
            </a:pPr>
            <a:r>
              <a:rPr lang="it-IT" sz="2800" dirty="0" smtClean="0"/>
              <a:t>Conferenza di Parigi sul clima, una insegnante di Scienze nella scuola sec. di I grado:</a:t>
            </a:r>
          </a:p>
          <a:p>
            <a:pPr marL="971550" lvl="1" indent="-514350">
              <a:buFont typeface="+mj-lt"/>
              <a:buAutoNum type="arabicParenR"/>
              <a:tabLst>
                <a:tab pos="7083425" algn="l"/>
              </a:tabLst>
            </a:pPr>
            <a:r>
              <a:rPr lang="it-IT" sz="2800" dirty="0" smtClean="0">
                <a:hlinkClick r:id="rId2"/>
              </a:rPr>
              <a:t>http://bricks.maieutiche.economia.unitn.it/2016/06/11/la-xxi-conferenza-di-parigi-sul-clima-presentata-con-scratch/</a:t>
            </a:r>
          </a:p>
          <a:p>
            <a:pPr marL="971550" lvl="1" indent="-514350">
              <a:buFont typeface="+mj-lt"/>
              <a:buAutoNum type="arabicParenR"/>
              <a:tabLst>
                <a:tab pos="7083425" algn="l"/>
              </a:tabLst>
            </a:pPr>
            <a:r>
              <a:rPr lang="it-IT" sz="2800" dirty="0" smtClean="0"/>
              <a:t>racconta la conferenza  https://scratch.mit.edu/projects/91501587/ </a:t>
            </a:r>
          </a:p>
          <a:p>
            <a:pPr marL="971550" lvl="1" indent="-514350">
              <a:buFont typeface="+mj-lt"/>
              <a:buAutoNum type="arabicParenR"/>
              <a:tabLst>
                <a:tab pos="7083425" algn="l"/>
              </a:tabLst>
            </a:pPr>
            <a:r>
              <a:rPr lang="it-IT" sz="2800" dirty="0" smtClean="0"/>
              <a:t>pone domande per insegnare a Salvare la Terra </a:t>
            </a:r>
            <a:r>
              <a:rPr lang="en-US" sz="2800" b="1" i="1" dirty="0" smtClean="0">
                <a:hlinkClick r:id="rId3"/>
              </a:rPr>
              <a:t>https://scratch.mit.edu/projects/92592327/</a:t>
            </a:r>
            <a:endParaRPr lang="it-IT" sz="2800" dirty="0" smtClean="0"/>
          </a:p>
          <a:p>
            <a:pPr marL="514350" indent="-514350">
              <a:buFont typeface="+mj-lt"/>
              <a:buAutoNum type="alphaLcParenR"/>
              <a:tabLst>
                <a:tab pos="7083425" algn="l"/>
              </a:tabLst>
            </a:pPr>
            <a:r>
              <a:rPr lang="it-IT" sz="2800" dirty="0" smtClean="0"/>
              <a:t>Scheda libro </a:t>
            </a:r>
            <a:r>
              <a:rPr lang="it-IT" sz="2800" i="1" dirty="0" smtClean="0"/>
              <a:t>Piccolo principe</a:t>
            </a:r>
          </a:p>
          <a:p>
            <a:pPr marL="514350" indent="-514350">
              <a:buFont typeface="+mj-lt"/>
              <a:buAutoNum type="alphaLcParenR"/>
              <a:tabLst>
                <a:tab pos="7083425" algn="l"/>
              </a:tabLst>
            </a:pPr>
            <a:r>
              <a:rPr lang="it-IT" sz="2800" i="1" dirty="0" smtClean="0"/>
              <a:t>Quiz sui neuroni</a:t>
            </a:r>
            <a:endParaRPr lang="it-IT" sz="2800" i="1" dirty="0"/>
          </a:p>
        </p:txBody>
      </p:sp>
      <p:sp>
        <p:nvSpPr>
          <p:cNvPr id="5" name="Rettangolo 4"/>
          <p:cNvSpPr/>
          <p:nvPr/>
        </p:nvSpPr>
        <p:spPr>
          <a:xfrm>
            <a:off x="3167336" y="5877272"/>
            <a:ext cx="59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tabLst>
                <a:tab pos="7083425" algn="l"/>
              </a:tabLst>
            </a:pPr>
            <a:r>
              <a:rPr lang="it-IT" dirty="0" smtClean="0">
                <a:sym typeface="Wingdings" pitchFamily="2" charset="2"/>
              </a:rPr>
              <a:t>  </a:t>
            </a:r>
            <a:r>
              <a:rPr lang="it-IT" sz="2800" dirty="0" smtClean="0">
                <a:solidFill>
                  <a:srgbClr val="002060"/>
                </a:solidFill>
                <a:sym typeface="Wingdings" pitchFamily="2" charset="2"/>
              </a:rPr>
              <a:t>p</a:t>
            </a:r>
            <a:r>
              <a:rPr lang="it-IT" sz="2800" dirty="0" smtClean="0">
                <a:solidFill>
                  <a:srgbClr val="002060"/>
                </a:solidFill>
              </a:rPr>
              <a:t>artendo da attività di narrazione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Incontri con le scuole secondarie as 2010-2011   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FE2D4-B29E-4553-9158-C0147A6AE1F1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404664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Istruzioni</a:t>
            </a:r>
            <a:r>
              <a:rPr lang="it-IT" sz="2000" dirty="0" smtClean="0"/>
              <a:t> </a:t>
            </a:r>
          </a:p>
          <a:p>
            <a:endParaRPr lang="it-IT" sz="2000" dirty="0" smtClean="0"/>
          </a:p>
          <a:p>
            <a:r>
              <a:rPr lang="it-IT" sz="2000" dirty="0" smtClean="0"/>
              <a:t>Animazione sul riscaldamento globale e sui risultati della XXI conferenza sul clima di Parigi (30 novembre-11 dicembre 2015)</a:t>
            </a:r>
          </a:p>
          <a:p>
            <a:endParaRPr lang="it-IT" sz="2000" dirty="0" smtClean="0"/>
          </a:p>
          <a:p>
            <a:r>
              <a:rPr lang="it-IT" sz="2000" dirty="0" smtClean="0"/>
              <a:t>Dopo l'avvio (cliccando sulla bandierina), premi in successione i seguenti tasti (aspettando qualche secondo tra un tasto e l'altro): spazio, A, S, D, F, G.</a:t>
            </a:r>
            <a:br>
              <a:rPr lang="it-IT" sz="2000" dirty="0" smtClean="0"/>
            </a:br>
            <a:r>
              <a:rPr lang="it-IT" sz="2000" dirty="0" smtClean="0"/>
              <a:t>Attendi...la reazione della combustione indica la produzione di anidride carbonica, CO2. </a:t>
            </a:r>
            <a:br>
              <a:rPr lang="it-IT" sz="2000" dirty="0" smtClean="0"/>
            </a:br>
            <a:r>
              <a:rPr lang="it-IT" sz="2000" dirty="0" smtClean="0"/>
              <a:t>Ricompare il pianeta con un involucro di CO2 aumentato </a:t>
            </a:r>
            <a:br>
              <a:rPr lang="it-IT" sz="2000" dirty="0" smtClean="0"/>
            </a:br>
            <a:r>
              <a:rPr lang="it-IT" sz="2000" dirty="0" smtClean="0"/>
              <a:t>DOPO la comparsa di 2 nuove frecce nell'involucro di CO2 attorno al pianeta, premi in successione i seguenti tasti: Z, X, C, V.</a:t>
            </a:r>
          </a:p>
          <a:p>
            <a:endParaRPr lang="it-IT" sz="2000" dirty="0" smtClean="0"/>
          </a:p>
          <a:p>
            <a:r>
              <a:rPr lang="it-IT" sz="2000" dirty="0" smtClean="0"/>
              <a:t>Leggere i punti di forza e di debolezza del piano della conferenza</a:t>
            </a:r>
          </a:p>
          <a:p>
            <a:r>
              <a:rPr lang="it-IT" sz="2000" dirty="0" smtClean="0"/>
              <a:t>I punti di forza e i punti di debolezza sono stati presi dal quotidiano La Stampa del 13 dicembre 2015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piè di pagina 1"/>
          <p:cNvSpPr>
            <a:spLocks noGrp="1"/>
          </p:cNvSpPr>
          <p:nvPr>
            <p:ph type="ftr" sz="quarter" idx="11"/>
          </p:nvPr>
        </p:nvSpPr>
        <p:spPr bwMode="auto">
          <a:xfrm>
            <a:off x="3059113" y="6408738"/>
            <a:ext cx="36718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Incontri con le scuole secondarie as 2010-2011   </a:t>
            </a:r>
          </a:p>
        </p:txBody>
      </p:sp>
      <p:sp>
        <p:nvSpPr>
          <p:cNvPr id="1638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3DABFB5-C736-4D1D-8654-49810320DB8B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395288" y="404813"/>
            <a:ext cx="8424862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/>
              <a:t>Di Informatica ce n’è già molta da molto tempo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it-IT" sz="2400" dirty="0"/>
              <a:t>bisogna rendere esplicita questa presenza chiamando le cose col loro nome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it-IT" sz="2400" dirty="0"/>
              <a:t>osservando che la convergenza di tecnologia e scienza del calcolo automatico si è potuta avere quando la tecnologia attraverso una serie di trasformazioni ha raggiunto un certo livello di possibilità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95288" y="3357563"/>
            <a:ext cx="8424862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/>
              <a:t>Bisogna anche imparare a fare qualcosa di nuovo con strumenti opportuni</a:t>
            </a:r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it-IT" sz="2400" dirty="0"/>
              <a:t>per descrivere gli algoritmi con linguaggi formali in modo da poterli comunicare ad una macchina cioè capire con altri </a:t>
            </a:r>
            <a:r>
              <a:rPr lang="it-IT" sz="2400" dirty="0" err="1"/>
              <a:t>algoritmi-apposta-per-capire</a:t>
            </a:r>
            <a:endParaRPr lang="it-IT" sz="2400" dirty="0"/>
          </a:p>
          <a:p>
            <a:pPr marL="358775" indent="-358775">
              <a:buFont typeface="Arial" pitchFamily="34" charset="0"/>
              <a:buChar char="•"/>
              <a:defRPr/>
            </a:pPr>
            <a:r>
              <a:rPr lang="it-IT" sz="2400" dirty="0"/>
              <a:t>per operare sulle strutture dati e magari trasformare una struttura in un’altra o in altre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piè di pagina 1"/>
          <p:cNvSpPr>
            <a:spLocks noGrp="1"/>
          </p:cNvSpPr>
          <p:nvPr>
            <p:ph type="ftr" sz="quarter" idx="11"/>
          </p:nvPr>
        </p:nvSpPr>
        <p:spPr bwMode="auto">
          <a:xfrm>
            <a:off x="2987675" y="6408738"/>
            <a:ext cx="3743325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Incontri con le scuole secondarie as 2010-2011   </a:t>
            </a:r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90ACD1-1179-4B33-871D-FE88F58FCA5C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23850" y="115888"/>
            <a:ext cx="8569325" cy="5694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/>
              <a:t>L’Informatica è antica e nel corso dei secoli si trova continuamente l’idea del trovare delle regole per fare correttamente in modo automatico “calcoli” in senso lato con numeri o con frasi</a:t>
            </a:r>
          </a:p>
          <a:p>
            <a:pPr algn="ctr">
              <a:defRPr/>
            </a:pPr>
            <a:r>
              <a:rPr lang="it-IT" sz="2400" dirty="0">
                <a:solidFill>
                  <a:srgbClr val="FF0000"/>
                </a:solidFill>
              </a:rPr>
              <a:t>… questo ’</a:t>
            </a:r>
            <a:r>
              <a:rPr lang="it-IT" sz="2400" dirty="0" err="1">
                <a:solidFill>
                  <a:srgbClr val="FF0000"/>
                </a:solidFill>
              </a:rPr>
              <a:t>piú</a:t>
            </a:r>
            <a:r>
              <a:rPr lang="it-IT" sz="2400" dirty="0">
                <a:solidFill>
                  <a:srgbClr val="FF0000"/>
                </a:solidFill>
              </a:rPr>
              <a:t>’ questo fa  quest’altro …..</a:t>
            </a:r>
          </a:p>
          <a:p>
            <a:pPr>
              <a:defRPr/>
            </a:pPr>
            <a:endParaRPr lang="it-IT" sz="2400" dirty="0"/>
          </a:p>
          <a:p>
            <a:pPr>
              <a:defRPr/>
            </a:pPr>
            <a:r>
              <a:rPr lang="it-IT" sz="2400" dirty="0">
                <a:solidFill>
                  <a:srgbClr val="0070C0"/>
                </a:solidFill>
              </a:rPr>
              <a:t>e sono sicura della bontà aritmetica o di consistenza di ragionamento del risultato</a:t>
            </a:r>
          </a:p>
          <a:p>
            <a:pPr>
              <a:defRPr/>
            </a:pPr>
            <a:endParaRPr lang="it-IT" sz="2400" dirty="0">
              <a:solidFill>
                <a:srgbClr val="0070C0"/>
              </a:solidFill>
            </a:endParaRP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70C0"/>
                </a:solidFill>
              </a:rPr>
              <a:t>non soltanto algoritmi vari per produrre numeri da numeri 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70C0"/>
                </a:solidFill>
              </a:rPr>
              <a:t>ma anche regole per produrre frasi da frasi (Sillogismi)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 err="1">
                <a:solidFill>
                  <a:srgbClr val="0070C0"/>
                </a:solidFill>
              </a:rPr>
              <a:t>Pascalina</a:t>
            </a:r>
            <a:r>
              <a:rPr lang="it-IT" sz="2400" dirty="0">
                <a:solidFill>
                  <a:srgbClr val="0070C0"/>
                </a:solidFill>
              </a:rPr>
              <a:t>, regole “</a:t>
            </a:r>
            <a:r>
              <a:rPr lang="it-IT" sz="2400" dirty="0" err="1">
                <a:solidFill>
                  <a:srgbClr val="0070C0"/>
                </a:solidFill>
              </a:rPr>
              <a:t>cosí</a:t>
            </a:r>
            <a:r>
              <a:rPr lang="it-IT" sz="2400" dirty="0">
                <a:solidFill>
                  <a:srgbClr val="0070C0"/>
                </a:solidFill>
              </a:rPr>
              <a:t> automatiche” che i calcoli li faccio fare ad una macchina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 err="1">
                <a:solidFill>
                  <a:srgbClr val="0070C0"/>
                </a:solidFill>
              </a:rPr>
              <a:t>Calculemus</a:t>
            </a:r>
            <a:r>
              <a:rPr lang="it-IT" sz="2400" dirty="0">
                <a:solidFill>
                  <a:srgbClr val="0070C0"/>
                </a:solidFill>
              </a:rPr>
              <a:t> di </a:t>
            </a:r>
            <a:r>
              <a:rPr lang="it-IT" sz="2400" dirty="0" err="1">
                <a:solidFill>
                  <a:srgbClr val="0070C0"/>
                </a:solidFill>
              </a:rPr>
              <a:t>Leibniz</a:t>
            </a:r>
            <a:endParaRPr lang="it-IT" sz="2400" dirty="0">
              <a:solidFill>
                <a:srgbClr val="0070C0"/>
              </a:solidFill>
            </a:endParaRP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800" b="1" dirty="0">
                <a:solidFill>
                  <a:srgbClr val="0070C0"/>
                </a:solidFill>
              </a:rPr>
              <a:t>….</a:t>
            </a:r>
          </a:p>
        </p:txBody>
      </p:sp>
      <p:sp>
        <p:nvSpPr>
          <p:cNvPr id="17413" name="CasellaDiTesto 4"/>
          <p:cNvSpPr txBox="1">
            <a:spLocks noChangeArrowheads="1"/>
          </p:cNvSpPr>
          <p:nvPr/>
        </p:nvSpPr>
        <p:spPr bwMode="auto">
          <a:xfrm>
            <a:off x="2627313" y="5229225"/>
            <a:ext cx="6337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sz="240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it-IT" sz="2400">
                <a:sym typeface="Wingdings" pitchFamily="2" charset="2"/>
              </a:rPr>
              <a:t> s</a:t>
            </a:r>
            <a:r>
              <a:rPr lang="it-IT" sz="2400"/>
              <a:t>ono 2000 e piú anni che l’uomo lavora a rendere processi vari piú automatici possibile  per fare le cose in modo sicuramente corretto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648072"/>
          </a:xfrm>
        </p:spPr>
        <p:txBody>
          <a:bodyPr/>
          <a:lstStyle/>
          <a:p>
            <a:pPr>
              <a:defRPr/>
            </a:pPr>
            <a:r>
              <a:rPr lang="it-IT" sz="3200" dirty="0" smtClean="0"/>
              <a:t>Informatica e storia del pensiero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836613"/>
            <a:ext cx="8713787" cy="5040312"/>
          </a:xfrm>
        </p:spPr>
        <p:txBody>
          <a:bodyPr/>
          <a:lstStyle/>
          <a:p>
            <a:r>
              <a:rPr lang="it-IT" smtClean="0"/>
              <a:t>La nozione e la pratica del </a:t>
            </a:r>
            <a:r>
              <a:rPr lang="it-IT" i="1" smtClean="0"/>
              <a:t>calcolo</a:t>
            </a:r>
            <a:r>
              <a:rPr lang="it-IT" smtClean="0"/>
              <a:t>, </a:t>
            </a:r>
            <a:r>
              <a:rPr lang="it-IT" u="sng" smtClean="0"/>
              <a:t>sia aritmetico che logico</a:t>
            </a:r>
            <a:r>
              <a:rPr lang="it-IT" smtClean="0"/>
              <a:t>, e la sua stretta connessione con i modi di rappresentazione (</a:t>
            </a:r>
            <a:r>
              <a:rPr lang="it-IT" i="1" smtClean="0"/>
              <a:t>strutture-dati</a:t>
            </a:r>
            <a:r>
              <a:rPr lang="it-IT" smtClean="0"/>
              <a:t>),  attraversano tutta la storia dell’umanità:</a:t>
            </a:r>
          </a:p>
          <a:p>
            <a:pPr lvl="1"/>
            <a:r>
              <a:rPr lang="it-IT" smtClean="0"/>
              <a:t> dall’algoritmo di Euclide, alla notazione posizionale e agli algoritmi per le 4 operazioni, ecc.; </a:t>
            </a:r>
          </a:p>
          <a:p>
            <a:pPr lvl="1"/>
            <a:r>
              <a:rPr lang="it-IT" smtClean="0"/>
              <a:t>dai </a:t>
            </a:r>
            <a:r>
              <a:rPr lang="it-IT" smtClean="0">
                <a:solidFill>
                  <a:schemeClr val="accent2"/>
                </a:solidFill>
              </a:rPr>
              <a:t>sillogismi</a:t>
            </a:r>
            <a:r>
              <a:rPr lang="it-IT" smtClean="0"/>
              <a:t> di </a:t>
            </a:r>
            <a:r>
              <a:rPr lang="it-IT" smtClean="0">
                <a:solidFill>
                  <a:srgbClr val="FF0000"/>
                </a:solidFill>
              </a:rPr>
              <a:t>Aristotele</a:t>
            </a:r>
            <a:r>
              <a:rPr lang="it-IT" smtClean="0"/>
              <a:t>, al “</a:t>
            </a:r>
            <a:r>
              <a:rPr lang="it-IT" i="1" smtClean="0">
                <a:solidFill>
                  <a:schemeClr val="accent2"/>
                </a:solidFill>
              </a:rPr>
              <a:t>ragionare non è nient’altro che fare dei calcoli</a:t>
            </a:r>
            <a:r>
              <a:rPr lang="it-IT" smtClean="0">
                <a:solidFill>
                  <a:schemeClr val="accent2"/>
                </a:solidFill>
              </a:rPr>
              <a:t> </a:t>
            </a:r>
            <a:r>
              <a:rPr lang="it-IT" i="1" smtClean="0">
                <a:solidFill>
                  <a:schemeClr val="accent2"/>
                </a:solidFill>
              </a:rPr>
              <a:t>con le proposizioni invece dei numeri</a:t>
            </a:r>
            <a:r>
              <a:rPr lang="it-IT" smtClean="0"/>
              <a:t>” di </a:t>
            </a:r>
            <a:r>
              <a:rPr lang="it-IT" smtClean="0">
                <a:solidFill>
                  <a:srgbClr val="FF0000"/>
                </a:solidFill>
              </a:rPr>
              <a:t>Hobbes</a:t>
            </a:r>
            <a:r>
              <a:rPr lang="it-IT" smtClean="0"/>
              <a:t>, al “</a:t>
            </a:r>
            <a:r>
              <a:rPr lang="it-IT" i="1" smtClean="0">
                <a:solidFill>
                  <a:schemeClr val="accent2"/>
                </a:solidFill>
              </a:rPr>
              <a:t>Calculemus!</a:t>
            </a:r>
            <a:r>
              <a:rPr lang="it-IT" i="1" smtClean="0"/>
              <a:t> </a:t>
            </a:r>
            <a:r>
              <a:rPr lang="it-IT" smtClean="0"/>
              <a:t>” dell’ottimista  </a:t>
            </a:r>
            <a:r>
              <a:rPr lang="it-IT" smtClean="0">
                <a:solidFill>
                  <a:srgbClr val="FF0000"/>
                </a:solidFill>
              </a:rPr>
              <a:t>Leibniz</a:t>
            </a:r>
            <a:r>
              <a:rPr lang="it-IT" smtClean="0"/>
              <a:t>, alle </a:t>
            </a:r>
            <a:r>
              <a:rPr lang="it-IT" i="1" smtClean="0">
                <a:solidFill>
                  <a:schemeClr val="accent2"/>
                </a:solidFill>
              </a:rPr>
              <a:t>leggi del pensiero </a:t>
            </a:r>
            <a:r>
              <a:rPr lang="it-IT" smtClean="0"/>
              <a:t>di </a:t>
            </a:r>
            <a:r>
              <a:rPr lang="it-IT" smtClean="0">
                <a:solidFill>
                  <a:srgbClr val="FF0000"/>
                </a:solidFill>
              </a:rPr>
              <a:t>Boole</a:t>
            </a:r>
            <a:r>
              <a:rPr lang="it-IT" smtClean="0"/>
              <a:t>, all’</a:t>
            </a:r>
            <a:r>
              <a:rPr lang="it-IT" i="1" smtClean="0">
                <a:solidFill>
                  <a:schemeClr val="accent2"/>
                </a:solidFill>
              </a:rPr>
              <a:t>Ideografia</a:t>
            </a:r>
            <a:r>
              <a:rPr lang="it-IT" smtClean="0"/>
              <a:t> di </a:t>
            </a:r>
            <a:r>
              <a:rPr lang="it-IT" smtClean="0">
                <a:solidFill>
                  <a:srgbClr val="FF0000"/>
                </a:solidFill>
              </a:rPr>
              <a:t>Frege</a:t>
            </a:r>
            <a:r>
              <a:rPr lang="it-IT" smtClean="0"/>
              <a:t>, fino alla moderna logica formale e alla dimostrazione assistita da computer.</a:t>
            </a:r>
          </a:p>
        </p:txBody>
      </p:sp>
      <p:sp>
        <p:nvSpPr>
          <p:cNvPr id="18436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6415D9-1BBC-4872-B33A-C8B4D8FE14C0}" type="datetime8">
              <a:rPr lang="it-IT" smtClean="0"/>
              <a:pPr/>
              <a:t>08/03/2017 0.27</a:t>
            </a:fld>
            <a:endParaRPr lang="it-IT" smtClean="0"/>
          </a:p>
        </p:txBody>
      </p:sp>
      <p:sp>
        <p:nvSpPr>
          <p:cNvPr id="18437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E. Giovannetti - 15-02-2011</a:t>
            </a:r>
          </a:p>
        </p:txBody>
      </p:sp>
      <p:sp>
        <p:nvSpPr>
          <p:cNvPr id="1843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7319D6-0CC3-429F-B18A-68D087289C8F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Dall’abaco alle calcolatrici di Pascal, di Leibniz, … fino alla </a:t>
            </a:r>
            <a:r>
              <a:rPr lang="it-IT" i="1" smtClean="0"/>
              <a:t>macchina analitica </a:t>
            </a:r>
            <a:r>
              <a:rPr lang="it-IT" smtClean="0"/>
              <a:t>di Babbage, alla macchina astratta di Turing, al modello di von Neumann, al calcolo distribuito … </a:t>
            </a:r>
          </a:p>
        </p:txBody>
      </p:sp>
      <p:sp>
        <p:nvSpPr>
          <p:cNvPr id="19459" name="Segnaposto piè di pagina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Incontri con le scuole secondarie as 2010-2011   </a:t>
            </a:r>
          </a:p>
        </p:txBody>
      </p:sp>
      <p:sp>
        <p:nvSpPr>
          <p:cNvPr id="19460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13A331-B257-406B-B14F-D5B4CB0E9105}" type="slidenum">
              <a:rPr lang="it-IT" smtClean="0"/>
              <a:pPr/>
              <a:t>5</a:t>
            </a:fld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80920" cy="764704"/>
          </a:xfrm>
        </p:spPr>
        <p:txBody>
          <a:bodyPr/>
          <a:lstStyle/>
          <a:p>
            <a:pPr>
              <a:defRPr/>
            </a:pPr>
            <a:r>
              <a:rPr lang="it-IT" sz="3200" dirty="0" smtClean="0"/>
              <a:t>Informatica e pensiero del ‘900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388" y="620713"/>
            <a:ext cx="8785225" cy="5472112"/>
          </a:xfrm>
        </p:spPr>
        <p:txBody>
          <a:bodyPr/>
          <a:lstStyle/>
          <a:p>
            <a:r>
              <a:rPr lang="it-IT" sz="2400" smtClean="0"/>
              <a:t>La nozione di </a:t>
            </a:r>
            <a:r>
              <a:rPr lang="it-IT" sz="2400" i="1" smtClean="0"/>
              <a:t>calcolabilità</a:t>
            </a:r>
            <a:r>
              <a:rPr lang="it-IT" sz="2400" smtClean="0"/>
              <a:t>, centrale per l’informatica, trova la sua definizione rigorosa in connessione con il programma formalista di Hilbert e con i risultati negativi di Gödel.</a:t>
            </a:r>
          </a:p>
          <a:p>
            <a:r>
              <a:rPr lang="it-IT" sz="2400" smtClean="0"/>
              <a:t>In tale nozione viene infine trovata l’unità, fino ad allora solo vagamente intuita, fra calcoli numerici e calcoli logici.</a:t>
            </a:r>
          </a:p>
          <a:p>
            <a:r>
              <a:rPr lang="it-IT" sz="2400" smtClean="0"/>
              <a:t>La nascita dell’informatica è perciò strettamente legata alle rivoluzioni scientifiche e filosofiche del ‘900: la nascita della logica formale, Wittgenstein, il neopositivismo, la “svolta linguistica” che mette il linguaggio al centro della speculazione filosofica.</a:t>
            </a:r>
          </a:p>
          <a:p>
            <a:r>
              <a:rPr lang="it-IT" sz="2400" smtClean="0"/>
              <a:t>Lo sviluppo dell’informatica teorica è intrecciato con quello della moderna teoria della </a:t>
            </a:r>
            <a:r>
              <a:rPr lang="it-IT" smtClean="0"/>
              <a:t>dimostrazione.</a:t>
            </a:r>
          </a:p>
          <a:p>
            <a:pPr>
              <a:buFont typeface="Wingdings 3" pitchFamily="18" charset="2"/>
              <a:buNone/>
            </a:pPr>
            <a:endParaRPr lang="it-IT" smtClean="0"/>
          </a:p>
          <a:p>
            <a:pPr>
              <a:buFont typeface="Wingdings 3" pitchFamily="18" charset="2"/>
              <a:buNone/>
            </a:pPr>
            <a:endParaRPr lang="it-IT" smtClean="0"/>
          </a:p>
        </p:txBody>
      </p:sp>
      <p:sp>
        <p:nvSpPr>
          <p:cNvPr id="2048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7A28EF3-4565-4EEF-AFDE-1B3604EE55C8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20485" name="Rettangolo 6"/>
          <p:cNvSpPr>
            <a:spLocks noChangeArrowheads="1"/>
          </p:cNvSpPr>
          <p:nvPr/>
        </p:nvSpPr>
        <p:spPr bwMode="auto">
          <a:xfrm>
            <a:off x="3995738" y="6021388"/>
            <a:ext cx="4691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Da E. Giovannetti , DIDAMATICA- 4/5/2011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piè di pagina 1"/>
          <p:cNvSpPr>
            <a:spLocks noGrp="1"/>
          </p:cNvSpPr>
          <p:nvPr>
            <p:ph type="ftr" sz="quarter" idx="11"/>
          </p:nvPr>
        </p:nvSpPr>
        <p:spPr bwMode="auto">
          <a:xfrm>
            <a:off x="3059113" y="6408738"/>
            <a:ext cx="36718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Incontri con le scuole secondarie as 2010-2011   </a:t>
            </a:r>
          </a:p>
        </p:txBody>
      </p:sp>
      <p:sp>
        <p:nvSpPr>
          <p:cNvPr id="21507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C229FE5-B577-407E-9A63-023F3308DB2B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1508" name="CasellaDiTesto 4"/>
          <p:cNvSpPr txBox="1">
            <a:spLocks noChangeArrowheads="1"/>
          </p:cNvSpPr>
          <p:nvPr/>
        </p:nvSpPr>
        <p:spPr bwMode="auto">
          <a:xfrm>
            <a:off x="179388" y="188913"/>
            <a:ext cx="885666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dirty="0" err="1" smtClean="0">
                <a:solidFill>
                  <a:srgbClr val="FF0000"/>
                </a:solidFill>
              </a:rPr>
              <a:t>Computational</a:t>
            </a:r>
            <a:r>
              <a:rPr lang="it-IT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</a:rPr>
              <a:t>thinking</a:t>
            </a:r>
            <a:r>
              <a:rPr lang="it-IT" sz="2800" dirty="0" smtClean="0">
                <a:solidFill>
                  <a:srgbClr val="FF0000"/>
                </a:solidFill>
              </a:rPr>
              <a:t> o pensiero computazionale</a:t>
            </a:r>
            <a:endParaRPr lang="it-IT" sz="2800" dirty="0">
              <a:solidFill>
                <a:srgbClr val="FF0000"/>
              </a:solidFill>
            </a:endParaRPr>
          </a:p>
          <a:p>
            <a:endParaRPr lang="it-IT" sz="2400" dirty="0"/>
          </a:p>
          <a:p>
            <a:r>
              <a:rPr lang="it-IT" sz="2400" dirty="0" err="1"/>
              <a:t>Jeannette</a:t>
            </a:r>
            <a:r>
              <a:rPr lang="it-IT" sz="2400" dirty="0"/>
              <a:t> M. </a:t>
            </a:r>
            <a:r>
              <a:rPr lang="it-IT" sz="2400" dirty="0" err="1"/>
              <a:t>Wing</a:t>
            </a:r>
            <a:r>
              <a:rPr lang="it-IT" sz="2400" dirty="0"/>
              <a:t>, </a:t>
            </a:r>
            <a:r>
              <a:rPr lang="it-IT" sz="2400" dirty="0" err="1"/>
              <a:t>Carnagie</a:t>
            </a:r>
            <a:r>
              <a:rPr lang="it-IT" sz="2400" dirty="0"/>
              <a:t> Mellon </a:t>
            </a:r>
            <a:r>
              <a:rPr lang="it-IT" sz="2400" dirty="0" err="1"/>
              <a:t>University</a:t>
            </a:r>
            <a:r>
              <a:rPr lang="it-IT" sz="2400" dirty="0"/>
              <a:t>, dice:</a:t>
            </a:r>
          </a:p>
          <a:p>
            <a:r>
              <a:rPr lang="it-IT" sz="2400" dirty="0"/>
              <a:t>“</a:t>
            </a:r>
            <a:r>
              <a:rPr lang="it-IT" sz="2400" i="1" dirty="0" err="1"/>
              <a:t>Computational</a:t>
            </a:r>
            <a:r>
              <a:rPr lang="it-IT" sz="2400" i="1" dirty="0"/>
              <a:t> </a:t>
            </a:r>
            <a:r>
              <a:rPr lang="it-IT" sz="2400" i="1" dirty="0" err="1"/>
              <a:t>Thinking</a:t>
            </a:r>
            <a:r>
              <a:rPr lang="it-IT" sz="2400" i="1" dirty="0"/>
              <a:t> </a:t>
            </a:r>
            <a:r>
              <a:rPr lang="en-US" sz="2400" i="1" dirty="0"/>
              <a:t>represents a universally applicable attitude ….</a:t>
            </a:r>
            <a:r>
              <a:rPr lang="it-IT" sz="2400" i="1" dirty="0"/>
              <a:t> </a:t>
            </a:r>
            <a:r>
              <a:rPr lang="en-US" sz="2400" b="1" i="1" dirty="0"/>
              <a:t>Thinking like a computer scientist means more than being able to program a computer. It requires thinking at multiple levels of abstraction.</a:t>
            </a:r>
          </a:p>
          <a:p>
            <a:r>
              <a:rPr lang="en-US" sz="2400" b="1" i="1" dirty="0"/>
              <a:t>………….</a:t>
            </a:r>
          </a:p>
          <a:p>
            <a:r>
              <a:rPr lang="it-IT" sz="2400" i="1" dirty="0" err="1"/>
              <a:t>Computational</a:t>
            </a:r>
            <a:r>
              <a:rPr lang="it-IT" sz="2400" i="1" dirty="0"/>
              <a:t> </a:t>
            </a:r>
            <a:r>
              <a:rPr lang="it-IT" sz="2400" i="1" dirty="0" err="1"/>
              <a:t>Thinking</a:t>
            </a:r>
            <a:r>
              <a:rPr lang="it-IT" sz="2400" i="1" dirty="0"/>
              <a:t> </a:t>
            </a:r>
            <a:r>
              <a:rPr lang="it-IT" sz="2400" i="1" dirty="0" err="1"/>
              <a:t>is</a:t>
            </a:r>
            <a:r>
              <a:rPr lang="it-IT" sz="2400" i="1" dirty="0"/>
              <a:t> </a:t>
            </a:r>
            <a:r>
              <a:rPr lang="it-IT" sz="2400" i="1" dirty="0" err="1"/>
              <a:t>conceptualizing</a:t>
            </a:r>
            <a:r>
              <a:rPr lang="it-IT" sz="2400" i="1" dirty="0"/>
              <a:t>, </a:t>
            </a:r>
            <a:r>
              <a:rPr lang="it-IT" sz="2400" i="1" dirty="0" err="1"/>
              <a:t>not</a:t>
            </a:r>
            <a:r>
              <a:rPr lang="it-IT" sz="2400" i="1" dirty="0"/>
              <a:t> </a:t>
            </a:r>
            <a:r>
              <a:rPr lang="it-IT" sz="2400" i="1" dirty="0" err="1"/>
              <a:t>programming…</a:t>
            </a:r>
            <a:r>
              <a:rPr lang="it-IT" sz="2400" i="1" dirty="0"/>
              <a:t>..</a:t>
            </a:r>
            <a:endParaRPr lang="it-IT" sz="2400" dirty="0"/>
          </a:p>
        </p:txBody>
      </p:sp>
      <p:sp>
        <p:nvSpPr>
          <p:cNvPr id="21509" name="CasellaDiTesto 4"/>
          <p:cNvSpPr txBox="1">
            <a:spLocks noChangeArrowheads="1"/>
          </p:cNvSpPr>
          <p:nvPr/>
        </p:nvSpPr>
        <p:spPr bwMode="auto">
          <a:xfrm>
            <a:off x="1116013" y="3860800"/>
            <a:ext cx="7848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400" dirty="0" err="1"/>
              <a:t>Peró</a:t>
            </a:r>
            <a:r>
              <a:rPr lang="it-IT" sz="2400" dirty="0"/>
              <a:t> attraverso un po’ di progetto di algoritmi significativi e un po’ di programmazione, per verificare e capire come funzionano i procedimenti di calcolo progettati, ci si avvicina a questo modo di pensare per livelli multipli di astrazione isolando e risolvendo a ciascun livello aspetti di complessità diversi di un problema.</a:t>
            </a:r>
          </a:p>
        </p:txBody>
      </p:sp>
      <p:sp>
        <p:nvSpPr>
          <p:cNvPr id="21510" name="Rettangolo 5"/>
          <p:cNvSpPr>
            <a:spLocks noChangeArrowheads="1"/>
          </p:cNvSpPr>
          <p:nvPr/>
        </p:nvSpPr>
        <p:spPr bwMode="auto">
          <a:xfrm>
            <a:off x="250825" y="3716338"/>
            <a:ext cx="87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it-IT" sz="4000">
                <a:sym typeface="Wingdings" pitchFamily="2" charset="2"/>
              </a:rPr>
              <a:t> </a:t>
            </a:r>
            <a:endParaRPr lang="it-IT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34082"/>
          </a:xfrm>
        </p:spPr>
        <p:txBody>
          <a:bodyPr/>
          <a:lstStyle/>
          <a:p>
            <a:pPr>
              <a:defRPr/>
            </a:pPr>
            <a:r>
              <a:rPr lang="it-IT" sz="3200" dirty="0" smtClean="0"/>
              <a:t>Cultura umanistica e cultura scientifica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36613"/>
            <a:ext cx="8893175" cy="5040312"/>
          </a:xfrm>
        </p:spPr>
        <p:txBody>
          <a:bodyPr/>
          <a:lstStyle/>
          <a:p>
            <a:r>
              <a:rPr lang="it-IT" sz="2400" smtClean="0"/>
              <a:t>La separazione fra le due culture: ancora troppo ampia.</a:t>
            </a:r>
          </a:p>
          <a:p>
            <a:r>
              <a:rPr lang="it-IT" sz="2400" smtClean="0"/>
              <a:t>L’informatica è una disciplina che, nelle sue molteplici aree, si può porre naturalmente a cavallo fra le scienze umane e le scienze matematiche e naturali.</a:t>
            </a:r>
          </a:p>
          <a:p>
            <a:r>
              <a:rPr lang="it-IT" sz="2400" smtClean="0"/>
              <a:t>Esempi:</a:t>
            </a:r>
          </a:p>
          <a:p>
            <a:pPr lvl="1"/>
            <a:r>
              <a:rPr lang="it-IT" sz="2400" smtClean="0"/>
              <a:t>matematica  e fondamenti dell’informatica;</a:t>
            </a:r>
          </a:p>
          <a:p>
            <a:pPr lvl="1"/>
            <a:r>
              <a:rPr lang="it-IT" sz="2400" smtClean="0"/>
              <a:t>filosofia della scienza e fondamenti dell’informatica;</a:t>
            </a:r>
          </a:p>
          <a:p>
            <a:pPr lvl="1"/>
            <a:r>
              <a:rPr lang="it-IT" sz="2400" smtClean="0"/>
              <a:t>bioinformatica e biologia;</a:t>
            </a:r>
          </a:p>
          <a:p>
            <a:pPr lvl="1"/>
            <a:r>
              <a:rPr lang="it-IT" sz="2400" smtClean="0"/>
              <a:t>linguistica computazionale e studio della lingua.</a:t>
            </a:r>
          </a:p>
          <a:p>
            <a:pPr lvl="1"/>
            <a:r>
              <a:rPr lang="it-IT" sz="2400" smtClean="0"/>
              <a:t>…</a:t>
            </a:r>
          </a:p>
          <a:p>
            <a:r>
              <a:rPr lang="it-IT" sz="2400" smtClean="0"/>
              <a:t>Problem solving e algoritmica come nucleo unificante: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it-IT" sz="2400" smtClean="0"/>
              <a:t>	il ruolo di algoritmi e strutture-dati</a:t>
            </a:r>
            <a:r>
              <a:rPr lang="it-IT" smtClean="0"/>
              <a:t>.</a:t>
            </a:r>
          </a:p>
        </p:txBody>
      </p:sp>
      <p:sp>
        <p:nvSpPr>
          <p:cNvPr id="22532" name="Segnaposto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E70D02F-2691-493C-A1A5-732B690A07B1}" type="datetime8">
              <a:rPr lang="it-IT" smtClean="0"/>
              <a:pPr/>
              <a:t>08/03/2017 0.27</a:t>
            </a:fld>
            <a:endParaRPr lang="it-IT" smtClean="0"/>
          </a:p>
        </p:txBody>
      </p:sp>
      <p:sp>
        <p:nvSpPr>
          <p:cNvPr id="22533" name="Segnaposto piè di pagina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E. Giovannetti - 15-02-2011</a:t>
            </a:r>
          </a:p>
        </p:txBody>
      </p:sp>
      <p:sp>
        <p:nvSpPr>
          <p:cNvPr id="22534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902765-CFE4-444E-8EE8-103728CE72CD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22535" name="Rettangolo 6"/>
          <p:cNvSpPr>
            <a:spLocks noChangeArrowheads="1"/>
          </p:cNvSpPr>
          <p:nvPr/>
        </p:nvSpPr>
        <p:spPr bwMode="auto">
          <a:xfrm>
            <a:off x="3924300" y="5805488"/>
            <a:ext cx="4689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Da E. Giovannetti , DIDAMATICA- 4/5/2011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piè di pagina 1"/>
          <p:cNvSpPr>
            <a:spLocks noGrp="1"/>
          </p:cNvSpPr>
          <p:nvPr>
            <p:ph type="ftr" sz="quarter" idx="11"/>
          </p:nvPr>
        </p:nvSpPr>
        <p:spPr bwMode="auto">
          <a:xfrm>
            <a:off x="3924300" y="6597650"/>
            <a:ext cx="3503613" cy="26035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it-IT" smtClean="0"/>
              <a:t>Incontri con le scuole secondarie as 2010-2011   </a:t>
            </a:r>
          </a:p>
        </p:txBody>
      </p:sp>
      <p:sp>
        <p:nvSpPr>
          <p:cNvPr id="23555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07CDA4-EF3B-4112-83CA-B6D456C6DB87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95288" y="188913"/>
            <a:ext cx="8569325" cy="5262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400" dirty="0"/>
              <a:t>L’Informatica è antica e si è trasformata nel corso dei secoli l’idea del trovare delle regole per fare correttamente in modo automatico “calcoli” in senso lato con numeri o con frasi</a:t>
            </a:r>
          </a:p>
          <a:p>
            <a:pPr algn="ctr">
              <a:defRPr/>
            </a:pPr>
            <a:r>
              <a:rPr lang="it-IT" sz="2400" dirty="0">
                <a:solidFill>
                  <a:srgbClr val="FF0000"/>
                </a:solidFill>
              </a:rPr>
              <a:t>… questo ’</a:t>
            </a:r>
            <a:r>
              <a:rPr lang="it-IT" sz="2400" dirty="0" err="1">
                <a:solidFill>
                  <a:srgbClr val="FF0000"/>
                </a:solidFill>
              </a:rPr>
              <a:t>piú</a:t>
            </a:r>
            <a:r>
              <a:rPr lang="it-IT" sz="2400" dirty="0">
                <a:solidFill>
                  <a:srgbClr val="FF0000"/>
                </a:solidFill>
              </a:rPr>
              <a:t>’ questo fa  quest’altro …..</a:t>
            </a:r>
          </a:p>
          <a:p>
            <a:pPr>
              <a:defRPr/>
            </a:pPr>
            <a:endParaRPr lang="it-IT" sz="2400" dirty="0"/>
          </a:p>
          <a:p>
            <a:pPr>
              <a:defRPr/>
            </a:pPr>
            <a:r>
              <a:rPr lang="it-IT" sz="2400" dirty="0">
                <a:solidFill>
                  <a:srgbClr val="0070C0"/>
                </a:solidFill>
              </a:rPr>
              <a:t>e sono sicura della bontà aritmetica o di consistenza di ragionamento del risultato</a:t>
            </a:r>
          </a:p>
          <a:p>
            <a:pPr>
              <a:defRPr/>
            </a:pPr>
            <a:endParaRPr lang="it-IT" sz="2400" dirty="0">
              <a:solidFill>
                <a:srgbClr val="0070C0"/>
              </a:solidFill>
            </a:endParaRP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70C0"/>
                </a:solidFill>
              </a:rPr>
              <a:t>Non soltanto algoritmi vari per produrre numeri da numeri 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70C0"/>
                </a:solidFill>
              </a:rPr>
              <a:t>Ma anche regole per produrre frasi da frasi (Sillogismi)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 err="1">
                <a:solidFill>
                  <a:srgbClr val="0070C0"/>
                </a:solidFill>
              </a:rPr>
              <a:t>Pascalina</a:t>
            </a:r>
            <a:r>
              <a:rPr lang="it-IT" sz="2400" dirty="0">
                <a:solidFill>
                  <a:srgbClr val="0070C0"/>
                </a:solidFill>
              </a:rPr>
              <a:t>, regole “</a:t>
            </a:r>
            <a:r>
              <a:rPr lang="it-IT" sz="2400" dirty="0" err="1">
                <a:solidFill>
                  <a:srgbClr val="0070C0"/>
                </a:solidFill>
              </a:rPr>
              <a:t>cosí</a:t>
            </a:r>
            <a:r>
              <a:rPr lang="it-IT" sz="2400" dirty="0">
                <a:solidFill>
                  <a:srgbClr val="0070C0"/>
                </a:solidFill>
              </a:rPr>
              <a:t> automatiche” che i calcoli li faccio fare ad una macchina</a:t>
            </a: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 err="1">
                <a:solidFill>
                  <a:srgbClr val="0070C0"/>
                </a:solidFill>
              </a:rPr>
              <a:t>Calculemus</a:t>
            </a:r>
            <a:r>
              <a:rPr lang="it-IT" sz="2400" dirty="0">
                <a:solidFill>
                  <a:srgbClr val="0070C0"/>
                </a:solidFill>
              </a:rPr>
              <a:t> di </a:t>
            </a:r>
            <a:r>
              <a:rPr lang="it-IT" sz="2400" dirty="0" err="1">
                <a:solidFill>
                  <a:srgbClr val="0070C0"/>
                </a:solidFill>
              </a:rPr>
              <a:t>Leibniz</a:t>
            </a:r>
            <a:endParaRPr lang="it-IT" sz="2400" dirty="0">
              <a:solidFill>
                <a:srgbClr val="0070C0"/>
              </a:solidFill>
            </a:endParaRP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it-IT" sz="2400" dirty="0">
                <a:solidFill>
                  <a:srgbClr val="0070C0"/>
                </a:solidFill>
              </a:rPr>
              <a:t>….</a:t>
            </a:r>
          </a:p>
        </p:txBody>
      </p:sp>
      <p:sp>
        <p:nvSpPr>
          <p:cNvPr id="23557" name="CasellaDiTesto 4"/>
          <p:cNvSpPr txBox="1">
            <a:spLocks noChangeArrowheads="1"/>
          </p:cNvSpPr>
          <p:nvPr/>
        </p:nvSpPr>
        <p:spPr bwMode="auto">
          <a:xfrm>
            <a:off x="2411413" y="5157788"/>
            <a:ext cx="6337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ym typeface="Wingdings" pitchFamily="2" charset="2"/>
              </a:rPr>
              <a:t>s</a:t>
            </a:r>
            <a:r>
              <a:rPr lang="it-IT" sz="2400"/>
              <a:t>ono 2000 e piú anni che l’uomo lavora a rendere processi vari piú automatici possibile  per fare le cose in modo sicuramente corretto</a:t>
            </a:r>
          </a:p>
        </p:txBody>
      </p:sp>
      <p:sp>
        <p:nvSpPr>
          <p:cNvPr id="23558" name="Rettangolo 5"/>
          <p:cNvSpPr>
            <a:spLocks noChangeArrowheads="1"/>
          </p:cNvSpPr>
          <p:nvPr/>
        </p:nvSpPr>
        <p:spPr bwMode="auto">
          <a:xfrm>
            <a:off x="1403350" y="5300663"/>
            <a:ext cx="87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it-IT" sz="4000">
                <a:sym typeface="Wingdings" pitchFamily="2" charset="2"/>
              </a:rPr>
              <a:t> </a:t>
            </a:r>
            <a:endParaRPr lang="it-IT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Vial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1111</TotalTime>
  <Words>1374</Words>
  <Application>Microsoft Office PowerPoint</Application>
  <PresentationFormat>Presentazione su schermo 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Viale</vt:lpstr>
      <vt:lpstr>Quale Informatica  nella scuola </vt:lpstr>
      <vt:lpstr>Diapositiva 2</vt:lpstr>
      <vt:lpstr>Diapositiva 3</vt:lpstr>
      <vt:lpstr>Informatica e storia del pensiero</vt:lpstr>
      <vt:lpstr>Diapositiva 5</vt:lpstr>
      <vt:lpstr>Informatica e pensiero del ‘900</vt:lpstr>
      <vt:lpstr>Diapositiva 7</vt:lpstr>
      <vt:lpstr>Cultura umanistica e cultura scientifica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Università degli studi di torino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Informatica nella scuola secondaria</dc:title>
  <dc:creator>barbara</dc:creator>
  <cp:lastModifiedBy>barbara</cp:lastModifiedBy>
  <cp:revision>23</cp:revision>
  <dcterms:created xsi:type="dcterms:W3CDTF">2010-12-01T14:45:23Z</dcterms:created>
  <dcterms:modified xsi:type="dcterms:W3CDTF">2017-03-08T07:24:59Z</dcterms:modified>
</cp:coreProperties>
</file>