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07" r:id="rId2"/>
    <p:sldId id="311" r:id="rId3"/>
    <p:sldId id="316" r:id="rId4"/>
    <p:sldId id="281" r:id="rId5"/>
    <p:sldId id="283" r:id="rId6"/>
    <p:sldId id="290" r:id="rId7"/>
    <p:sldId id="287" r:id="rId8"/>
    <p:sldId id="309" r:id="rId9"/>
    <p:sldId id="310" r:id="rId10"/>
    <p:sldId id="284" r:id="rId11"/>
    <p:sldId id="285" r:id="rId12"/>
    <p:sldId id="291" r:id="rId13"/>
    <p:sldId id="314" r:id="rId14"/>
    <p:sldId id="315" r:id="rId15"/>
    <p:sldId id="293" r:id="rId16"/>
    <p:sldId id="303" r:id="rId17"/>
    <p:sldId id="265" r:id="rId18"/>
    <p:sldId id="261" r:id="rId19"/>
    <p:sldId id="295" r:id="rId20"/>
    <p:sldId id="258" r:id="rId21"/>
    <p:sldId id="264" r:id="rId22"/>
    <p:sldId id="292" r:id="rId23"/>
    <p:sldId id="296" r:id="rId24"/>
    <p:sldId id="308" r:id="rId25"/>
    <p:sldId id="306" r:id="rId26"/>
    <p:sldId id="304" r:id="rId27"/>
    <p:sldId id="30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77" autoAdjust="0"/>
  </p:normalViewPr>
  <p:slideViewPr>
    <p:cSldViewPr>
      <p:cViewPr>
        <p:scale>
          <a:sx n="80" d="100"/>
          <a:sy n="80" d="100"/>
        </p:scale>
        <p:origin x="-20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59E1DEE-696F-4178-B51D-F1E1EC4388A4}" type="datetimeFigureOut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ABD28E5-D87B-4777-ACE8-730D469D30F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F618D97-D865-44BB-8449-47CF0C0765CF}" type="datetimeFigureOut">
              <a:rPr lang="it-IT"/>
              <a:pPr>
                <a:defRPr/>
              </a:pPr>
              <a:t>07/03/2017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2091D85-92FE-4594-857F-6309175B7D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05BEB0-2742-4281-A335-0583A75037A2}" type="slidenum">
              <a:rPr lang="it-IT"/>
              <a:pPr/>
              <a:t>1</a:t>
            </a:fld>
            <a:endParaRPr lang="it-IT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1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297E99-B828-4224-87E5-97C769278044}" type="slidenum">
              <a:rPr lang="it-IT" smtClean="0">
                <a:latin typeface="Arial" pitchFamily="34" charset="0"/>
              </a:rPr>
              <a:pPr/>
              <a:t>21</a:t>
            </a:fld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FE396-5AB9-4B57-9445-575EF962F458}" type="datetime1">
              <a:rPr lang="en-US" smtClean="0"/>
              <a:pPr>
                <a:defRPr/>
              </a:pPr>
              <a:t>3/7/2017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A7E5-5E99-4560-AE9F-97FB22BEBF8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1243E-A207-4820-9AEA-C072DBCADEDC}" type="datetime1">
              <a:rPr lang="en-US" smtClean="0"/>
              <a:pPr>
                <a:defRPr/>
              </a:pPr>
              <a:t>3/7/2017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316B8-DFDE-4053-AFC8-59B126FE1E3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43166-8D44-4507-81D1-2718D72B454D}" type="datetime1">
              <a:rPr lang="en-US" smtClean="0"/>
              <a:pPr>
                <a:defRPr/>
              </a:pPr>
              <a:t>3/7/2017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6AC78-FE41-4C64-BA13-CB7EFE5897B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 txBox="1">
            <a:spLocks noGrp="1"/>
          </p:cNvSpPr>
          <p:nvPr>
            <p:ph type="title" idx="4294967295"/>
          </p:nvPr>
        </p:nvSpPr>
        <p:spPr>
          <a:xfrm>
            <a:off x="457200" y="273600"/>
            <a:ext cx="8229240" cy="1144800"/>
          </a:xfrm>
        </p:spPr>
        <p:txBody>
          <a:bodyPr lIns="0" tIns="0" rIns="0" bIns="0"/>
          <a:lstStyle>
            <a:lvl1pPr algn="ctr">
              <a:defRPr kern="1200"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endParaRPr lang="it-IT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4294967295"/>
          </p:nvPr>
        </p:nvSpPr>
        <p:spPr>
          <a:xfrm>
            <a:off x="457200" y="1604520"/>
            <a:ext cx="8229240" cy="4525920"/>
          </a:xfr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1417"/>
              </a:spcAft>
              <a:defRPr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endParaRPr lang="it-IT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di.unito.it    T4T</a:t>
            </a:r>
            <a:endParaRPr lang="it-IT"/>
          </a:p>
        </p:txBody>
      </p:sp>
      <p:sp>
        <p:nvSpPr>
          <p:cNvPr id="7" name="Rectangle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B. Demo - Scuola2.0</a:t>
            </a:r>
            <a:endParaRPr/>
          </a:p>
        </p:txBody>
      </p:sp>
      <p:sp>
        <p:nvSpPr>
          <p:cNvPr id="8" name="Rectangle 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70D8A-F73A-4FD2-A44E-EC05C702E3A6}" type="datetime1">
              <a:rPr lang="en-US" smtClean="0"/>
              <a:pPr>
                <a:defRPr/>
              </a:pPr>
              <a:t>3/7/2017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4BE4-D12B-4E78-8C2C-06D12CDF892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FD13F-E324-406A-A5EC-8D3408CE384C}" type="datetime1">
              <a:rPr lang="en-US" smtClean="0"/>
              <a:pPr>
                <a:defRPr/>
              </a:pPr>
              <a:t>3/7/2017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00D4B-49B2-4AC3-A18E-3666428F0D7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16276-A78A-4807-8E97-3551CD0D118B}" type="datetime1">
              <a:rPr lang="en-US" smtClean="0"/>
              <a:pPr>
                <a:defRPr/>
              </a:pPr>
              <a:t>3/7/2017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A591F-99D5-4584-98AB-64CB57A6F23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F68E8-300F-4002-B84E-9A673DFF3ED6}" type="datetime1">
              <a:rPr lang="en-US" smtClean="0"/>
              <a:pPr>
                <a:defRPr/>
              </a:pPr>
              <a:t>3/7/2017</a:t>
            </a:fld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5E615-6C27-48AF-A164-A3E0D8EDCF5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1B94A-027C-4694-B8D0-9058FE789B74}" type="datetime1">
              <a:rPr lang="en-US" smtClean="0"/>
              <a:pPr>
                <a:defRPr/>
              </a:pPr>
              <a:t>3/7/2017</a:t>
            </a:fld>
            <a:endParaRPr 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5136-BF95-4718-8C99-1C2E11FE94F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8A03E-44D7-46F2-80A4-D1B9005F445F}" type="datetime1">
              <a:rPr lang="en-US" smtClean="0"/>
              <a:pPr>
                <a:defRPr/>
              </a:pPr>
              <a:t>3/7/2017</a:t>
            </a:fld>
            <a:endParaRPr 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738B5-9597-490F-8946-8D8B8B237AB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D78B4-C002-4999-B385-8902D65C2C2E}" type="datetime1">
              <a:rPr lang="en-US" smtClean="0"/>
              <a:pPr>
                <a:defRPr/>
              </a:pPr>
              <a:t>3/7/2017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FED7-B71B-4B23-B9D4-5D80AA47B9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5091D-97D2-4FEF-8D18-0A4E69361AFB}" type="datetime1">
              <a:rPr lang="en-US" smtClean="0"/>
              <a:pPr>
                <a:defRPr/>
              </a:pPr>
              <a:t>3/7/2017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80136-2BFD-4B7D-B91E-DA49DE06E66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B3A717-B34F-47ED-B061-93B5DE263253}" type="datetime1">
              <a:rPr lang="en-US" smtClean="0"/>
              <a:pPr>
                <a:defRPr/>
              </a:pPr>
              <a:t>3/7/2017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A80C3F-9212-448C-81AF-92B4037005A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ingatschool.org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ercalatuascuola.istruzione.it/cercalatuascuola/" TargetMode="External"/><Relationship Id="rId2" Type="http://schemas.openxmlformats.org/officeDocument/2006/relationships/hyperlink" Target="http://archivio.pubblica.istruzione.it/scuola_in_chiaro/open_data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ti.piemonte.it/opendata.htm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atics-europe.org/images/documents/informatics-education-acm-ie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611560" y="548680"/>
            <a:ext cx="7700392" cy="252028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400" dirty="0" smtClean="0">
                <a:solidFill>
                  <a:srgbClr val="FF0000"/>
                </a:solidFill>
                <a:ea typeface="Microsoft YaHei" charset="0"/>
                <a:cs typeface="Microsoft YaHei" charset="0"/>
              </a:rPr>
              <a:t>Progetto </a:t>
            </a:r>
            <a:r>
              <a:rPr lang="it-IT" sz="4400" dirty="0" smtClean="0">
                <a:solidFill>
                  <a:srgbClr val="FF0000"/>
                </a:solidFill>
                <a:ea typeface="Microsoft YaHei" charset="0"/>
                <a:cs typeface="Microsoft YaHei" charset="0"/>
              </a:rPr>
              <a:t>Aggiornamento Scuole</a:t>
            </a:r>
            <a:r>
              <a:rPr lang="it-IT" sz="4400" dirty="0">
                <a:solidFill>
                  <a:srgbClr val="FF0000"/>
                </a:solidFill>
                <a:ea typeface="Microsoft YaHei" charset="0"/>
                <a:cs typeface="Microsoft YaHei" charset="0"/>
              </a:rPr>
              <a:t/>
            </a:r>
            <a:br>
              <a:rPr lang="it-IT" sz="4400" dirty="0">
                <a:solidFill>
                  <a:srgbClr val="FF0000"/>
                </a:solidFill>
                <a:ea typeface="Microsoft YaHei" charset="0"/>
                <a:cs typeface="Microsoft YaHei" charset="0"/>
              </a:rPr>
            </a:br>
            <a:r>
              <a:rPr lang="it-IT" sz="4400" i="1" dirty="0" smtClean="0">
                <a:solidFill>
                  <a:schemeClr val="tx1"/>
                </a:solidFill>
                <a:ea typeface="Microsoft YaHei" charset="0"/>
                <a:cs typeface="Microsoft YaHei" charset="0"/>
              </a:rPr>
              <a:t>Primo incontro- parte I</a:t>
            </a:r>
            <a:r>
              <a:rPr lang="it-IT" sz="4400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/>
            </a:r>
            <a:br>
              <a:rPr lang="it-IT" sz="4400" dirty="0">
                <a:solidFill>
                  <a:srgbClr val="000000"/>
                </a:solidFill>
                <a:ea typeface="Microsoft YaHei" charset="0"/>
                <a:cs typeface="Microsoft YaHei" charset="0"/>
              </a:rPr>
            </a:br>
            <a:r>
              <a:rPr lang="it-IT" sz="2600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1 dicembre 2016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600" dirty="0" smtClean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4608512" cy="365125"/>
          </a:xfrm>
        </p:spPr>
        <p:txBody>
          <a:bodyPr/>
          <a:lstStyle/>
          <a:p>
            <a:r>
              <a:rPr kumimoji="0" lang="it-IT" smtClean="0"/>
              <a:t>B. Demo,IIS Europa Unita - 1 dicembre 2016</a:t>
            </a:r>
            <a:endParaRPr kumimoji="0" lang="en-US" dirty="0"/>
          </a:p>
        </p:txBody>
      </p:sp>
      <p:sp>
        <p:nvSpPr>
          <p:cNvPr id="4" name="Rettangolo 3"/>
          <p:cNvSpPr/>
          <p:nvPr/>
        </p:nvSpPr>
        <p:spPr>
          <a:xfrm>
            <a:off x="1043608" y="3140968"/>
            <a:ext cx="71825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400" b="1" dirty="0" smtClean="0"/>
              <a:t>G. Barbara Demo</a:t>
            </a:r>
            <a:endParaRPr lang="it-IT" sz="2400" dirty="0" smtClean="0"/>
          </a:p>
          <a:p>
            <a:pPr marL="274638" indent="-27463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i="1" dirty="0" smtClean="0"/>
              <a:t>Dipartimento di Informatica -Università di Torino</a:t>
            </a:r>
          </a:p>
          <a:p>
            <a:pPr marL="274638" indent="-27463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i="1" dirty="0" smtClean="0"/>
              <a:t>Gruppo di lavoro </a:t>
            </a:r>
            <a:r>
              <a:rPr lang="it-IT" sz="2400" b="1" i="1" dirty="0" smtClean="0"/>
              <a:t>Informatica e scuola </a:t>
            </a:r>
            <a:r>
              <a:rPr lang="it-IT" sz="2400" i="1" dirty="0" smtClean="0"/>
              <a:t>del GRIN (Associazione nazionale dei docenti e ricercatori di Informatica nelle università)</a:t>
            </a:r>
          </a:p>
        </p:txBody>
      </p:sp>
      <p:sp>
        <p:nvSpPr>
          <p:cNvPr id="5" name="Rettangolo 4"/>
          <p:cNvSpPr/>
          <p:nvPr/>
        </p:nvSpPr>
        <p:spPr>
          <a:xfrm>
            <a:off x="3347864" y="5085184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400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barbara@di.unito.it</a:t>
            </a:r>
            <a:endParaRPr lang="it-IT" sz="2400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738B5-9597-490F-8946-8D8B8B237AB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476250"/>
            <a:ext cx="9145588" cy="58785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200" b="1" i="1" dirty="0">
                <a:latin typeface="Arial" charset="0"/>
              </a:rPr>
              <a:t>All students should benefit from education in </a:t>
            </a:r>
            <a:r>
              <a:rPr lang="en-US" sz="2200" b="1" i="1" dirty="0">
                <a:solidFill>
                  <a:srgbClr val="FF0000"/>
                </a:solidFill>
                <a:latin typeface="Arial" charset="0"/>
              </a:rPr>
              <a:t>digital literacy</a:t>
            </a:r>
            <a:r>
              <a:rPr lang="en-US" sz="2200" b="1" i="1" dirty="0">
                <a:latin typeface="Arial" charset="0"/>
              </a:rPr>
              <a:t>, starting from an early age and mastering the</a:t>
            </a:r>
            <a:r>
              <a:rPr lang="en-US" sz="2200" b="1" i="1" dirty="0">
                <a:solidFill>
                  <a:srgbClr val="FF0000"/>
                </a:solidFill>
                <a:latin typeface="Arial" charset="0"/>
              </a:rPr>
              <a:t> basic concepts by age 12</a:t>
            </a:r>
            <a:r>
              <a:rPr lang="en-US" sz="2200" b="1" i="1" dirty="0">
                <a:latin typeface="Arial" charset="0"/>
              </a:rPr>
              <a:t>. 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it-IT" sz="2200" dirty="0"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200" b="1" i="1" dirty="0">
                <a:latin typeface="Arial" charset="0"/>
              </a:rPr>
              <a:t>All students should benefit from </a:t>
            </a:r>
            <a:r>
              <a:rPr lang="en-US" sz="2200" b="1" i="1" dirty="0">
                <a:solidFill>
                  <a:srgbClr val="FF0000"/>
                </a:solidFill>
                <a:latin typeface="Arial" charset="0"/>
              </a:rPr>
              <a:t>education in informatics as an independent scientific subject</a:t>
            </a:r>
            <a:r>
              <a:rPr lang="en-US" sz="2200" b="1" i="1" dirty="0">
                <a:latin typeface="Arial" charset="0"/>
              </a:rPr>
              <a:t>, studied both for its intrinsic intellectual and educational value and for its applications to other disciplines. 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it-IT" sz="2200" dirty="0"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200" b="1" i="1" dirty="0">
                <a:latin typeface="Arial" charset="0"/>
              </a:rPr>
              <a:t>A </a:t>
            </a:r>
            <a:r>
              <a:rPr lang="en-US" sz="2200" b="1" i="1" dirty="0">
                <a:solidFill>
                  <a:srgbClr val="FF0000"/>
                </a:solidFill>
                <a:latin typeface="Arial" charset="0"/>
              </a:rPr>
              <a:t>large-scale teacher training program should urgently be started.</a:t>
            </a:r>
            <a:r>
              <a:rPr lang="en-US" sz="2200" b="1" i="1" dirty="0">
                <a:latin typeface="Arial" charset="0"/>
              </a:rPr>
              <a:t> To bootstrap the process in the short term, creative solutions should be developed involving school teachers paired with experts from academia and industry. 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2200" dirty="0"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200" b="1" i="1" dirty="0">
                <a:latin typeface="Arial" charset="0"/>
              </a:rPr>
              <a:t>The </a:t>
            </a:r>
            <a:r>
              <a:rPr lang="en-US" sz="2200" b="1" i="1" dirty="0">
                <a:solidFill>
                  <a:srgbClr val="FF0000"/>
                </a:solidFill>
                <a:latin typeface="Arial" charset="0"/>
              </a:rPr>
              <a:t>definition of informatics curricula should rely on the considerable body of existing work </a:t>
            </a:r>
            <a:r>
              <a:rPr lang="en-US" sz="2200" b="1" i="1" dirty="0">
                <a:latin typeface="Arial" charset="0"/>
              </a:rPr>
              <a:t>on the topic and the specific recommendations of the present report (section 4).</a:t>
            </a:r>
            <a:r>
              <a:rPr lang="en-US" sz="2400" b="1" i="1" dirty="0">
                <a:latin typeface="Arial" charset="0"/>
              </a:rPr>
              <a:t> </a:t>
            </a:r>
          </a:p>
        </p:txBody>
      </p:sp>
      <p:sp>
        <p:nvSpPr>
          <p:cNvPr id="10243" name="Rettangolo 2"/>
          <p:cNvSpPr>
            <a:spLocks noChangeArrowheads="1"/>
          </p:cNvSpPr>
          <p:nvPr/>
        </p:nvSpPr>
        <p:spPr bwMode="auto">
          <a:xfrm>
            <a:off x="323850" y="0"/>
            <a:ext cx="3589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Recommendations</a:t>
            </a:r>
            <a:r>
              <a:rPr lang="en-US" sz="2400" b="1">
                <a:solidFill>
                  <a:srgbClr val="FF0000"/>
                </a:solidFill>
              </a:rPr>
              <a:t> :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D48C0-A991-4689-919B-24F6A79A9E5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ttangolo 1"/>
          <p:cNvSpPr>
            <a:spLocks noChangeArrowheads="1"/>
          </p:cNvSpPr>
          <p:nvPr/>
        </p:nvSpPr>
        <p:spPr bwMode="auto">
          <a:xfrm>
            <a:off x="251520" y="260648"/>
            <a:ext cx="864235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i="1" dirty="0" err="1"/>
              <a:t>Informatics</a:t>
            </a:r>
            <a:r>
              <a:rPr lang="it-IT" sz="2800" b="1" i="1" dirty="0"/>
              <a:t> in the curriculum </a:t>
            </a:r>
            <a:endParaRPr lang="it-IT" sz="2800" b="1" dirty="0"/>
          </a:p>
          <a:p>
            <a:pPr marL="355600" indent="-355600">
              <a:buFont typeface="Arial" pitchFamily="34" charset="0"/>
              <a:buChar char="•"/>
              <a:defRPr/>
            </a:pPr>
            <a:r>
              <a:rPr lang="en-US" sz="2800" i="1" dirty="0">
                <a:solidFill>
                  <a:srgbClr val="FF0000"/>
                </a:solidFill>
              </a:rPr>
              <a:t>fosters </a:t>
            </a:r>
            <a:r>
              <a:rPr lang="en-US" sz="2800" b="1" i="1" dirty="0">
                <a:solidFill>
                  <a:srgbClr val="FF0000"/>
                </a:solidFill>
              </a:rPr>
              <a:t>creativity</a:t>
            </a:r>
            <a:r>
              <a:rPr lang="en-US" sz="2800" b="1" dirty="0"/>
              <a:t>, by illustrating the variety of ways to approach and solve a problem</a:t>
            </a:r>
          </a:p>
          <a:p>
            <a:pPr marL="355600" indent="-355600">
              <a:defRPr/>
            </a:pPr>
            <a:r>
              <a:rPr lang="en-US" sz="2800" dirty="0"/>
              <a:t>•	</a:t>
            </a:r>
            <a:r>
              <a:rPr lang="en-US" sz="2800" i="1" dirty="0">
                <a:solidFill>
                  <a:srgbClr val="FF0000"/>
                </a:solidFill>
              </a:rPr>
              <a:t>is constructive</a:t>
            </a:r>
            <a:r>
              <a:rPr lang="en-US" sz="2800" b="1" dirty="0"/>
              <a:t>: designing algorithms is engineering work, producing visible (if virtual) artifacts. </a:t>
            </a:r>
          </a:p>
          <a:p>
            <a:pPr marL="355600" indent="-355600">
              <a:defRPr/>
            </a:pPr>
            <a:r>
              <a:rPr lang="en-US" sz="2800" dirty="0"/>
              <a:t>•	</a:t>
            </a:r>
            <a:r>
              <a:rPr lang="en-US" sz="2800" i="1" dirty="0">
                <a:solidFill>
                  <a:srgbClr val="FF0000"/>
                </a:solidFill>
              </a:rPr>
              <a:t>helps master complexity</a:t>
            </a:r>
            <a:r>
              <a:rPr lang="en-US" sz="2800" b="1" dirty="0"/>
              <a:t>: learning to solve informatics problems helps solve complex problems in other areas.</a:t>
            </a:r>
            <a:endParaRPr lang="it-IT" sz="2800" dirty="0"/>
          </a:p>
          <a:p>
            <a:pPr marL="355600" indent="-355600">
              <a:defRPr/>
            </a:pPr>
            <a:r>
              <a:rPr lang="en-US" sz="2800" dirty="0"/>
              <a:t>•	</a:t>
            </a:r>
            <a:r>
              <a:rPr lang="en-US" sz="2800" i="1" dirty="0">
                <a:solidFill>
                  <a:srgbClr val="FF0000"/>
                </a:solidFill>
              </a:rPr>
              <a:t>enhances accuracy and precise reasoning</a:t>
            </a:r>
            <a:r>
              <a:rPr lang="en-US" sz="2800" b="1" dirty="0"/>
              <a:t>: writing successful programs requires exactness in every detail. </a:t>
            </a:r>
            <a:endParaRPr lang="en-US" sz="2800" b="1" dirty="0" smtClean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D932B-722B-48B1-B44F-4FAE287B591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0" y="558924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defRPr/>
            </a:pPr>
            <a:r>
              <a:rPr lang="it-IT" sz="2800" b="1" dirty="0" smtClean="0">
                <a:sym typeface="Wingdings" pitchFamily="2" charset="2"/>
              </a:rPr>
              <a:t> </a:t>
            </a:r>
            <a:r>
              <a:rPr lang="it-IT" sz="2800" b="1" dirty="0" err="1" smtClean="0">
                <a:solidFill>
                  <a:srgbClr val="FF0000"/>
                </a:solidFill>
                <a:sym typeface="Wingdings" pitchFamily="2" charset="2"/>
              </a:rPr>
              <a:t>Computational</a:t>
            </a:r>
            <a:r>
              <a:rPr lang="it-IT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t-IT" sz="2800" b="1" dirty="0" err="1" smtClean="0">
                <a:solidFill>
                  <a:srgbClr val="FF0000"/>
                </a:solidFill>
                <a:sym typeface="Wingdings" pitchFamily="2" charset="2"/>
              </a:rPr>
              <a:t>thinking</a:t>
            </a:r>
            <a:r>
              <a:rPr lang="it-IT" sz="2800" b="1" dirty="0" smtClean="0">
                <a:solidFill>
                  <a:srgbClr val="FF0000"/>
                </a:solidFill>
                <a:sym typeface="Wingdings" pitchFamily="2" charset="2"/>
              </a:rPr>
              <a:t>: </a:t>
            </a:r>
            <a:r>
              <a:rPr lang="it-IT" sz="2800" b="1" dirty="0" smtClean="0">
                <a:sym typeface="Wingdings" pitchFamily="2" charset="2"/>
              </a:rPr>
              <a:t>pensiero computazionale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ttangolo 1"/>
          <p:cNvSpPr>
            <a:spLocks noChangeArrowheads="1"/>
          </p:cNvSpPr>
          <p:nvPr/>
        </p:nvSpPr>
        <p:spPr bwMode="auto">
          <a:xfrm>
            <a:off x="179388" y="188913"/>
            <a:ext cx="8785225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err="1">
                <a:latin typeface="Arial" charset="0"/>
              </a:rPr>
              <a:t>Nel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rapporto</a:t>
            </a:r>
            <a:endParaRPr lang="en-US" sz="2800" b="1" dirty="0">
              <a:latin typeface="Arial" charset="0"/>
            </a:endParaRPr>
          </a:p>
          <a:p>
            <a:pPr marL="273050" indent="-273050">
              <a:buFont typeface="Wingdings" pitchFamily="2" charset="2"/>
              <a:buChar char="§"/>
              <a:defRPr/>
            </a:pPr>
            <a:r>
              <a:rPr lang="en-US" sz="2800" b="1" dirty="0">
                <a:latin typeface="Arial" charset="0"/>
              </a:rPr>
              <a:t>non </a:t>
            </a:r>
            <a:r>
              <a:rPr lang="en-US" sz="2800" b="1" dirty="0" err="1">
                <a:latin typeface="Arial" charset="0"/>
              </a:rPr>
              <a:t>sono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definiti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dei</a:t>
            </a:r>
            <a:r>
              <a:rPr lang="en-US" sz="2800" b="1" dirty="0">
                <a:latin typeface="Arial" charset="0"/>
              </a:rPr>
              <a:t> curricula per </a:t>
            </a:r>
            <a:r>
              <a:rPr lang="en-US" sz="2800" b="1" dirty="0" err="1">
                <a:latin typeface="Arial" charset="0"/>
              </a:rPr>
              <a:t>l’Informatica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nelle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scuole</a:t>
            </a:r>
            <a:endParaRPr lang="en-US" sz="2800" b="1" dirty="0">
              <a:latin typeface="Arial" charset="0"/>
            </a:endParaRPr>
          </a:p>
          <a:p>
            <a:pPr marL="273050" indent="-273050">
              <a:buFont typeface="Wingdings" pitchFamily="2" charset="2"/>
              <a:buChar char="§"/>
              <a:defRPr/>
            </a:pPr>
            <a:r>
              <a:rPr lang="en-US" sz="2800" b="1" dirty="0" err="1">
                <a:latin typeface="Arial" charset="0"/>
              </a:rPr>
              <a:t>sono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indicati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dei</a:t>
            </a:r>
            <a:r>
              <a:rPr lang="en-US" sz="2800" b="1" dirty="0">
                <a:latin typeface="Arial" charset="0"/>
              </a:rPr>
              <a:t>  </a:t>
            </a:r>
            <a:r>
              <a:rPr lang="en-US" sz="2800" b="1" dirty="0" err="1">
                <a:latin typeface="Arial" charset="0"/>
              </a:rPr>
              <a:t>principi</a:t>
            </a:r>
            <a:r>
              <a:rPr lang="en-US" sz="2800" b="1" dirty="0">
                <a:latin typeface="Arial" charset="0"/>
              </a:rPr>
              <a:t> per la </a:t>
            </a:r>
            <a:r>
              <a:rPr lang="en-US" sz="2800" b="1" dirty="0" err="1">
                <a:latin typeface="Arial" charset="0"/>
              </a:rPr>
              <a:t>stesura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di</a:t>
            </a:r>
            <a:r>
              <a:rPr lang="en-US" sz="2800" b="1" dirty="0">
                <a:latin typeface="Arial" charset="0"/>
              </a:rPr>
              <a:t> curricula </a:t>
            </a:r>
            <a:r>
              <a:rPr lang="en-US" sz="2800" b="1" dirty="0" smtClean="0">
                <a:latin typeface="Arial" charset="0"/>
              </a:rPr>
              <a:t>:</a:t>
            </a:r>
            <a:endParaRPr lang="it-IT" sz="2800" b="1" dirty="0">
              <a:latin typeface="Arial" charset="0"/>
            </a:endParaRPr>
          </a:p>
          <a:p>
            <a:pPr marL="352425" indent="-352425">
              <a:defRPr/>
            </a:pPr>
            <a:r>
              <a:rPr lang="it-IT" sz="2800" dirty="0">
                <a:latin typeface="Arial" charset="0"/>
              </a:rPr>
              <a:t>-	fare leva sulla </a:t>
            </a:r>
            <a:r>
              <a:rPr lang="it-IT" sz="2800" dirty="0">
                <a:solidFill>
                  <a:srgbClr val="FF0000"/>
                </a:solidFill>
                <a:latin typeface="Arial" charset="0"/>
              </a:rPr>
              <a:t>creatività </a:t>
            </a:r>
            <a:r>
              <a:rPr lang="it-IT" sz="2800" dirty="0">
                <a:latin typeface="Arial" charset="0"/>
              </a:rPr>
              <a:t>degli studenti usando strumenti di programmazione che permettano di produrre un risultato velocemente</a:t>
            </a:r>
            <a:endParaRPr lang="it-IT" sz="2800" b="1" dirty="0">
              <a:latin typeface="Arial" charset="0"/>
            </a:endParaRPr>
          </a:p>
          <a:p>
            <a:pPr marL="352425" indent="-352425">
              <a:buFontTx/>
              <a:buChar char="-"/>
              <a:defRPr/>
            </a:pPr>
            <a:r>
              <a:rPr lang="it-IT" sz="2800" dirty="0">
                <a:latin typeface="Arial" charset="0"/>
              </a:rPr>
              <a:t>far apprezzare il </a:t>
            </a:r>
            <a:r>
              <a:rPr lang="it-IT" sz="2800" dirty="0">
                <a:solidFill>
                  <a:srgbClr val="FF0000"/>
                </a:solidFill>
                <a:latin typeface="Arial" charset="0"/>
              </a:rPr>
              <a:t>software di qualità</a:t>
            </a:r>
            <a:r>
              <a:rPr lang="it-IT" sz="2800" dirty="0">
                <a:latin typeface="Arial" charset="0"/>
              </a:rPr>
              <a:t>: correttezza, interfacce utenti gradevoli, ..</a:t>
            </a:r>
          </a:p>
          <a:p>
            <a:pPr marL="352425" indent="-352425">
              <a:buFontTx/>
              <a:buChar char="-"/>
              <a:defRPr/>
            </a:pPr>
            <a:r>
              <a:rPr lang="it-IT" sz="2800" dirty="0">
                <a:latin typeface="Arial" charset="0"/>
              </a:rPr>
              <a:t>cercare di trasmettere la differenza tra </a:t>
            </a:r>
            <a:r>
              <a:rPr lang="it-IT" sz="2800" i="1" dirty="0">
                <a:latin typeface="Arial" charset="0"/>
              </a:rPr>
              <a:t>scrivere </a:t>
            </a:r>
            <a:r>
              <a:rPr lang="it-IT" sz="2800" i="1" dirty="0" err="1">
                <a:latin typeface="Arial" charset="0"/>
              </a:rPr>
              <a:t>codifice</a:t>
            </a:r>
            <a:r>
              <a:rPr lang="it-IT" sz="2800" i="1" dirty="0">
                <a:latin typeface="Arial" charset="0"/>
              </a:rPr>
              <a:t> e sviluppare software </a:t>
            </a:r>
            <a:r>
              <a:rPr lang="it-IT" sz="2800" dirty="0">
                <a:latin typeface="Arial" charset="0"/>
              </a:rPr>
              <a:t>come attività </a:t>
            </a:r>
            <a:r>
              <a:rPr lang="it-IT" sz="2800" dirty="0" smtClean="0">
                <a:latin typeface="Arial" charset="0"/>
              </a:rPr>
              <a:t>di risoluzione di problemi basata </a:t>
            </a:r>
            <a:r>
              <a:rPr lang="it-IT" sz="2800" dirty="0">
                <a:latin typeface="Arial" charset="0"/>
              </a:rPr>
              <a:t>su principi scientifici e di ingegneria</a:t>
            </a:r>
            <a:endParaRPr lang="it-IT" sz="2800" i="1" dirty="0">
              <a:latin typeface="Arial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22B30-44D8-4056-AFBD-D97055B452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00" y="512641"/>
            <a:ext cx="8753118" cy="1143000"/>
          </a:xfrm>
          <a:extLst>
            <a:ext uri="{909E8E84-426E-40DD-AFC4-6F175D3DCCD1}"/>
            <a:ext uri="{91240B29-F687-4F45-9708-019B960494DF}"/>
          </a:extLst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6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Informatics education: Europe cannot afford to miss the boat</a:t>
            </a:r>
            <a:endParaRPr lang="it-IT" sz="36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1708150"/>
            <a:ext cx="8266112" cy="4525963"/>
          </a:xfrm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it-IT" dirty="0" smtClean="0"/>
              <a:t>Esprime “</a:t>
            </a:r>
            <a:r>
              <a:rPr lang="it-IT" i="1" dirty="0" smtClean="0"/>
              <a:t>quattro raccomandazioni</a:t>
            </a:r>
            <a:r>
              <a:rPr lang="it-IT" dirty="0" smtClean="0"/>
              <a:t>”:</a:t>
            </a:r>
          </a:p>
          <a:p>
            <a:pPr>
              <a:defRPr/>
            </a:pPr>
            <a:r>
              <a:rPr lang="it-IT" dirty="0" smtClean="0"/>
              <a:t>“</a:t>
            </a:r>
            <a:r>
              <a:rPr lang="it-IT" i="1" dirty="0" smtClean="0"/>
              <a:t>Ogni studente deve poter beneficiare di una educazione fondata sulle </a:t>
            </a:r>
            <a:r>
              <a:rPr lang="it-IT" i="1" dirty="0" smtClean="0">
                <a:solidFill>
                  <a:schemeClr val="accent2"/>
                </a:solidFill>
              </a:rPr>
              <a:t>competenze digitali sin dalla scuola primaria</a:t>
            </a:r>
            <a:r>
              <a:rPr lang="it-IT" i="1" dirty="0" smtClean="0"/>
              <a:t>, </a:t>
            </a:r>
          </a:p>
          <a:p>
            <a:pPr>
              <a:defRPr/>
            </a:pPr>
            <a:r>
              <a:rPr lang="it-IT" i="1" dirty="0" smtClean="0"/>
              <a:t>Tutti gli studenti devono poter beneficiare dell’istruzione in </a:t>
            </a:r>
            <a:r>
              <a:rPr lang="it-IT" i="1" dirty="0" smtClean="0">
                <a:solidFill>
                  <a:schemeClr val="accent2"/>
                </a:solidFill>
              </a:rPr>
              <a:t>informatica, intesa come </a:t>
            </a:r>
            <a:r>
              <a:rPr lang="it-IT" b="1" i="1" dirty="0" smtClean="0">
                <a:solidFill>
                  <a:schemeClr val="accent2"/>
                </a:solidFill>
              </a:rPr>
              <a:t>disciplina scientifica….  indipendente,</a:t>
            </a:r>
            <a:r>
              <a:rPr lang="it-IT" i="1" dirty="0" smtClean="0"/>
              <a:t> studiata per la valenza epistemologica e didattica e  per la sua applicazione alle altre discipline. </a:t>
            </a:r>
            <a:endParaRPr lang="it-IT" dirty="0" smtClean="0"/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00" y="512641"/>
            <a:ext cx="8753118" cy="1143000"/>
          </a:xfrm>
          <a:extLst>
            <a:ext uri="{909E8E84-426E-40DD-AFC4-6F175D3DCCD1}"/>
            <a:ext uri="{91240B29-F687-4F45-9708-019B960494DF}"/>
          </a:extLst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6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Informatics education: Europe cannot afford to miss the boat</a:t>
            </a:r>
            <a:endParaRPr lang="it-IT" sz="36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>
          <a:xfrm>
            <a:off x="395288" y="1708150"/>
            <a:ext cx="8266112" cy="4525963"/>
          </a:xfrm>
        </p:spPr>
        <p:txBody>
          <a:bodyPr/>
          <a:lstStyle/>
          <a:p>
            <a:r>
              <a:rPr lang="it-IT" altLang="it-IT" i="1" smtClean="0"/>
              <a:t>I docenti, preparati e competenti, dovrebbero poter fruire di un piano di formazione organizzato su vasta scala, attuato a breve termine….</a:t>
            </a:r>
            <a:endParaRPr lang="it-IT" altLang="it-IT" smtClean="0"/>
          </a:p>
          <a:p>
            <a:r>
              <a:rPr lang="it-IT" altLang="it-IT" i="1" smtClean="0"/>
              <a:t>La definizione dei profili può fondarsi sull’enorme disponibilità di materiale già realizzato……</a:t>
            </a:r>
            <a:r>
              <a:rPr lang="it-IT" altLang="it-IT" smtClean="0"/>
              <a:t>. </a:t>
            </a:r>
          </a:p>
          <a:p>
            <a:endParaRPr lang="it-IT" altLang="it-IT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964613" cy="1295400"/>
          </a:xfrm>
        </p:spPr>
        <p:txBody>
          <a:bodyPr/>
          <a:lstStyle/>
          <a:p>
            <a:pPr eaLnBrk="1" hangingPunct="1"/>
            <a:r>
              <a:rPr lang="it-IT" sz="3200" i="1" dirty="0" smtClean="0">
                <a:solidFill>
                  <a:srgbClr val="0070C0"/>
                </a:solidFill>
              </a:rPr>
              <a:t>Moltissimi altri organismi hanno spinto e ancora operano nella stessa direzione:</a:t>
            </a:r>
            <a:endParaRPr lang="en-US" sz="32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244827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Maggio 2010 </a:t>
            </a:r>
            <a:r>
              <a:rPr lang="it-IT" sz="2400" dirty="0" err="1" smtClean="0">
                <a:solidFill>
                  <a:srgbClr val="FF0000"/>
                </a:solidFill>
              </a:rPr>
              <a:t>--</a:t>
            </a:r>
            <a:r>
              <a:rPr lang="it-IT" sz="2400" dirty="0" smtClean="0">
                <a:solidFill>
                  <a:srgbClr val="FF0000"/>
                </a:solidFill>
              </a:rPr>
              <a:t> &gt; </a:t>
            </a:r>
            <a:r>
              <a:rPr lang="it-IT" sz="2400" dirty="0" smtClean="0"/>
              <a:t>in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/>
              <a:t>Italia GRIN e GII  pubblicano il </a:t>
            </a:r>
            <a:r>
              <a:rPr lang="it-IT" sz="2400" i="1" dirty="0" smtClean="0">
                <a:solidFill>
                  <a:srgbClr val="FF0000"/>
                </a:solidFill>
              </a:rPr>
              <a:t>Manifesto dell’ Informatica per la scuola (secondaria)</a:t>
            </a:r>
            <a:endParaRPr lang="it-IT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>
                <a:sym typeface="Wingdings" pitchFamily="2" charset="2"/>
              </a:rPr>
              <a:t></a:t>
            </a:r>
            <a:r>
              <a:rPr lang="it-IT" sz="2400" dirty="0" smtClean="0"/>
              <a:t>//www.grin-informatica.it/</a:t>
            </a:r>
            <a:r>
              <a:rPr lang="it-IT" sz="2400" dirty="0" err="1" smtClean="0"/>
              <a:t>opencms</a:t>
            </a:r>
            <a:r>
              <a:rPr lang="it-IT" sz="2400" dirty="0" smtClean="0"/>
              <a:t>/</a:t>
            </a:r>
            <a:r>
              <a:rPr lang="it-IT" sz="2400" dirty="0" err="1" smtClean="0"/>
              <a:t>opencms</a:t>
            </a:r>
            <a:r>
              <a:rPr lang="it-IT" sz="2400" dirty="0" smtClean="0"/>
              <a:t>/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	</a:t>
            </a:r>
            <a:r>
              <a:rPr lang="it-IT" sz="2400" dirty="0" err="1" smtClean="0"/>
              <a:t>grin</a:t>
            </a:r>
            <a:r>
              <a:rPr lang="it-IT" sz="2400" dirty="0" smtClean="0"/>
              <a:t>/</a:t>
            </a:r>
            <a:r>
              <a:rPr lang="it-IT" sz="2400" dirty="0" err="1" smtClean="0"/>
              <a:t>infoescuola</a:t>
            </a:r>
            <a:r>
              <a:rPr lang="it-IT" sz="2400" dirty="0" smtClean="0"/>
              <a:t>/</a:t>
            </a:r>
            <a:r>
              <a:rPr lang="it-IT" sz="2400" dirty="0" err="1" smtClean="0"/>
              <a:t>riformascuola</a:t>
            </a:r>
            <a:r>
              <a:rPr lang="it-IT" sz="2400" dirty="0" smtClean="0"/>
              <a:t>/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2400" i="1" dirty="0" smtClean="0"/>
              <a:t>Distingue tre significati della parola Informatica: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2400" i="1" dirty="0" smtClean="0"/>
              <a:t>Quello </a:t>
            </a:r>
            <a:r>
              <a:rPr lang="it-IT" sz="2400" b="1" i="1" dirty="0" smtClean="0"/>
              <a:t>pratico</a:t>
            </a:r>
            <a:r>
              <a:rPr lang="it-IT" sz="2400" i="1" dirty="0" smtClean="0"/>
              <a:t>: insieme degli strumenti </a:t>
            </a:r>
            <a:r>
              <a:rPr lang="it-IT" sz="2400" i="1" dirty="0" err="1" smtClean="0"/>
              <a:t>hw</a:t>
            </a:r>
            <a:r>
              <a:rPr lang="it-IT" sz="2400" i="1" dirty="0" smtClean="0"/>
              <a:t> e </a:t>
            </a:r>
            <a:r>
              <a:rPr lang="it-IT" sz="2400" i="1" dirty="0" err="1" smtClean="0"/>
              <a:t>sw</a:t>
            </a:r>
            <a:r>
              <a:rPr lang="it-IT" sz="2400" i="1" dirty="0" smtClean="0"/>
              <a:t> digitali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2400" i="1" dirty="0" smtClean="0"/>
              <a:t>Quello </a:t>
            </a:r>
            <a:r>
              <a:rPr lang="it-IT" sz="2400" b="1" i="1" dirty="0" smtClean="0"/>
              <a:t>tecnico</a:t>
            </a:r>
            <a:r>
              <a:rPr lang="it-IT" sz="2400" i="1" dirty="0" smtClean="0"/>
              <a:t>: quanto permette la realizzazione degli strumenti </a:t>
            </a:r>
            <a:r>
              <a:rPr lang="it-IT" sz="2400" i="1" dirty="0" err="1" smtClean="0"/>
              <a:t>hw</a:t>
            </a:r>
            <a:r>
              <a:rPr lang="it-IT" sz="2400" i="1" dirty="0" smtClean="0"/>
              <a:t> e </a:t>
            </a:r>
            <a:r>
              <a:rPr lang="it-IT" sz="2400" i="1" dirty="0" err="1" smtClean="0"/>
              <a:t>sw</a:t>
            </a:r>
            <a:r>
              <a:rPr lang="it-IT" sz="2400" i="1" dirty="0" smtClean="0"/>
              <a:t> digitali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2400" i="1" dirty="0" smtClean="0"/>
              <a:t> quello </a:t>
            </a:r>
            <a:r>
              <a:rPr lang="it-IT" sz="2400" b="1" i="1" dirty="0" smtClean="0"/>
              <a:t>scientifico</a:t>
            </a:r>
            <a:r>
              <a:rPr lang="it-IT" sz="2400" i="1" dirty="0" smtClean="0"/>
              <a:t>: i fondamenti scientifici che rendono possibili le tecnologie </a:t>
            </a:r>
            <a:endParaRPr lang="en-US" sz="24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B0B8A-8B65-403B-B839-55EB7A2DAE0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611560" y="5517232"/>
            <a:ext cx="6532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/>
              <a:t>GRIN </a:t>
            </a:r>
            <a:r>
              <a:rPr lang="it-IT" dirty="0" smtClean="0"/>
              <a:t>gruppo ricercatori informatica nazionale delle università </a:t>
            </a:r>
          </a:p>
          <a:p>
            <a:r>
              <a:rPr lang="it-IT" b="1" dirty="0" smtClean="0"/>
              <a:t>GII </a:t>
            </a:r>
            <a:r>
              <a:rPr lang="it-IT" dirty="0" smtClean="0"/>
              <a:t>gruppo ricercatori informatica di ingegneria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250825" y="387350"/>
            <a:ext cx="8497888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400" i="1" dirty="0">
                <a:cs typeface="Times New Roman" pitchFamily="18" charset="0"/>
              </a:rPr>
              <a:t>technical perspective </a:t>
            </a:r>
            <a:r>
              <a:rPr lang="en-US" sz="2400" dirty="0">
                <a:cs typeface="Times New Roman" pitchFamily="18" charset="0"/>
              </a:rPr>
              <a:t>is present in technical schools but mostly only during the three last years of the </a:t>
            </a:r>
            <a:r>
              <a:rPr lang="en-US" sz="2400" i="1" dirty="0">
                <a:cs typeface="Times New Roman" pitchFamily="18" charset="0"/>
              </a:rPr>
              <a:t>computer science vocational schools</a:t>
            </a:r>
            <a:r>
              <a:rPr lang="en-GB" sz="2400" dirty="0"/>
              <a:t> </a:t>
            </a:r>
            <a:r>
              <a:rPr lang="en-GB" sz="2400" dirty="0" smtClean="0"/>
              <a:t> </a:t>
            </a:r>
            <a:r>
              <a:rPr lang="en-GB" sz="2400" dirty="0"/>
              <a:t>i.e. not for all technical  school. Most students in technical secondary school finish knowing only </a:t>
            </a:r>
            <a:r>
              <a:rPr lang="en-GB" sz="2400" i="1" dirty="0"/>
              <a:t>how to use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i="1" dirty="0">
                <a:cs typeface="Times New Roman" pitchFamily="18" charset="0"/>
              </a:rPr>
              <a:t>pragmatic or operational perspective </a:t>
            </a:r>
            <a:r>
              <a:rPr lang="en-US" sz="2400" dirty="0">
                <a:cs typeface="Times New Roman" pitchFamily="18" charset="0"/>
              </a:rPr>
              <a:t>in all schools optional </a:t>
            </a:r>
            <a:r>
              <a:rPr lang="en-US" sz="2000" dirty="0">
                <a:cs typeface="Times New Roman" pitchFamily="18" charset="0"/>
              </a:rPr>
              <a:t>(ECDL-European Computer </a:t>
            </a:r>
            <a:r>
              <a:rPr lang="en-US" sz="2000" dirty="0" smtClean="0">
                <a:cs typeface="Times New Roman" pitchFamily="18" charset="0"/>
              </a:rPr>
              <a:t>Driving </a:t>
            </a:r>
            <a:r>
              <a:rPr lang="en-US" sz="2000" dirty="0">
                <a:cs typeface="Times New Roman" pitchFamily="18" charset="0"/>
              </a:rPr>
              <a:t>License for example)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i="1" dirty="0">
                <a:cs typeface="Times New Roman" pitchFamily="18" charset="0"/>
              </a:rPr>
              <a:t>scientific aspects</a:t>
            </a:r>
            <a:r>
              <a:rPr lang="en-US" sz="2400" dirty="0">
                <a:cs typeface="Times New Roman" pitchFamily="18" charset="0"/>
              </a:rPr>
              <a:t> are only considered by quite a few teachers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16387" name="Rettangolo 2"/>
          <p:cNvSpPr>
            <a:spLocks noChangeArrowheads="1"/>
          </p:cNvSpPr>
          <p:nvPr/>
        </p:nvSpPr>
        <p:spPr bwMode="auto">
          <a:xfrm>
            <a:off x="323528" y="4005064"/>
            <a:ext cx="8064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Times New Roman" pitchFamily="18" charset="0"/>
              </a:rPr>
              <a:t>In </a:t>
            </a:r>
            <a:r>
              <a:rPr lang="en-US" sz="2400" dirty="0" err="1" smtClean="0">
                <a:cs typeface="Times New Roman" pitchFamily="18" charset="0"/>
              </a:rPr>
              <a:t>prospettiva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peró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notizie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che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fanno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ben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sperare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endParaRPr lang="it-IT" sz="2400" dirty="0"/>
          </a:p>
        </p:txBody>
      </p:sp>
      <p:sp>
        <p:nvSpPr>
          <p:cNvPr id="16388" name="Rettangolo 4"/>
          <p:cNvSpPr>
            <a:spLocks noChangeArrowheads="1"/>
          </p:cNvSpPr>
          <p:nvPr/>
        </p:nvSpPr>
        <p:spPr bwMode="auto">
          <a:xfrm>
            <a:off x="250825" y="115888"/>
            <a:ext cx="4483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Times New Roman" pitchFamily="18" charset="0"/>
              </a:rPr>
              <a:t>Informatica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Times New Roman" pitchFamily="18" charset="0"/>
              </a:rPr>
              <a:t>nella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Times New Roman" pitchFamily="18" charset="0"/>
              </a:rPr>
              <a:t>scuola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Times New Roman" pitchFamily="18" charset="0"/>
              </a:rPr>
              <a:t>italiana</a:t>
            </a:r>
            <a:endParaRPr lang="it-IT" sz="24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F1550-FA52-4D31-8990-035AAD5139CD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it-IT"/>
          </a:p>
        </p:txBody>
      </p:sp>
      <p:sp>
        <p:nvSpPr>
          <p:cNvPr id="16391" name="Rettangolo 7"/>
          <p:cNvSpPr>
            <a:spLocks noChangeArrowheads="1"/>
          </p:cNvSpPr>
          <p:nvPr/>
        </p:nvSpPr>
        <p:spPr bwMode="auto">
          <a:xfrm>
            <a:off x="539750" y="4437063"/>
            <a:ext cx="77755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400" i="1" dirty="0" smtClean="0"/>
              <a:t>Le “</a:t>
            </a:r>
            <a:r>
              <a:rPr lang="en-GB" sz="2400" i="1" dirty="0" err="1" smtClean="0"/>
              <a:t>Indicazioni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ministeriali</a:t>
            </a:r>
            <a:r>
              <a:rPr lang="en-GB" sz="2400" i="1" dirty="0" smtClean="0"/>
              <a:t>” per </a:t>
            </a:r>
            <a:r>
              <a:rPr lang="en-GB" sz="2400" i="1" dirty="0" err="1" smtClean="0"/>
              <a:t>il</a:t>
            </a:r>
            <a:r>
              <a:rPr lang="en-GB" sz="2400" i="1" dirty="0" smtClean="0"/>
              <a:t> primo </a:t>
            </a:r>
            <a:r>
              <a:rPr lang="en-GB" sz="2400" i="1" dirty="0" err="1" smtClean="0"/>
              <a:t>ciclo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apparse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nel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novembre</a:t>
            </a:r>
            <a:r>
              <a:rPr lang="en-GB" sz="2400" i="1" dirty="0" smtClean="0"/>
              <a:t> 2012 </a:t>
            </a:r>
            <a:r>
              <a:rPr lang="en-GB" sz="2400" i="1" dirty="0"/>
              <a:t>– </a:t>
            </a:r>
            <a:r>
              <a:rPr lang="en-GB" sz="2400" i="1" dirty="0" err="1" smtClean="0"/>
              <a:t>prevedono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l’introduzione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dei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linguaggi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di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programmazione</a:t>
            </a:r>
            <a:endParaRPr lang="en-GB" sz="2400" i="1" dirty="0"/>
          </a:p>
          <a:p>
            <a:pPr algn="just"/>
            <a:r>
              <a:rPr lang="en-GB" sz="2400" i="1" dirty="0">
                <a:sym typeface="Wingdings" pitchFamily="2" charset="2"/>
              </a:rPr>
              <a:t> </a:t>
            </a:r>
            <a:r>
              <a:rPr lang="en-GB" sz="2400" i="1" dirty="0" err="1" smtClean="0">
                <a:solidFill>
                  <a:srgbClr val="0070C0"/>
                </a:solidFill>
                <a:sym typeface="Wingdings" pitchFamily="2" charset="2"/>
              </a:rPr>
              <a:t>seppure</a:t>
            </a:r>
            <a:r>
              <a:rPr lang="en-GB" sz="2400" i="1" dirty="0" smtClean="0">
                <a:solidFill>
                  <a:srgbClr val="0070C0"/>
                </a:solidFill>
                <a:sym typeface="Wingdings" pitchFamily="2" charset="2"/>
              </a:rPr>
              <a:t> in </a:t>
            </a:r>
            <a:r>
              <a:rPr lang="en-GB" sz="2400" i="1" dirty="0" err="1" smtClean="0">
                <a:solidFill>
                  <a:srgbClr val="0070C0"/>
                </a:solidFill>
                <a:sym typeface="Wingdings" pitchFamily="2" charset="2"/>
              </a:rPr>
              <a:t>modo</a:t>
            </a:r>
            <a:r>
              <a:rPr lang="en-GB" sz="2400" i="1" dirty="0" smtClean="0">
                <a:solidFill>
                  <a:srgbClr val="0070C0"/>
                </a:solidFill>
                <a:sym typeface="Wingdings" pitchFamily="2" charset="2"/>
              </a:rPr>
              <a:t> non </a:t>
            </a:r>
            <a:r>
              <a:rPr lang="en-GB" sz="2400" i="1" dirty="0" err="1" smtClean="0">
                <a:solidFill>
                  <a:srgbClr val="0070C0"/>
                </a:solidFill>
                <a:sym typeface="Wingdings" pitchFamily="2" charset="2"/>
              </a:rPr>
              <a:t>obbligatorio</a:t>
            </a:r>
            <a:endParaRPr lang="en-GB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332656"/>
            <a:ext cx="8642350" cy="56938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52425" indent="-352425">
              <a:buFont typeface="Arial" pitchFamily="34" charset="0"/>
              <a:buChar char="•"/>
              <a:defRPr/>
            </a:pPr>
            <a:r>
              <a:rPr lang="it-IT" sz="2800" i="1" dirty="0">
                <a:latin typeface="Arial" charset="0"/>
              </a:rPr>
              <a:t>il Dipartimento di Informatica dell’Università di Torino ha da molti anni collaborazioni con le scuole del territorio per realizzare una diversa presenza dell’Informatica </a:t>
            </a:r>
            <a:r>
              <a:rPr lang="it-IT" sz="2800" i="1" dirty="0" smtClean="0">
                <a:latin typeface="Arial" charset="0"/>
              </a:rPr>
              <a:t>nella scuola</a:t>
            </a:r>
            <a:endParaRPr lang="it-IT" sz="2800" i="1" dirty="0">
              <a:latin typeface="Arial" charset="0"/>
            </a:endParaRPr>
          </a:p>
          <a:p>
            <a:pPr marL="352425" indent="-352425">
              <a:buFont typeface="Arial" pitchFamily="34" charset="0"/>
              <a:buChar char="•"/>
              <a:defRPr/>
            </a:pPr>
            <a:r>
              <a:rPr lang="it-IT" sz="2800" i="1" dirty="0">
                <a:latin typeface="Arial" charset="0"/>
              </a:rPr>
              <a:t>collabora con Associazioni di scuole e di </a:t>
            </a:r>
            <a:r>
              <a:rPr lang="it-IT" sz="2800" i="1" dirty="0" smtClean="0">
                <a:latin typeface="Arial" charset="0"/>
              </a:rPr>
              <a:t>insegnanti</a:t>
            </a:r>
          </a:p>
          <a:p>
            <a:pPr marL="809625" lvl="1" indent="-352425">
              <a:buFont typeface="Arial" pitchFamily="34" charset="0"/>
              <a:buChar char="•"/>
              <a:defRPr/>
            </a:pPr>
            <a:r>
              <a:rPr lang="it-IT" sz="2800" i="1" dirty="0" smtClean="0">
                <a:latin typeface="Arial" charset="0"/>
              </a:rPr>
              <a:t>ASAPI, </a:t>
            </a:r>
            <a:r>
              <a:rPr lang="it-IT" sz="2800" i="1" dirty="0" err="1" smtClean="0">
                <a:latin typeface="Arial" charset="0"/>
              </a:rPr>
              <a:t>Tommaseo</a:t>
            </a:r>
            <a:endParaRPr lang="it-IT" sz="2800" i="1" dirty="0">
              <a:latin typeface="Arial" charset="0"/>
            </a:endParaRPr>
          </a:p>
          <a:p>
            <a:pPr marL="352425" indent="-352425">
              <a:buFont typeface="Arial" pitchFamily="34" charset="0"/>
              <a:buChar char="•"/>
              <a:defRPr/>
            </a:pPr>
            <a:r>
              <a:rPr lang="it-IT" sz="2800" i="1" dirty="0">
                <a:latin typeface="Arial" charset="0"/>
              </a:rPr>
              <a:t>organizza e partecipa a molte iniziative</a:t>
            </a:r>
          </a:p>
          <a:p>
            <a:pPr marL="809625" lvl="1" indent="-352425">
              <a:buFont typeface="Arial" pitchFamily="34" charset="0"/>
              <a:buChar char="•"/>
              <a:defRPr/>
            </a:pPr>
            <a:r>
              <a:rPr lang="it-IT" sz="2800" i="1" dirty="0">
                <a:latin typeface="Arial" charset="0"/>
              </a:rPr>
              <a:t>organizza </a:t>
            </a:r>
            <a:r>
              <a:rPr lang="it-IT" sz="2800" i="1" dirty="0" err="1">
                <a:latin typeface="Arial" charset="0"/>
              </a:rPr>
              <a:t>Teachers</a:t>
            </a:r>
            <a:r>
              <a:rPr lang="it-IT" sz="2800" i="1" dirty="0">
                <a:latin typeface="Arial" charset="0"/>
              </a:rPr>
              <a:t> </a:t>
            </a:r>
            <a:r>
              <a:rPr lang="it-IT" sz="2800" i="1" dirty="0" err="1">
                <a:latin typeface="Arial" charset="0"/>
              </a:rPr>
              <a:t>for</a:t>
            </a:r>
            <a:r>
              <a:rPr lang="it-IT" sz="2800" i="1" dirty="0">
                <a:latin typeface="Arial" charset="0"/>
              </a:rPr>
              <a:t> </a:t>
            </a:r>
            <a:r>
              <a:rPr lang="it-IT" sz="2800" i="1" dirty="0" err="1">
                <a:latin typeface="Arial" charset="0"/>
              </a:rPr>
              <a:t>Teachers</a:t>
            </a:r>
            <a:endParaRPr lang="it-IT" sz="2800" i="1" dirty="0">
              <a:latin typeface="Arial" charset="0"/>
            </a:endParaRPr>
          </a:p>
          <a:p>
            <a:pPr marL="1266825" lvl="2" indent="-352425">
              <a:buFont typeface="Arial" pitchFamily="34" charset="0"/>
              <a:buChar char="•"/>
              <a:defRPr/>
            </a:pPr>
            <a:r>
              <a:rPr lang="it-IT" sz="2800" i="1" dirty="0">
                <a:latin typeface="Arial" charset="0"/>
              </a:rPr>
              <a:t>T4T-2012</a:t>
            </a:r>
          </a:p>
          <a:p>
            <a:pPr marL="1266825" lvl="2" indent="-352425">
              <a:buFont typeface="Arial" pitchFamily="34" charset="0"/>
              <a:buChar char="•"/>
              <a:defRPr/>
            </a:pPr>
            <a:r>
              <a:rPr lang="it-IT" sz="2800" i="1" dirty="0">
                <a:latin typeface="Arial" charset="0"/>
              </a:rPr>
              <a:t>T4T-2013</a:t>
            </a:r>
          </a:p>
          <a:p>
            <a:pPr marL="809625" lvl="1" indent="-352425">
              <a:buFont typeface="Arial" pitchFamily="34" charset="0"/>
              <a:buChar char="•"/>
              <a:defRPr/>
            </a:pPr>
            <a:r>
              <a:rPr lang="it-IT" sz="2800" i="1" dirty="0">
                <a:latin typeface="Arial" charset="0"/>
              </a:rPr>
              <a:t>partecipa allo Scratch </a:t>
            </a:r>
            <a:r>
              <a:rPr lang="it-IT" sz="2800" i="1" dirty="0" err="1">
                <a:latin typeface="Arial" charset="0"/>
              </a:rPr>
              <a:t>Day</a:t>
            </a:r>
            <a:r>
              <a:rPr lang="it-IT" sz="2800" i="1" dirty="0">
                <a:latin typeface="Arial" charset="0"/>
              </a:rPr>
              <a:t> e Scratch Festival </a:t>
            </a:r>
            <a:endParaRPr lang="it-IT" sz="2800" i="1" dirty="0" smtClean="0">
              <a:latin typeface="Arial" charset="0"/>
            </a:endParaRPr>
          </a:p>
          <a:p>
            <a:pPr marL="809625" lvl="1" indent="-352425">
              <a:buFont typeface="Arial" pitchFamily="34" charset="0"/>
              <a:buChar char="•"/>
              <a:defRPr/>
            </a:pPr>
            <a:r>
              <a:rPr lang="it-IT" sz="2800" i="1" dirty="0" smtClean="0">
                <a:latin typeface="Arial" charset="0"/>
              </a:rPr>
              <a:t>Festival dell’Educazione di Torino</a:t>
            </a:r>
            <a:endParaRPr lang="it-IT" sz="2800" i="1" dirty="0">
              <a:latin typeface="Arial" charset="0"/>
            </a:endParaRPr>
          </a:p>
          <a:p>
            <a:pPr>
              <a:defRPr/>
            </a:pPr>
            <a:r>
              <a:rPr lang="en-US" sz="2800" dirty="0">
                <a:latin typeface="Arial" charset="0"/>
              </a:rPr>
              <a:t>//</a:t>
            </a:r>
            <a:r>
              <a:rPr lang="en-US" sz="2800" dirty="0" smtClean="0">
                <a:latin typeface="Arial" charset="0"/>
              </a:rPr>
              <a:t>orientamento.educ.di.unito.it/course/</a:t>
            </a:r>
            <a:r>
              <a:rPr lang="en-US" sz="2800" dirty="0" err="1" smtClean="0">
                <a:latin typeface="Arial" charset="0"/>
              </a:rPr>
              <a:t>view.php?id</a:t>
            </a:r>
            <a:r>
              <a:rPr lang="en-US" sz="2800" dirty="0" smtClean="0">
                <a:latin typeface="Arial" charset="0"/>
              </a:rPr>
              <a:t>=22</a:t>
            </a:r>
            <a:endParaRPr lang="it-IT" sz="2800" i="1" dirty="0">
              <a:latin typeface="Arial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41C46-28FF-4396-A2F3-BFFD29E4E36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>
          <a:xfrm>
            <a:off x="1" y="0"/>
            <a:ext cx="8964488" cy="1124744"/>
          </a:xfrm>
        </p:spPr>
        <p:txBody>
          <a:bodyPr/>
          <a:lstStyle/>
          <a:p>
            <a:pPr eaLnBrk="1" hangingPunct="1"/>
            <a:r>
              <a:rPr lang="it-IT" sz="3200" i="1" dirty="0" smtClean="0">
                <a:solidFill>
                  <a:srgbClr val="0070C0"/>
                </a:solidFill>
              </a:rPr>
              <a:t>Corsi per gli </a:t>
            </a:r>
            <a:r>
              <a:rPr lang="it-IT" sz="3200" i="1" dirty="0" err="1" smtClean="0">
                <a:solidFill>
                  <a:srgbClr val="0070C0"/>
                </a:solidFill>
              </a:rPr>
              <a:t>abilitandi</a:t>
            </a:r>
            <a:r>
              <a:rPr lang="it-IT" sz="3200" i="1" dirty="0" smtClean="0">
                <a:solidFill>
                  <a:srgbClr val="0070C0"/>
                </a:solidFill>
              </a:rPr>
              <a:t> nel TFA A033</a:t>
            </a:r>
            <a:br>
              <a:rPr lang="it-IT" sz="3200" i="1" dirty="0" smtClean="0">
                <a:solidFill>
                  <a:srgbClr val="0070C0"/>
                </a:solidFill>
              </a:rPr>
            </a:br>
            <a:r>
              <a:rPr lang="it-IT" sz="3200" i="1" dirty="0" err="1" smtClean="0">
                <a:solidFill>
                  <a:srgbClr val="0070C0"/>
                </a:solidFill>
              </a:rPr>
              <a:t>--</a:t>
            </a:r>
            <a:r>
              <a:rPr lang="it-IT" sz="3200" i="1" dirty="0" smtClean="0">
                <a:solidFill>
                  <a:srgbClr val="0070C0"/>
                </a:solidFill>
              </a:rPr>
              <a:t> a Torino, da </a:t>
            </a:r>
            <a:r>
              <a:rPr lang="it-IT" sz="3200" i="1" dirty="0" err="1" smtClean="0">
                <a:solidFill>
                  <a:srgbClr val="0070C0"/>
                </a:solidFill>
              </a:rPr>
              <a:t>aa</a:t>
            </a:r>
            <a:r>
              <a:rPr lang="it-IT" sz="3200" i="1" dirty="0" smtClean="0">
                <a:solidFill>
                  <a:srgbClr val="0070C0"/>
                </a:solidFill>
              </a:rPr>
              <a:t> 2012/13</a:t>
            </a:r>
            <a:endParaRPr lang="en-US" sz="32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FBCAB-9AC0-46B5-9D5B-1A932C7F8C9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323528" y="1196752"/>
            <a:ext cx="864096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Premessa: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Indicazioni Nazionali per il curricolo della scuola dell'Infanzia e del primo ciclo d'istruzione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it-IT" sz="2800" dirty="0" smtClean="0">
                <a:latin typeface="+mn-lt"/>
              </a:rPr>
              <a:t>novembre 2012</a:t>
            </a: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=== 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 la disciplina Tecnologie si legge la frase (secondo allegato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 66):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&lt;&lt;..</a:t>
            </a:r>
            <a:r>
              <a:rPr kumimoji="0" lang="it-IT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Gli alunni potranno essere introdotti ad alcuni linguaggi di programmazione semplici e versatili che si prestano a sviluppare il gusto per l'ideazione e la realizzazione di progetti (siti web interattivi, esercizi, giochi, programmi di utilità) e per la comprensione del rapporto che c'è tra codice sorgente e risultato visibile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825" y="3644900"/>
            <a:ext cx="8497888" cy="242093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sz="3600" dirty="0" smtClean="0">
                <a:solidFill>
                  <a:srgbClr val="0070C0"/>
                </a:solidFill>
              </a:rPr>
              <a:t>Indicazioni Nazionali per il curricolo della scuola dell'Infanzia e del primo ciclo d'istruzione 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  <a:sym typeface="Wingdings" pitchFamily="2" charset="2"/>
              </a:rPr>
              <a:t></a:t>
            </a:r>
            <a:r>
              <a:rPr lang="it-IT" sz="3600" dirty="0" smtClean="0">
                <a:solidFill>
                  <a:srgbClr val="0070C0"/>
                </a:solidFill>
              </a:rPr>
              <a:t>http://hubmiur.pubblica.istruzione.it/web/istruzione/prot7734_12</a:t>
            </a:r>
            <a:endParaRPr lang="en-US" sz="3600" dirty="0" smtClean="0">
              <a:solidFill>
                <a:srgbClr val="0070C0"/>
              </a:solidFill>
            </a:endParaRPr>
          </a:p>
        </p:txBody>
      </p:sp>
      <p:sp>
        <p:nvSpPr>
          <p:cNvPr id="23555" name="Segnaposto contenuto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321310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it-IT" smtClean="0"/>
              <a:t>Negli "Obiettivi di apprendimento al termine della classe terza della scuola secondaria di primo grado " si legge: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it-IT" i="1" smtClean="0"/>
              <a:t>&lt;&lt;Programmare ambienti informatici ed elaborare semplici istruzioni per controllare il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it-IT" i="1" smtClean="0"/>
              <a:t>comportamento di un robot&gt;&gt;</a:t>
            </a:r>
            <a:endParaRPr lang="en-US" i="1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0CB08A-D00B-4794-82FE-44717D5ADAE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22114"/>
          </a:xfrm>
        </p:spPr>
        <p:txBody>
          <a:bodyPr/>
          <a:lstStyle/>
          <a:p>
            <a:pPr algn="l"/>
            <a:r>
              <a:rPr lang="it-IT" sz="3200" i="1" dirty="0" smtClean="0"/>
              <a:t>Considerazioni e domande oggetto di questo incontro</a:t>
            </a:r>
            <a:r>
              <a:rPr lang="it-IT" sz="3200" dirty="0" smtClean="0"/>
              <a:t>: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700808"/>
            <a:ext cx="8147248" cy="3384376"/>
          </a:xfrm>
        </p:spPr>
        <p:txBody>
          <a:bodyPr>
            <a:normAutofit fontScale="92500" lnSpcReduction="10000"/>
          </a:bodyPr>
          <a:lstStyle/>
          <a:p>
            <a:r>
              <a:rPr lang="it-IT" sz="2800" dirty="0" smtClean="0"/>
              <a:t>come si è arrivati ad oggi riguardo l’informatica nella scuola</a:t>
            </a:r>
          </a:p>
          <a:p>
            <a:r>
              <a:rPr lang="it-IT" sz="2800" dirty="0" smtClean="0"/>
              <a:t>quale informatica e quale pedagogia dell’informatica</a:t>
            </a:r>
          </a:p>
          <a:p>
            <a:r>
              <a:rPr lang="it-IT" sz="2800" dirty="0" smtClean="0"/>
              <a:t>verso cosa si va nel primo ciclo</a:t>
            </a:r>
          </a:p>
          <a:p>
            <a:r>
              <a:rPr lang="it-IT" sz="2800" dirty="0" smtClean="0"/>
              <a:t>come preparare gli insegnanti </a:t>
            </a:r>
            <a:r>
              <a:rPr lang="it-IT" sz="2800" dirty="0" smtClean="0">
                <a:sym typeface="Wingdings" pitchFamily="2" charset="2"/>
              </a:rPr>
              <a:t> </a:t>
            </a:r>
            <a:r>
              <a:rPr lang="it-IT" sz="2800" dirty="0" smtClean="0"/>
              <a:t>T4T</a:t>
            </a:r>
          </a:p>
          <a:p>
            <a:pPr lvl="1"/>
            <a:r>
              <a:rPr lang="it-IT" sz="2400" dirty="0" smtClean="0"/>
              <a:t>è necessaria una pedagogia dell’aggiornamento delle competenze digitali, degli insegnanti in particolare</a:t>
            </a:r>
          </a:p>
          <a:p>
            <a:r>
              <a:rPr lang="it-IT" sz="2800" dirty="0" smtClean="0"/>
              <a:t>facciamo qualche esempio</a:t>
            </a:r>
          </a:p>
          <a:p>
            <a:endParaRPr lang="it-IT" sz="2800" dirty="0" smtClean="0"/>
          </a:p>
          <a:p>
            <a:endParaRPr lang="en-US" sz="280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14BE4-D12B-4E78-8C2C-06D12CDF89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260350"/>
            <a:ext cx="8713788" cy="5865813"/>
          </a:xfrm>
        </p:spPr>
        <p:txBody>
          <a:bodyPr rtlCol="0">
            <a:normAutofit lnSpcReduction="10000"/>
          </a:bodyPr>
          <a:lstStyle/>
          <a:p>
            <a:pPr marL="185738" indent="-185738" eaLnBrk="1" fontAlgn="auto" hangingPunct="1">
              <a:spcAft>
                <a:spcPts val="0"/>
              </a:spcAft>
              <a:defRPr/>
            </a:pPr>
            <a:r>
              <a:rPr lang="it-IT" dirty="0" smtClean="0"/>
              <a:t> si fa strada l'idea che a scuola la "competenza digitale" non riguardi tanto lo scaricamento, l'installazione e l'uso di applicazioni </a:t>
            </a:r>
          </a:p>
          <a:p>
            <a:pPr marL="185738" indent="-18573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marL="185738" indent="-185738" eaLnBrk="1" fontAlgn="auto" hangingPunct="1">
              <a:spcAft>
                <a:spcPts val="0"/>
              </a:spcAft>
              <a:defRPr/>
            </a:pPr>
            <a:r>
              <a:rPr lang="it-IT" dirty="0" smtClean="0"/>
              <a:t> </a:t>
            </a:r>
            <a:r>
              <a:rPr lang="it-IT" dirty="0" err="1" smtClean="0"/>
              <a:t>bensí</a:t>
            </a:r>
            <a:r>
              <a:rPr lang="it-IT" dirty="0" smtClean="0"/>
              <a:t> la conoscenza, appropriata al livello di età, dei linguaggi di programmazione che fanno parte dei  fondamenti cognitivi dell'informatica</a:t>
            </a:r>
          </a:p>
          <a:p>
            <a:pPr marL="185738" indent="-185738" eaLnBrk="1" fontAlgn="auto" hangingPunct="1">
              <a:spcAft>
                <a:spcPts val="0"/>
              </a:spcAft>
              <a:defRPr/>
            </a:pPr>
            <a:endParaRPr lang="it-IT" dirty="0" smtClean="0"/>
          </a:p>
          <a:p>
            <a:pPr marL="185738" indent="-185738" eaLnBrk="1" fontAlgn="auto" hangingPunct="1">
              <a:spcAft>
                <a:spcPts val="0"/>
              </a:spcAft>
              <a:defRPr/>
            </a:pPr>
            <a:r>
              <a:rPr lang="it-IT" dirty="0" smtClean="0"/>
              <a:t>Infine il richiamo, di sapore costruttivista, al "gusto per l'ideazione e la realizzazione di progetti" completa il quadro in senso molto positivo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39203-483E-40A0-8BCA-C153487A560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620688"/>
            <a:ext cx="8893175" cy="396081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1200" dirty="0" smtClean="0">
                <a:solidFill>
                  <a:srgbClr val="FF0000"/>
                </a:solidFill>
              </a:rPr>
              <a:t>In Italia </a:t>
            </a:r>
            <a:r>
              <a:rPr lang="it-IT" sz="11200" dirty="0" smtClean="0"/>
              <a:t>ci sono sperimentazioni da molti anni riguardo l’informatica nelle ex-medie: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it-IT" sz="10800" dirty="0" smtClean="0"/>
              <a:t>Ospedale Regina Margherita Torino, scuola media </a:t>
            </a:r>
            <a:r>
              <a:rPr lang="it-IT" sz="10800" dirty="0" err="1" smtClean="0"/>
              <a:t>Peyron</a:t>
            </a:r>
            <a:endParaRPr lang="it-IT" sz="108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it-IT" sz="11200" dirty="0" smtClean="0"/>
              <a:t>Robotica educativa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it-IT" sz="11200" dirty="0" smtClean="0"/>
              <a:t> Programmazione con Scratch e </a:t>
            </a:r>
            <a:r>
              <a:rPr lang="it-IT" sz="11200" dirty="0" err="1" smtClean="0"/>
              <a:t>Python</a:t>
            </a:r>
            <a:endParaRPr lang="it-IT" sz="112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it-IT" sz="11200" dirty="0" err="1" smtClean="0"/>
              <a:t>……</a:t>
            </a:r>
            <a:r>
              <a:rPr lang="it-IT" sz="11200" dirty="0" smtClean="0"/>
              <a:t>..</a:t>
            </a:r>
            <a:endParaRPr lang="it-IT" sz="11200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1200" dirty="0" smtClean="0">
                <a:solidFill>
                  <a:srgbClr val="FF0000"/>
                </a:solidFill>
              </a:rPr>
              <a:t>In altri paesi</a:t>
            </a:r>
            <a:r>
              <a:rPr lang="it-IT" sz="11200" dirty="0" smtClean="0"/>
              <a:t>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11200" dirty="0" err="1" smtClean="0"/>
              <a:t>Computing</a:t>
            </a:r>
            <a:r>
              <a:rPr lang="it-IT" sz="11200" dirty="0" smtClean="0"/>
              <a:t> at </a:t>
            </a:r>
            <a:r>
              <a:rPr lang="it-IT" sz="11200" dirty="0" err="1" smtClean="0"/>
              <a:t>school</a:t>
            </a:r>
            <a:r>
              <a:rPr lang="it-IT" sz="11200" dirty="0" smtClean="0"/>
              <a:t>:  </a:t>
            </a:r>
            <a:r>
              <a:rPr lang="it-IT" sz="11200" dirty="0" smtClean="0">
                <a:hlinkClick r:id="rId3"/>
              </a:rPr>
              <a:t>www.computingatschool.org.uk/</a:t>
            </a:r>
            <a:endParaRPr lang="it-IT" sz="112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it-IT" sz="10000" i="1" dirty="0" smtClean="0"/>
              <a:t> </a:t>
            </a:r>
            <a:r>
              <a:rPr lang="it-IT" sz="10000" i="1" dirty="0" err="1" smtClean="0"/>
              <a:t>Literacy</a:t>
            </a:r>
            <a:r>
              <a:rPr lang="it-IT" sz="10000" i="1" dirty="0" smtClean="0"/>
              <a:t> </a:t>
            </a:r>
            <a:r>
              <a:rPr lang="it-IT" sz="10000" i="1" dirty="0" err="1" smtClean="0"/>
              <a:t>from</a:t>
            </a:r>
            <a:r>
              <a:rPr lang="it-IT" sz="10000" i="1" dirty="0" smtClean="0"/>
              <a:t> Scratch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D0E35-71FE-4440-8BA4-1599CD3F185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323528" y="450912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i="1" dirty="0" smtClean="0">
                <a:solidFill>
                  <a:srgbClr val="0070C0"/>
                </a:solidFill>
              </a:rPr>
              <a:t>A Torino la collaborazione tra Università e Politecnico ha voluto un corso di Informatica  nel TFA  A033 Tecnologie - scuola  secondaria primo grado 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395536" y="3573016"/>
            <a:ext cx="84597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it-IT" sz="2800" dirty="0" smtClean="0">
                <a:latin typeface="Calibri" pitchFamily="34" charset="0"/>
                <a:ea typeface="Calibri" pitchFamily="34" charset="0"/>
                <a:cs typeface="Palatino-Roman"/>
              </a:rPr>
              <a:t>Perché Scratch:</a:t>
            </a:r>
          </a:p>
          <a:p>
            <a:pPr algn="just" eaLnBrk="0" hangingPunct="0"/>
            <a:r>
              <a:rPr lang="it-IT" sz="2800" dirty="0" smtClean="0">
                <a:latin typeface="Calibri" pitchFamily="34" charset="0"/>
                <a:ea typeface="Calibri" pitchFamily="34" charset="0"/>
                <a:cs typeface="Palatino-Roman"/>
              </a:rPr>
              <a:t>La sua vera peculiarità è </a:t>
            </a:r>
            <a:r>
              <a:rPr lang="it-IT" sz="2800" dirty="0">
                <a:latin typeface="Calibri" pitchFamily="34" charset="0"/>
                <a:ea typeface="Calibri" pitchFamily="34" charset="0"/>
                <a:cs typeface="Palatino-Roman"/>
              </a:rPr>
              <a:t>forse la sua dichiarata finalità pedagogica</a:t>
            </a:r>
            <a:r>
              <a:rPr lang="it-IT" sz="2800" dirty="0" smtClean="0">
                <a:latin typeface="Calibri" pitchFamily="34" charset="0"/>
                <a:ea typeface="Calibri" pitchFamily="34" charset="0"/>
                <a:cs typeface="Palatino-Roman"/>
              </a:rPr>
              <a:t>:</a:t>
            </a:r>
            <a:r>
              <a:rPr lang="it-IT" sz="2800" i="1" dirty="0" smtClean="0">
                <a:latin typeface="Calibri" pitchFamily="34" charset="0"/>
                <a:ea typeface="Calibri" pitchFamily="34" charset="0"/>
                <a:cs typeface="Palatino-Italic"/>
              </a:rPr>
              <a:t> “Logo (da cui </a:t>
            </a:r>
            <a:r>
              <a:rPr lang="it-IT" sz="2800" i="1" smtClean="0">
                <a:latin typeface="Calibri" pitchFamily="34" charset="0"/>
                <a:ea typeface="Calibri" pitchFamily="34" charset="0"/>
                <a:cs typeface="Palatino-Italic"/>
              </a:rPr>
              <a:t>Scratch deriva) </a:t>
            </a:r>
            <a:r>
              <a:rPr lang="it-IT" sz="2800" i="1" dirty="0" smtClean="0">
                <a:latin typeface="Calibri" pitchFamily="34" charset="0"/>
                <a:ea typeface="Calibri" pitchFamily="34" charset="0"/>
                <a:cs typeface="Palatino-Italic"/>
              </a:rPr>
              <a:t>aiuta </a:t>
            </a:r>
            <a:r>
              <a:rPr lang="it-IT" sz="2800" i="1" dirty="0">
                <a:latin typeface="Calibri" pitchFamily="34" charset="0"/>
                <a:ea typeface="Calibri" pitchFamily="34" charset="0"/>
                <a:cs typeface="Palatino-Italic"/>
              </a:rPr>
              <a:t>i giovani ad imparare a pensare</a:t>
            </a:r>
            <a:r>
              <a:rPr lang="it-IT" sz="2800" dirty="0">
                <a:latin typeface="Calibri" pitchFamily="34" charset="0"/>
                <a:ea typeface="Calibri" pitchFamily="34" charset="0"/>
                <a:cs typeface="Palatino-Roman"/>
              </a:rPr>
              <a:t> </a:t>
            </a:r>
            <a:r>
              <a:rPr lang="it-IT" sz="2800" i="1" dirty="0">
                <a:latin typeface="Calibri" pitchFamily="34" charset="0"/>
                <a:ea typeface="Calibri" pitchFamily="34" charset="0"/>
                <a:cs typeface="Palatino-Italic"/>
              </a:rPr>
              <a:t>in modo creativo, </a:t>
            </a:r>
            <a:r>
              <a:rPr lang="it-IT" sz="2800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Palatino-Italic"/>
              </a:rPr>
              <a:t>a ragionare in maniera sistematica</a:t>
            </a:r>
            <a:r>
              <a:rPr lang="it-IT" sz="2800" dirty="0">
                <a:latin typeface="Calibri" pitchFamily="34" charset="0"/>
                <a:ea typeface="Calibri" pitchFamily="34" charset="0"/>
                <a:cs typeface="Palatino-Roman"/>
              </a:rPr>
              <a:t> </a:t>
            </a:r>
            <a:r>
              <a:rPr lang="it-IT" sz="2800" i="1" dirty="0">
                <a:latin typeface="Calibri" pitchFamily="34" charset="0"/>
                <a:ea typeface="Calibri" pitchFamily="34" charset="0"/>
                <a:cs typeface="Palatino-Italic"/>
              </a:rPr>
              <a:t>e a collaborare - tutte queste sono capacità</a:t>
            </a:r>
            <a:r>
              <a:rPr lang="it-IT" sz="2800" dirty="0">
                <a:latin typeface="Calibri" pitchFamily="34" charset="0"/>
                <a:ea typeface="Calibri" pitchFamily="34" charset="0"/>
                <a:cs typeface="Palatino-Roman"/>
              </a:rPr>
              <a:t> </a:t>
            </a:r>
            <a:r>
              <a:rPr lang="it-IT" sz="2800" i="1" dirty="0">
                <a:latin typeface="Calibri" pitchFamily="34" charset="0"/>
                <a:ea typeface="Calibri" pitchFamily="34" charset="0"/>
                <a:cs typeface="Palatino-Italic"/>
              </a:rPr>
              <a:t>essenziali nel 21-esimo secolo</a:t>
            </a:r>
            <a:r>
              <a:rPr lang="it-IT" sz="2800" i="1" dirty="0" smtClean="0">
                <a:latin typeface="Calibri" pitchFamily="34" charset="0"/>
                <a:ea typeface="Calibri" pitchFamily="34" charset="0"/>
                <a:cs typeface="Palatino-Italic"/>
              </a:rPr>
              <a:t>.” (</a:t>
            </a:r>
            <a:r>
              <a:rPr lang="it-IT" sz="2800" i="1" dirty="0" err="1" smtClean="0">
                <a:latin typeface="Calibri" pitchFamily="34" charset="0"/>
                <a:ea typeface="Calibri" pitchFamily="34" charset="0"/>
                <a:cs typeface="Palatino-Italic"/>
              </a:rPr>
              <a:t>Papert</a:t>
            </a:r>
            <a:r>
              <a:rPr lang="it-IT" sz="2800" i="1" dirty="0" smtClean="0">
                <a:latin typeface="Calibri" pitchFamily="34" charset="0"/>
                <a:ea typeface="Calibri" pitchFamily="34" charset="0"/>
                <a:cs typeface="Palatino-Italic"/>
              </a:rPr>
              <a:t> 1985)</a:t>
            </a:r>
            <a:endParaRPr lang="it-IT" sz="28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D5A64-4882-4BBA-A149-5D119B63BD3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323528" y="1268760"/>
            <a:ext cx="85324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2400" dirty="0" smtClean="0"/>
              <a:t>Perché la programmazione:</a:t>
            </a:r>
          </a:p>
          <a:p>
            <a:pPr marL="0" indent="0">
              <a:buNone/>
            </a:pPr>
            <a:r>
              <a:rPr lang="it-IT" sz="2400" dirty="0" smtClean="0"/>
              <a:t>“</a:t>
            </a:r>
            <a:r>
              <a:rPr lang="it-IT" sz="2400" i="1" dirty="0" smtClean="0"/>
              <a:t>Il ruolo della programmazione in informatica è simile a quella di lavoro pratico nelle altre scienze - fornisce la motivazione, e un contesto entro il quale le idee si trasformano in realtà”</a:t>
            </a:r>
          </a:p>
          <a:p>
            <a:pPr marL="0" indent="0">
              <a:buNone/>
            </a:pPr>
            <a:r>
              <a:rPr lang="it-IT" sz="2400" i="1" dirty="0" smtClean="0"/>
              <a:t>Da: </a:t>
            </a:r>
            <a:r>
              <a:rPr lang="it-IT" sz="2400" dirty="0" smtClean="0"/>
              <a:t>“</a:t>
            </a:r>
            <a:r>
              <a:rPr lang="it-IT" sz="2400" dirty="0" err="1" smtClean="0"/>
              <a:t>Computing</a:t>
            </a:r>
            <a:r>
              <a:rPr lang="it-IT" sz="2400" dirty="0" smtClean="0"/>
              <a:t> in the National Curriculum. Guide </a:t>
            </a:r>
            <a:r>
              <a:rPr lang="it-IT" sz="2400" dirty="0" err="1" smtClean="0"/>
              <a:t>for</a:t>
            </a:r>
            <a:r>
              <a:rPr lang="it-IT" sz="2400" dirty="0" smtClean="0"/>
              <a:t> </a:t>
            </a:r>
            <a:r>
              <a:rPr lang="it-IT" sz="2400" dirty="0" err="1" smtClean="0"/>
              <a:t>primary</a:t>
            </a:r>
            <a:r>
              <a:rPr lang="it-IT" sz="2400" dirty="0" smtClean="0"/>
              <a:t> </a:t>
            </a:r>
            <a:r>
              <a:rPr lang="it-IT" sz="2400" dirty="0" err="1" smtClean="0"/>
              <a:t>teachers</a:t>
            </a:r>
            <a:r>
              <a:rPr lang="it-IT" sz="2400" dirty="0" smtClean="0"/>
              <a:t>”, gruppo di lavoro CAS (</a:t>
            </a:r>
            <a:r>
              <a:rPr lang="it-IT" sz="2400" dirty="0" err="1" smtClean="0"/>
              <a:t>Computing</a:t>
            </a:r>
            <a:r>
              <a:rPr lang="it-IT" sz="2400" dirty="0" smtClean="0"/>
              <a:t> At </a:t>
            </a:r>
            <a:r>
              <a:rPr lang="it-IT" sz="2400" dirty="0" err="1" smtClean="0"/>
              <a:t>School</a:t>
            </a:r>
            <a:r>
              <a:rPr lang="it-IT" sz="2400" dirty="0" smtClean="0"/>
              <a:t>)</a:t>
            </a:r>
            <a:endParaRPr lang="en-US" sz="2400" i="1" dirty="0"/>
          </a:p>
        </p:txBody>
      </p:sp>
      <p:sp>
        <p:nvSpPr>
          <p:cNvPr id="9" name="Rettangolo 8"/>
          <p:cNvSpPr/>
          <p:nvPr/>
        </p:nvSpPr>
        <p:spPr>
          <a:xfrm>
            <a:off x="395536" y="188641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i="1" dirty="0" smtClean="0">
                <a:solidFill>
                  <a:srgbClr val="0070C0"/>
                </a:solidFill>
              </a:rPr>
              <a:t>In TFA e PAS  A033-Tecnologie un corso di40 ore </a:t>
            </a:r>
            <a:r>
              <a:rPr lang="it-IT" sz="32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Palatino-Roman"/>
              </a:rPr>
              <a:t>di introduzione alla programmazione con Scratch</a:t>
            </a:r>
            <a:endParaRPr lang="en-US" sz="3200" i="1" dirty="0" smtClean="0">
              <a:solidFill>
                <a:srgbClr val="0070C0"/>
              </a:solidFill>
              <a:ea typeface="Calibri" pitchFamily="34" charset="0"/>
              <a:cs typeface="Palatino-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ttangolo 1"/>
          <p:cNvSpPr>
            <a:spLocks noChangeArrowheads="1"/>
          </p:cNvSpPr>
          <p:nvPr/>
        </p:nvSpPr>
        <p:spPr bwMode="auto">
          <a:xfrm>
            <a:off x="323528" y="260648"/>
            <a:ext cx="4752528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/>
              <a:t>Structure and Interpretation of Computer Programs</a:t>
            </a:r>
          </a:p>
          <a:p>
            <a:r>
              <a:rPr lang="it-IT" sz="2400" b="1" i="1" dirty="0"/>
              <a:t>== anni ‘80 </a:t>
            </a:r>
            <a:endParaRPr lang="it-IT" sz="2400" b="1" i="1" dirty="0" smtClean="0"/>
          </a:p>
          <a:p>
            <a:r>
              <a:rPr lang="it-IT" sz="2400" b="1" i="1" dirty="0" smtClean="0"/>
              <a:t>== </a:t>
            </a:r>
            <a:r>
              <a:rPr lang="it-IT" sz="2400" b="1" i="1" dirty="0" err="1" smtClean="0"/>
              <a:t>Abelson</a:t>
            </a:r>
            <a:r>
              <a:rPr lang="it-IT" sz="2400" b="1" i="1" dirty="0" smtClean="0"/>
              <a:t> &amp; </a:t>
            </a:r>
            <a:r>
              <a:rPr lang="it-IT" sz="2800" b="1" i="1" dirty="0" err="1" smtClean="0">
                <a:latin typeface="Calibri" pitchFamily="34" charset="0"/>
                <a:ea typeface="Calibri" pitchFamily="34" charset="0"/>
                <a:cs typeface="Palatino-Roman"/>
              </a:rPr>
              <a:t>Sussman</a:t>
            </a:r>
            <a:endParaRPr lang="en-US" sz="2800" b="1" i="1" dirty="0"/>
          </a:p>
          <a:p>
            <a:endParaRPr lang="en-US" sz="2400" i="1" dirty="0"/>
          </a:p>
          <a:p>
            <a:r>
              <a:rPr lang="it-IT" sz="2800" dirty="0" smtClean="0">
                <a:latin typeface="Calibri" pitchFamily="34" charset="0"/>
                <a:ea typeface="Calibri" pitchFamily="34" charset="0"/>
                <a:cs typeface="Palatino-Roman"/>
              </a:rPr>
              <a:t>nella prefazione si legge: </a:t>
            </a:r>
            <a:r>
              <a:rPr lang="it-IT" sz="2800" i="1" dirty="0" smtClean="0">
                <a:latin typeface="Calibri" pitchFamily="34" charset="0"/>
                <a:ea typeface="Calibri" pitchFamily="34" charset="0"/>
                <a:cs typeface="Palatino-Italic"/>
              </a:rPr>
              <a:t>“I programmi sono essenziali non tanto per far eseguire un lavoro ad un calcolatore quanto per </a:t>
            </a:r>
            <a:r>
              <a:rPr lang="it-IT" sz="28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Palatino-Italic"/>
              </a:rPr>
              <a:t>abituare gli uomini a ragionare in modo sistematico sulla soluzione di un problema e scrivere tale soluzione in modo formale”.</a:t>
            </a:r>
            <a:endParaRPr lang="it-IT" sz="2800" i="1" dirty="0">
              <a:solidFill>
                <a:srgbClr val="FF0000"/>
              </a:solidFill>
            </a:endParaRPr>
          </a:p>
        </p:txBody>
      </p:sp>
      <p:pic>
        <p:nvPicPr>
          <p:cNvPr id="27651" name="Picture 2" descr="SICP 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333375"/>
            <a:ext cx="360045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AFAC3-6001-4859-A989-E7861AC4195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600" i="1" dirty="0" smtClean="0">
                <a:solidFill>
                  <a:srgbClr val="002060"/>
                </a:solidFill>
              </a:rPr>
              <a:t>TFA A033 - Corso di Informatica </a:t>
            </a:r>
            <a:r>
              <a:rPr lang="it-IT" sz="3600" i="1" dirty="0" smtClean="0"/>
              <a:t>– </a:t>
            </a:r>
            <a:br>
              <a:rPr lang="it-IT" sz="3600" i="1" dirty="0" smtClean="0"/>
            </a:br>
            <a:r>
              <a:rPr lang="it-IT" sz="3600" i="1" dirty="0" smtClean="0"/>
              <a:t>40 ore, 2012 e successivi</a:t>
            </a:r>
            <a:endParaRPr lang="en-US" sz="3600" i="1" dirty="0" smtClean="0"/>
          </a:p>
        </p:txBody>
      </p:sp>
      <p:sp>
        <p:nvSpPr>
          <p:cNvPr id="31747" name="Segnaposto contenuto 2"/>
          <p:cNvSpPr>
            <a:spLocks noGrp="1"/>
          </p:cNvSpPr>
          <p:nvPr>
            <p:ph idx="1"/>
          </p:nvPr>
        </p:nvSpPr>
        <p:spPr>
          <a:xfrm>
            <a:off x="251520" y="2060848"/>
            <a:ext cx="8642350" cy="4133850"/>
          </a:xfrm>
          <a:ln w="47625">
            <a:solidFill>
              <a:schemeClr val="accent1"/>
            </a:solidFill>
          </a:ln>
        </p:spPr>
        <p:txBody>
          <a:bodyPr/>
          <a:lstStyle/>
          <a:p>
            <a:pPr marL="0" indent="0" eaLnBrk="1" hangingPunct="1">
              <a:buFontTx/>
              <a:buChar char="-"/>
            </a:pPr>
            <a:r>
              <a:rPr lang="it-IT" sz="2800" dirty="0" smtClean="0">
                <a:solidFill>
                  <a:srgbClr val="FF0000"/>
                </a:solidFill>
              </a:rPr>
              <a:t> Programmazione e algoritmi in Scratch</a:t>
            </a:r>
          </a:p>
          <a:p>
            <a:pPr marL="0" indent="0" eaLnBrk="1" hangingPunct="1">
              <a:buFontTx/>
              <a:buChar char="-"/>
            </a:pPr>
            <a:r>
              <a:rPr lang="it-IT" sz="2800" dirty="0" smtClean="0">
                <a:solidFill>
                  <a:srgbClr val="FF0000"/>
                </a:solidFill>
              </a:rPr>
              <a:t>Cenni storici</a:t>
            </a:r>
            <a:br>
              <a:rPr lang="it-IT" sz="2800" dirty="0" smtClean="0">
                <a:solidFill>
                  <a:srgbClr val="FF0000"/>
                </a:solidFill>
              </a:rPr>
            </a:br>
            <a:r>
              <a:rPr lang="it-IT" sz="2800" dirty="0" smtClean="0">
                <a:solidFill>
                  <a:srgbClr val="FF0000"/>
                </a:solidFill>
              </a:rPr>
              <a:t>- Sistema binario</a:t>
            </a:r>
            <a:br>
              <a:rPr lang="it-IT" sz="2800" dirty="0" smtClean="0">
                <a:solidFill>
                  <a:srgbClr val="FF0000"/>
                </a:solidFill>
              </a:rPr>
            </a:br>
            <a:r>
              <a:rPr lang="it-IT" sz="2800" dirty="0" smtClean="0">
                <a:solidFill>
                  <a:srgbClr val="FF0000"/>
                </a:solidFill>
              </a:rPr>
              <a:t>- Architettura degli elaboratori</a:t>
            </a:r>
            <a:br>
              <a:rPr lang="it-IT" sz="2800" dirty="0" smtClean="0">
                <a:solidFill>
                  <a:srgbClr val="FF0000"/>
                </a:solidFill>
              </a:rPr>
            </a:br>
            <a:r>
              <a:rPr lang="it-IT" sz="2800" dirty="0" smtClean="0">
                <a:solidFill>
                  <a:srgbClr val="FF0000"/>
                </a:solidFill>
              </a:rPr>
              <a:t>- Sistemi Operativi</a:t>
            </a:r>
          </a:p>
          <a:p>
            <a:pPr marL="0" indent="0" eaLnBrk="1" hangingPunct="1">
              <a:buFontTx/>
              <a:buChar char="-"/>
            </a:pPr>
            <a:r>
              <a:rPr lang="it-IT" sz="2800" dirty="0" smtClean="0">
                <a:solidFill>
                  <a:srgbClr val="FF0000"/>
                </a:solidFill>
              </a:rPr>
              <a:t>Le reti di calcolatori e internet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31748" name="Rettangolo 3"/>
          <p:cNvSpPr>
            <a:spLocks noChangeArrowheads="1"/>
          </p:cNvSpPr>
          <p:nvPr/>
        </p:nvSpPr>
        <p:spPr bwMode="auto">
          <a:xfrm>
            <a:off x="6300192" y="3068960"/>
            <a:ext cx="2447925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i="1" dirty="0">
                <a:latin typeface="Calibri" pitchFamily="34" charset="0"/>
                <a:sym typeface="Wingdings" pitchFamily="2" charset="2"/>
              </a:rPr>
              <a:t>distribuiti in ogni incontro</a:t>
            </a:r>
            <a:r>
              <a:rPr lang="it-IT" dirty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it-IT" dirty="0">
                <a:solidFill>
                  <a:srgbClr val="FF0000"/>
                </a:solidFill>
                <a:latin typeface="Calibri" pitchFamily="34" charset="0"/>
              </a:rPr>
            </a:br>
            <a:endParaRPr lang="en-US" dirty="0">
              <a:latin typeface="Calibri" pitchFamily="34" charset="0"/>
            </a:endParaRPr>
          </a:p>
        </p:txBody>
      </p:sp>
      <p:sp>
        <p:nvSpPr>
          <p:cNvPr id="31750" name="Rettangolo 5"/>
          <p:cNvSpPr>
            <a:spLocks noChangeArrowheads="1"/>
          </p:cNvSpPr>
          <p:nvPr/>
        </p:nvSpPr>
        <p:spPr bwMode="auto">
          <a:xfrm>
            <a:off x="3203848" y="5589240"/>
            <a:ext cx="53292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i="1" dirty="0">
                <a:latin typeface="Calibri" pitchFamily="34" charset="0"/>
                <a:sym typeface="Wingdings" pitchFamily="2" charset="2"/>
              </a:rPr>
              <a:t>  SEMPRE IN LABORATORIO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C1273-C066-43AE-989B-88D1BB56CB5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251520" y="1484784"/>
            <a:ext cx="21659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i="1" dirty="0" smtClean="0"/>
              <a:t>Argomenti:</a:t>
            </a:r>
            <a:endParaRPr lang="en-US" sz="3200" dirty="0"/>
          </a:p>
        </p:txBody>
      </p:sp>
      <p:sp>
        <p:nvSpPr>
          <p:cNvPr id="10" name="Parentesi graffa chiusa 9"/>
          <p:cNvSpPr/>
          <p:nvPr/>
        </p:nvSpPr>
        <p:spPr>
          <a:xfrm>
            <a:off x="5508104" y="2636912"/>
            <a:ext cx="720080" cy="2160240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23850" y="188913"/>
            <a:ext cx="864235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+mn-lt"/>
              </a:rPr>
              <a:t>Per TFA A042, </a:t>
            </a:r>
            <a:r>
              <a:rPr lang="en-US" sz="2800" b="1" dirty="0" err="1" smtClean="0">
                <a:latin typeface="+mn-lt"/>
              </a:rPr>
              <a:t>informatica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nelle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scuole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secondarie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di</a:t>
            </a:r>
            <a:r>
              <a:rPr lang="en-US" sz="2800" b="1" dirty="0" smtClean="0">
                <a:latin typeface="+mn-lt"/>
              </a:rPr>
              <a:t> II </a:t>
            </a:r>
            <a:r>
              <a:rPr lang="en-US" sz="2800" b="1" dirty="0" err="1" smtClean="0">
                <a:latin typeface="+mn-lt"/>
              </a:rPr>
              <a:t>grado</a:t>
            </a:r>
            <a:r>
              <a:rPr lang="en-US" sz="2800" b="1" dirty="0" smtClean="0">
                <a:latin typeface="+mn-lt"/>
              </a:rPr>
              <a:t>, </a:t>
            </a:r>
            <a:r>
              <a:rPr lang="en-US" sz="2800" b="1" dirty="0" err="1" smtClean="0">
                <a:latin typeface="+mn-lt"/>
              </a:rPr>
              <a:t>sviluppate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unità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didattiche</a:t>
            </a:r>
            <a:r>
              <a:rPr lang="en-US" sz="2800" b="1" dirty="0">
                <a:latin typeface="+mn-lt"/>
              </a:rPr>
              <a:t> con </a:t>
            </a:r>
            <a:r>
              <a:rPr lang="en-US" sz="2800" b="1" dirty="0" err="1">
                <a:latin typeface="+mn-lt"/>
              </a:rPr>
              <a:t>gli</a:t>
            </a:r>
            <a:r>
              <a:rPr lang="en-US" sz="2800" b="1" dirty="0">
                <a:latin typeface="+mn-lt"/>
              </a:rPr>
              <a:t> Open data </a:t>
            </a:r>
          </a:p>
          <a:p>
            <a:pPr marL="265113" indent="-265113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  <a:p>
            <a:pPr marL="265113" indent="-2651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3200" b="1" dirty="0">
                <a:latin typeface="+mn-lt"/>
              </a:rPr>
              <a:t>del MIUR, progetto “La scuola in chiaro”</a:t>
            </a:r>
          </a:p>
          <a:p>
            <a:pPr>
              <a:defRPr/>
            </a:pPr>
            <a:r>
              <a:rPr lang="it-IT" sz="2800" dirty="0">
                <a:latin typeface="+mn-lt"/>
              </a:rPr>
              <a:t>	</a:t>
            </a:r>
            <a:endParaRPr lang="en-US" sz="2800" dirty="0"/>
          </a:p>
          <a:p>
            <a:pPr>
              <a:defRPr/>
            </a:pPr>
            <a:r>
              <a:rPr lang="en-US" sz="2800" dirty="0">
                <a:hlinkClick r:id="rId2"/>
              </a:rPr>
              <a:t>http://archivio.pubblica.istruzione.it/scuola_in_chiaro/open_data/index</a:t>
            </a:r>
            <a:endParaRPr lang="en-US" sz="2800" dirty="0"/>
          </a:p>
          <a:p>
            <a:pPr marL="265113" indent="-265113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  <a:hlinkClick r:id="rId3"/>
            </a:endParaRPr>
          </a:p>
          <a:p>
            <a:pPr marL="265113" indent="-2651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cs typeface="Arial" pitchFamily="34" charset="0"/>
                <a:hlinkClick r:id="rId3"/>
              </a:rPr>
              <a:t>http://cercalatuascuola.istruzione.it/cercalatuascuola/</a:t>
            </a:r>
            <a:endParaRPr lang="it-IT" sz="2800" dirty="0">
              <a:cs typeface="Arial" pitchFamily="34" charset="0"/>
            </a:endParaRPr>
          </a:p>
          <a:p>
            <a:pPr marL="265113" indent="-265113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latin typeface="+mn-lt"/>
            </a:endParaRPr>
          </a:p>
          <a:p>
            <a:pPr marL="274638" indent="-2746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err="1">
                <a:latin typeface="Arial" charset="0"/>
              </a:rPr>
              <a:t>della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regione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Piemonte</a:t>
            </a:r>
            <a:endParaRPr lang="en-US" sz="3200" b="1" dirty="0">
              <a:latin typeface="Arial" charset="0"/>
            </a:endParaRPr>
          </a:p>
          <a:p>
            <a:pPr marL="265113" indent="-2651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dirty="0">
                <a:latin typeface="Arial" charset="0"/>
              </a:rPr>
              <a:t>	</a:t>
            </a:r>
            <a:r>
              <a:rPr lang="it-IT" sz="3200" dirty="0">
                <a:latin typeface="Arial" charset="0"/>
                <a:hlinkClick r:id="rId4"/>
              </a:rPr>
              <a:t>http://www.dati.piemonte.it/</a:t>
            </a:r>
            <a:r>
              <a:rPr lang="it-IT" sz="3200" dirty="0" err="1">
                <a:latin typeface="Arial" charset="0"/>
                <a:hlinkClick r:id="rId4"/>
              </a:rPr>
              <a:t>opendata.html</a:t>
            </a:r>
            <a:endParaRPr lang="en-US" sz="2800" dirty="0"/>
          </a:p>
          <a:p>
            <a:pPr marL="265113" indent="-2651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dirty="0">
                <a:latin typeface="+mn-lt"/>
              </a:rPr>
              <a:t>	</a:t>
            </a:r>
            <a:endParaRPr lang="en-US" sz="3200" dirty="0">
              <a:latin typeface="+mn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367B1-E537-4AC1-9451-FF611A5472C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ttangolo 1"/>
          <p:cNvSpPr>
            <a:spLocks noChangeArrowheads="1"/>
          </p:cNvSpPr>
          <p:nvPr/>
        </p:nvSpPr>
        <p:spPr bwMode="auto">
          <a:xfrm>
            <a:off x="0" y="0"/>
            <a:ext cx="9050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FF0000"/>
                </a:solidFill>
                <a:latin typeface="Calibri" pitchFamily="34" charset="0"/>
              </a:rPr>
              <a:t>ESEMPIO di lavoro finale </a:t>
            </a:r>
            <a:r>
              <a:rPr lang="it-IT" sz="3200" b="1">
                <a:latin typeface="Calibri" pitchFamily="34" charset="0"/>
              </a:rPr>
              <a:t>Basi Dati con gli Open Data</a:t>
            </a:r>
          </a:p>
        </p:txBody>
      </p:sp>
      <p:sp>
        <p:nvSpPr>
          <p:cNvPr id="16387" name="Rettangolo 2"/>
          <p:cNvSpPr>
            <a:spLocks noChangeArrowheads="1"/>
          </p:cNvSpPr>
          <p:nvPr/>
        </p:nvSpPr>
        <p:spPr bwMode="auto">
          <a:xfrm>
            <a:off x="179388" y="620713"/>
            <a:ext cx="8964612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Calibri" pitchFamily="34" charset="0"/>
              </a:rPr>
              <a:t>L'utilizzo dei dati pubblici è un utile aiuto per lo </a:t>
            </a:r>
            <a:r>
              <a:rPr lang="it-IT" sz="2400" i="1" dirty="0">
                <a:solidFill>
                  <a:schemeClr val="tx2"/>
                </a:solidFill>
                <a:latin typeface="Calibri" pitchFamily="34" charset="0"/>
              </a:rPr>
              <a:t>sviluppo di competenze</a:t>
            </a:r>
            <a:r>
              <a:rPr lang="it-IT" sz="2400" dirty="0">
                <a:latin typeface="Calibri" pitchFamily="34" charset="0"/>
              </a:rPr>
              <a:t>  attraverso la </a:t>
            </a:r>
            <a:r>
              <a:rPr lang="it-IT" sz="2400" dirty="0">
                <a:solidFill>
                  <a:srgbClr val="0070C0"/>
                </a:solidFill>
                <a:latin typeface="Calibri" pitchFamily="34" charset="0"/>
              </a:rPr>
              <a:t>realizzazione di progetti concreti </a:t>
            </a:r>
            <a:r>
              <a:rPr lang="it-IT" sz="2400" dirty="0">
                <a:latin typeface="Calibri" pitchFamily="34" charset="0"/>
              </a:rPr>
              <a:t>durante l'arco di apprendimento scolastico: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t-IT" sz="2400" dirty="0">
                <a:latin typeface="Calibri" pitchFamily="34" charset="0"/>
              </a:rPr>
              <a:t> gli studenti si trovano a dover gestire </a:t>
            </a:r>
            <a:r>
              <a:rPr lang="it-IT" sz="2400" dirty="0">
                <a:solidFill>
                  <a:srgbClr val="0070C0"/>
                </a:solidFill>
                <a:latin typeface="Calibri" pitchFamily="34" charset="0"/>
              </a:rPr>
              <a:t>informazioni non strutturate </a:t>
            </a:r>
            <a:r>
              <a:rPr lang="it-IT" sz="2400" dirty="0">
                <a:latin typeface="Calibri" pitchFamily="34" charset="0"/>
              </a:rPr>
              <a:t>da cui devono derivare una possibile struttura relazionale su cui lavorare, inducendo ad un'attenta analisi dei dati da trattare, della loro organizzazione e la capacità di prevedere le possibili utilizzazioni della base dati una volta creata.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t-IT" sz="2400" dirty="0">
                <a:latin typeface="Calibri" pitchFamily="34" charset="0"/>
              </a:rPr>
              <a:t> necessità di </a:t>
            </a:r>
            <a:r>
              <a:rPr lang="it-IT" sz="2400" dirty="0">
                <a:solidFill>
                  <a:srgbClr val="0070C0"/>
                </a:solidFill>
                <a:latin typeface="Calibri" pitchFamily="34" charset="0"/>
              </a:rPr>
              <a:t>affrontare problemi non usuali in un ambiente scolastico</a:t>
            </a:r>
            <a:r>
              <a:rPr lang="it-IT" sz="2400" dirty="0">
                <a:latin typeface="Calibri" pitchFamily="34" charset="0"/>
              </a:rPr>
              <a:t>, ma sicuramente più comuni in un contesto reale, dove risulta frequente aver a che fare con informazioni già presenti e che necessitano di una strutturazione al fine di divenire realmente fruibili.</a:t>
            </a:r>
          </a:p>
          <a:p>
            <a:pPr marL="355600" indent="-355600">
              <a:defRPr/>
            </a:pPr>
            <a:r>
              <a:rPr lang="it-IT" sz="2400" dirty="0">
                <a:latin typeface="Calibri" pitchFamily="34" charset="0"/>
                <a:sym typeface="Wingdings" pitchFamily="2" charset="2"/>
              </a:rPr>
              <a:t> </a:t>
            </a:r>
            <a:r>
              <a:rPr lang="it-IT" sz="2400" i="1" dirty="0">
                <a:solidFill>
                  <a:srgbClr val="0070C0"/>
                </a:solidFill>
                <a:latin typeface="Calibri" pitchFamily="34" charset="0"/>
              </a:rPr>
              <a:t>Pongono gli studenti in una situazione problema </a:t>
            </a:r>
            <a:r>
              <a:rPr lang="it-IT" sz="2400" i="1" dirty="0">
                <a:latin typeface="Calibri" pitchFamily="34" charset="0"/>
              </a:rPr>
              <a:t>che li avvicina al mondo reale, devono far ricorso a tutte le conoscenze e le abilità acquisite durante il percorso di studio, ma anche a capacità personali sviluppatesi  fuori ed entro il contesto scolastico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964A-3771-40DA-883E-6F1ACDB773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50825" y="188913"/>
            <a:ext cx="8642350" cy="59705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Il </a:t>
            </a:r>
            <a:r>
              <a:rPr lang="en-US" sz="2800" b="1" dirty="0" err="1">
                <a:latin typeface="+mn-lt"/>
              </a:rPr>
              <a:t>percorso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didattico</a:t>
            </a:r>
            <a:r>
              <a:rPr lang="en-US" sz="2800" b="1" dirty="0">
                <a:latin typeface="+mn-lt"/>
              </a:rPr>
              <a:t> con </a:t>
            </a:r>
            <a:r>
              <a:rPr lang="en-US" sz="2800" b="1" dirty="0" err="1">
                <a:latin typeface="+mn-lt"/>
              </a:rPr>
              <a:t>gli</a:t>
            </a:r>
            <a:r>
              <a:rPr lang="en-US" sz="2800" b="1" dirty="0">
                <a:latin typeface="+mn-lt"/>
              </a:rPr>
              <a:t> Open data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				</a:t>
            </a:r>
            <a:r>
              <a:rPr lang="en-US" sz="2800" b="1" dirty="0" err="1">
                <a:latin typeface="+mn-lt"/>
              </a:rPr>
              <a:t>della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regione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Piemonte</a:t>
            </a:r>
            <a:endParaRPr lang="en-US" sz="2800" b="1" dirty="0">
              <a:latin typeface="+mn-lt"/>
            </a:endParaRPr>
          </a:p>
          <a:p>
            <a:pPr marL="265113" indent="-2651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i="1" dirty="0" err="1">
                <a:latin typeface="+mn-lt"/>
              </a:rPr>
              <a:t>Istituto</a:t>
            </a:r>
            <a:r>
              <a:rPr lang="en-US" sz="2400" b="1" i="1" dirty="0">
                <a:latin typeface="+mn-lt"/>
              </a:rPr>
              <a:t>, </a:t>
            </a:r>
            <a:r>
              <a:rPr lang="en-US" sz="2400" b="1" i="1" dirty="0" err="1">
                <a:latin typeface="+mn-lt"/>
              </a:rPr>
              <a:t>classe</a:t>
            </a:r>
            <a:r>
              <a:rPr lang="en-US" sz="2400" b="1" i="1" dirty="0">
                <a:latin typeface="+mn-lt"/>
              </a:rPr>
              <a:t> e tempi: </a:t>
            </a:r>
            <a:r>
              <a:rPr lang="it-IT" sz="2400" dirty="0">
                <a:latin typeface="+mn-lt"/>
              </a:rPr>
              <a:t>periodo finale di una classe quinta dell'indirizzo Ragionieri, Periti Commerciali e Programmatori di un Istituto Tecnico Economico </a:t>
            </a:r>
            <a:r>
              <a:rPr lang="it-IT" sz="2400" dirty="0">
                <a:latin typeface="+mn-lt"/>
                <a:sym typeface="Wingdings" pitchFamily="2" charset="2"/>
              </a:rPr>
              <a:t> </a:t>
            </a:r>
            <a:r>
              <a:rPr lang="it-IT" sz="2400" dirty="0">
                <a:solidFill>
                  <a:srgbClr val="0070C0"/>
                </a:solidFill>
                <a:latin typeface="+mn-lt"/>
                <a:sym typeface="Wingdings" pitchFamily="2" charset="2"/>
              </a:rPr>
              <a:t>durata 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circa </a:t>
            </a:r>
            <a:r>
              <a:rPr lang="en-US" sz="2400" dirty="0" err="1">
                <a:solidFill>
                  <a:srgbClr val="0070C0"/>
                </a:solidFill>
                <a:latin typeface="+mn-lt"/>
              </a:rPr>
              <a:t>dieci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 ore</a:t>
            </a:r>
            <a:r>
              <a:rPr lang="en-US" sz="2400" dirty="0">
                <a:latin typeface="+mn-lt"/>
              </a:rPr>
              <a:t>.</a:t>
            </a:r>
          </a:p>
          <a:p>
            <a:pPr marL="265113" indent="-2651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i="1" dirty="0" err="1">
                <a:latin typeface="+mn-lt"/>
              </a:rPr>
              <a:t>Ambito</a:t>
            </a:r>
            <a:r>
              <a:rPr lang="en-US" sz="2400" b="1" i="1" dirty="0">
                <a:latin typeface="+mn-lt"/>
              </a:rPr>
              <a:t> </a:t>
            </a:r>
            <a:r>
              <a:rPr lang="en-US" sz="2400" b="1" i="1" dirty="0" err="1">
                <a:latin typeface="+mn-lt"/>
              </a:rPr>
              <a:t>di</a:t>
            </a:r>
            <a:r>
              <a:rPr lang="en-US" sz="2400" b="1" i="1" dirty="0">
                <a:latin typeface="+mn-lt"/>
              </a:rPr>
              <a:t> </a:t>
            </a:r>
            <a:r>
              <a:rPr lang="en-US" sz="2400" b="1" i="1" dirty="0" err="1">
                <a:latin typeface="+mn-lt"/>
              </a:rPr>
              <a:t>competenza</a:t>
            </a:r>
            <a:r>
              <a:rPr lang="en-US" sz="2400" b="1" i="1" dirty="0">
                <a:latin typeface="+mn-lt"/>
              </a:rPr>
              <a:t>:  </a:t>
            </a:r>
            <a:r>
              <a:rPr lang="it-IT" sz="2400" dirty="0">
                <a:latin typeface="+mn-lt"/>
              </a:rPr>
              <a:t>riguarda l'interpretazione e la rappresentazione efficace di dati con il ricorso a strumenti informatici e software per la gestione di una base dati.</a:t>
            </a:r>
          </a:p>
          <a:p>
            <a:pPr marL="265113" indent="-2651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i="1" dirty="0" err="1">
                <a:latin typeface="+mn-lt"/>
              </a:rPr>
              <a:t>Competenza</a:t>
            </a:r>
            <a:r>
              <a:rPr lang="en-US" sz="2400" b="1" i="1" dirty="0">
                <a:latin typeface="+mn-lt"/>
              </a:rPr>
              <a:t> </a:t>
            </a:r>
            <a:r>
              <a:rPr lang="en-US" sz="2400" b="1" i="1" dirty="0" err="1">
                <a:latin typeface="+mn-lt"/>
              </a:rPr>
              <a:t>attesa</a:t>
            </a:r>
            <a:r>
              <a:rPr lang="en-US" sz="2400" b="1" i="1" dirty="0">
                <a:latin typeface="+mn-lt"/>
              </a:rPr>
              <a:t>: </a:t>
            </a:r>
            <a:r>
              <a:rPr lang="it-IT" sz="2400" dirty="0">
                <a:latin typeface="+mn-lt"/>
              </a:rPr>
              <a:t>capire e trasformare opportunamente un insieme di dati modificandone la struttura e l'impianto tabellare al fine di renderlo fruibile per il recupero di informazioni.</a:t>
            </a:r>
          </a:p>
          <a:p>
            <a:pPr marL="265113" indent="-2651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i="1" dirty="0" err="1">
                <a:latin typeface="+mn-lt"/>
              </a:rPr>
              <a:t>Situazione-problema</a:t>
            </a:r>
            <a:r>
              <a:rPr lang="en-US" sz="2400" b="1" i="1" dirty="0">
                <a:latin typeface="+mn-lt"/>
              </a:rPr>
              <a:t>: </a:t>
            </a:r>
            <a:r>
              <a:rPr lang="it-IT" sz="2400" dirty="0">
                <a:latin typeface="+mn-lt"/>
              </a:rPr>
              <a:t>progettare una base dati al fine di strutturare i dati forniti dalla Regione Piemonte sugli esiti degli Esami scolastici negli anni dal 1980 al 2009 in un </a:t>
            </a:r>
            <a:r>
              <a:rPr lang="it-IT" sz="3000" dirty="0">
                <a:latin typeface="+mn-lt"/>
              </a:rPr>
              <a:t>file </a:t>
            </a:r>
            <a:r>
              <a:rPr lang="it-IT" sz="3000" dirty="0" err="1">
                <a:latin typeface="+mn-lt"/>
              </a:rPr>
              <a:t>csv</a:t>
            </a:r>
            <a:r>
              <a:rPr lang="it-IT" sz="3000" dirty="0">
                <a:latin typeface="+mn-lt"/>
              </a:rPr>
              <a:t> </a:t>
            </a:r>
          </a:p>
          <a:p>
            <a:pPr marL="265113" indent="-2651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dirty="0">
                <a:latin typeface="+mn-lt"/>
              </a:rPr>
              <a:t>	http://www.dati.piemonte.it/</a:t>
            </a:r>
            <a:r>
              <a:rPr lang="it-IT" sz="3200" dirty="0" err="1">
                <a:latin typeface="+mn-lt"/>
              </a:rPr>
              <a:t>opendata.html</a:t>
            </a:r>
            <a:r>
              <a:rPr lang="it-IT" sz="3200" dirty="0">
                <a:latin typeface="+mn-lt"/>
              </a:rPr>
              <a:t>	</a:t>
            </a:r>
            <a:endParaRPr lang="en-US" sz="3200" dirty="0">
              <a:latin typeface="+mn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EEB79-4D77-4611-B242-E70BB16FB9E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4294967295"/>
          </p:nvPr>
        </p:nvSpPr>
        <p:spPr>
          <a:xfrm>
            <a:off x="250825" y="1268413"/>
            <a:ext cx="8893175" cy="496887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800" dirty="0" smtClean="0"/>
              <a:t>in Europa occidentale si è rimasti indietro rispetto all’Asia (Corea e Cina in particolare)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2800" dirty="0" smtClean="0"/>
              <a:t>ma </a:t>
            </a:r>
            <a:r>
              <a:rPr lang="it-IT" sz="2800" dirty="0" smtClean="0">
                <a:solidFill>
                  <a:srgbClr val="0070C0"/>
                </a:solidFill>
              </a:rPr>
              <a:t>varie nazioni stanno velocemente cambiando i </a:t>
            </a:r>
            <a:r>
              <a:rPr lang="it-IT" sz="2800" dirty="0" err="1" smtClean="0">
                <a:solidFill>
                  <a:srgbClr val="0070C0"/>
                </a:solidFill>
              </a:rPr>
              <a:t>curricula</a:t>
            </a:r>
            <a:endParaRPr lang="it-IT" sz="2800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2800" dirty="0" smtClean="0"/>
              <a:t>esempio molto citato: </a:t>
            </a:r>
            <a:r>
              <a:rPr lang="it-IT" sz="2800" i="1" dirty="0" smtClean="0">
                <a:solidFill>
                  <a:srgbClr val="0070C0"/>
                </a:solidFill>
              </a:rPr>
              <a:t>Inghilterra col suo nuovo curriculum per la scuola primaria da settembre 2014</a:t>
            </a:r>
            <a:r>
              <a:rPr lang="it-IT" sz="2800" dirty="0" smtClean="0"/>
              <a:t>, preparato negli anni 12-14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2800" dirty="0" smtClean="0">
                <a:sym typeface="Wingdings" pitchFamily="2" charset="2"/>
              </a:rPr>
              <a:t>ACM &amp; </a:t>
            </a:r>
            <a:r>
              <a:rPr lang="it-IT" sz="2800" dirty="0" err="1" smtClean="0">
                <a:sym typeface="Wingdings" pitchFamily="2" charset="2"/>
              </a:rPr>
              <a:t>Informatics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Europe</a:t>
            </a:r>
            <a:r>
              <a:rPr lang="it-IT" sz="2800" dirty="0" smtClean="0">
                <a:sym typeface="Wingdings" pitchFamily="2" charset="2"/>
              </a:rPr>
              <a:t> nell’aprile 2013 redigono rapporto congiunto </a:t>
            </a:r>
          </a:p>
          <a:p>
            <a:pPr lvl="1" indent="-3825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i="1" dirty="0" err="1" smtClean="0">
                <a:solidFill>
                  <a:srgbClr val="FF0000"/>
                </a:solidFill>
                <a:sym typeface="Wingdings" pitchFamily="2" charset="2"/>
              </a:rPr>
              <a:t>Informatics</a:t>
            </a:r>
            <a:r>
              <a:rPr lang="it-IT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  <a:sym typeface="Wingdings" pitchFamily="2" charset="2"/>
              </a:rPr>
              <a:t>Education</a:t>
            </a:r>
            <a:r>
              <a:rPr lang="it-IT" i="1" dirty="0" smtClean="0">
                <a:solidFill>
                  <a:srgbClr val="FF0000"/>
                </a:solidFill>
                <a:sym typeface="Wingdings" pitchFamily="2" charset="2"/>
              </a:rPr>
              <a:t>: </a:t>
            </a:r>
            <a:r>
              <a:rPr lang="it-IT" i="1" dirty="0" err="1" smtClean="0">
                <a:solidFill>
                  <a:srgbClr val="FF0000"/>
                </a:solidFill>
                <a:sym typeface="Wingdings" pitchFamily="2" charset="2"/>
              </a:rPr>
              <a:t>Europe</a:t>
            </a:r>
            <a:r>
              <a:rPr lang="it-IT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  <a:sym typeface="Wingdings" pitchFamily="2" charset="2"/>
              </a:rPr>
              <a:t>cannot</a:t>
            </a:r>
            <a:r>
              <a:rPr lang="it-IT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  <a:sym typeface="Wingdings" pitchFamily="2" charset="2"/>
              </a:rPr>
              <a:t>afford</a:t>
            </a:r>
            <a:r>
              <a:rPr lang="it-IT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  <a:sym typeface="Wingdings" pitchFamily="2" charset="2"/>
              </a:rPr>
              <a:t>to</a:t>
            </a:r>
            <a:r>
              <a:rPr lang="it-IT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  <a:sym typeface="Wingdings" pitchFamily="2" charset="2"/>
              </a:rPr>
              <a:t>loose</a:t>
            </a:r>
            <a:r>
              <a:rPr lang="it-IT" i="1" dirty="0" smtClean="0">
                <a:solidFill>
                  <a:srgbClr val="FF0000"/>
                </a:solidFill>
                <a:sym typeface="Wingdings" pitchFamily="2" charset="2"/>
              </a:rPr>
              <a:t> the boat</a:t>
            </a:r>
            <a:endParaRPr lang="it-IT" dirty="0" smtClean="0">
              <a:sym typeface="Wingdings" pitchFamily="2" charset="2"/>
            </a:endParaRPr>
          </a:p>
          <a:p>
            <a:pPr marL="400050" lvl="2" indent="0" eaLnBrk="1" hangingPunct="1">
              <a:buFont typeface="Arial" charset="0"/>
              <a:buNone/>
              <a:defRPr/>
            </a:pPr>
            <a:r>
              <a:rPr lang="it-IT" sz="2800" dirty="0" smtClean="0">
                <a:sym typeface="Wingdings" pitchFamily="2" charset="2"/>
              </a:rPr>
              <a:t>http://www.informatics-europe.org/</a:t>
            </a:r>
            <a:r>
              <a:rPr lang="it-IT" sz="2800" dirty="0" err="1" smtClean="0">
                <a:sym typeface="Wingdings" pitchFamily="2" charset="2"/>
              </a:rPr>
              <a:t>images</a:t>
            </a:r>
            <a:r>
              <a:rPr lang="it-IT" sz="2800" dirty="0" smtClean="0">
                <a:sym typeface="Wingdings" pitchFamily="2" charset="2"/>
              </a:rPr>
              <a:t>/</a:t>
            </a:r>
            <a:r>
              <a:rPr lang="it-IT" sz="2800" dirty="0" err="1" smtClean="0">
                <a:sym typeface="Wingdings" pitchFamily="2" charset="2"/>
              </a:rPr>
              <a:t>documents</a:t>
            </a:r>
            <a:r>
              <a:rPr lang="it-IT" sz="2800" dirty="0" smtClean="0">
                <a:sym typeface="Wingdings" pitchFamily="2" charset="2"/>
              </a:rPr>
              <a:t>/</a:t>
            </a:r>
            <a:r>
              <a:rPr lang="it-IT" sz="2800" dirty="0" err="1" smtClean="0">
                <a:sym typeface="Wingdings" pitchFamily="2" charset="2"/>
              </a:rPr>
              <a:t>informatics-education-europe-report.pdf</a:t>
            </a:r>
            <a:endParaRPr lang="it-IT" sz="2800" dirty="0" smtClean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it-IT" sz="2800" dirty="0" smtClean="0"/>
          </a:p>
        </p:txBody>
      </p:sp>
      <p:sp>
        <p:nvSpPr>
          <p:cNvPr id="5" name="Segnaposto data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di.unito.it    T4T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 Demo - Scuola2.0</a:t>
            </a:r>
          </a:p>
        </p:txBody>
      </p:sp>
      <p:sp>
        <p:nvSpPr>
          <p:cNvPr id="6149" name="Rettangolo 6"/>
          <p:cNvSpPr>
            <a:spLocks noChangeArrowheads="1"/>
          </p:cNvSpPr>
          <p:nvPr/>
        </p:nvSpPr>
        <p:spPr bwMode="auto">
          <a:xfrm>
            <a:off x="250825" y="260350"/>
            <a:ext cx="85693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>
                <a:solidFill>
                  <a:srgbClr val="FF0000"/>
                </a:solidFill>
              </a:rPr>
              <a:t>Distinguere </a:t>
            </a:r>
          </a:p>
          <a:p>
            <a:pPr algn="r"/>
            <a:r>
              <a:rPr lang="it-IT" sz="2800">
                <a:solidFill>
                  <a:srgbClr val="FF0000"/>
                </a:solidFill>
              </a:rPr>
              <a:t>alfabetizzazione digitale </a:t>
            </a:r>
            <a:r>
              <a:rPr lang="it-IT" sz="2800">
                <a:solidFill>
                  <a:srgbClr val="FF0000"/>
                </a:solidFill>
                <a:sym typeface="Wingdings" pitchFamily="2" charset="2"/>
              </a:rPr>
              <a:t>inf</a:t>
            </a:r>
            <a:r>
              <a:rPr lang="it-IT" sz="2800">
                <a:solidFill>
                  <a:srgbClr val="FF0000"/>
                </a:solidFill>
              </a:rPr>
              <a:t>ormatica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224136"/>
          </a:xfrm>
        </p:spPr>
        <p:txBody>
          <a:bodyPr/>
          <a:lstStyle/>
          <a:p>
            <a:pPr eaLnBrk="1" hangingPunct="1"/>
            <a:r>
              <a:rPr lang="en-US" sz="3200" i="1" dirty="0" err="1" smtClean="0"/>
              <a:t>aprile</a:t>
            </a:r>
            <a:r>
              <a:rPr lang="en-US" sz="3200" i="1" dirty="0" smtClean="0"/>
              <a:t> 2013   </a:t>
            </a:r>
            <a:r>
              <a:rPr lang="en-US" sz="3200" b="1" dirty="0" smtClean="0"/>
              <a:t>------- &gt;</a:t>
            </a:r>
            <a:r>
              <a:rPr lang="en-US" sz="3200" dirty="0" smtClean="0"/>
              <a:t>    </a:t>
            </a:r>
            <a:r>
              <a:rPr lang="en-US" sz="3600" b="1" i="1" dirty="0" smtClean="0">
                <a:solidFill>
                  <a:srgbClr val="FF0000"/>
                </a:solidFill>
              </a:rPr>
              <a:t>Informatics education: </a:t>
            </a:r>
            <a:br>
              <a:rPr lang="en-US" sz="3600" b="1" i="1" dirty="0" smtClean="0">
                <a:solidFill>
                  <a:srgbClr val="FF0000"/>
                </a:solidFill>
              </a:rPr>
            </a:br>
            <a:r>
              <a:rPr lang="en-US" sz="3600" b="1" i="1" dirty="0" smtClean="0">
                <a:solidFill>
                  <a:srgbClr val="FF0000"/>
                </a:solidFill>
              </a:rPr>
              <a:t>Europe cannot afford to miss the boat</a:t>
            </a:r>
            <a:endParaRPr lang="en-US" sz="3600" i="1" dirty="0" smtClean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28800"/>
            <a:ext cx="8065020" cy="1224136"/>
          </a:xfrm>
        </p:spPr>
        <p:txBody>
          <a:bodyPr rtlCol="0">
            <a:normAutofit fontScale="9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i="1" dirty="0" smtClean="0"/>
              <a:t>Report of the joint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i="1" dirty="0" smtClean="0"/>
              <a:t>Informatics Europe &amp; ACM Europe Working Group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i="1" dirty="0" smtClean="0"/>
              <a:t>on Informatics Education</a:t>
            </a:r>
            <a:endParaRPr lang="en-US" sz="2800" dirty="0" smtClean="0"/>
          </a:p>
        </p:txBody>
      </p:sp>
      <p:sp>
        <p:nvSpPr>
          <p:cNvPr id="5124" name="Rettangolo 3"/>
          <p:cNvSpPr>
            <a:spLocks noChangeArrowheads="1"/>
          </p:cNvSpPr>
          <p:nvPr/>
        </p:nvSpPr>
        <p:spPr bwMode="auto">
          <a:xfrm>
            <a:off x="251520" y="2852936"/>
            <a:ext cx="403225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>
                <a:latin typeface="Calibri" pitchFamily="34" charset="0"/>
              </a:rPr>
              <a:t>Informatics Europe: </a:t>
            </a:r>
          </a:p>
          <a:p>
            <a:r>
              <a:rPr lang="de-DE" b="1" dirty="0">
                <a:latin typeface="Calibri" pitchFamily="34" charset="0"/>
              </a:rPr>
              <a:t>Walter Gander (</a:t>
            </a:r>
            <a:r>
              <a:rPr lang="de-DE" b="1" dirty="0" err="1">
                <a:latin typeface="Calibri" pitchFamily="34" charset="0"/>
              </a:rPr>
              <a:t>chair</a:t>
            </a:r>
            <a:r>
              <a:rPr lang="de-DE" b="1" dirty="0">
                <a:latin typeface="Calibri" pitchFamily="34" charset="0"/>
              </a:rPr>
              <a:t>), ETH </a:t>
            </a:r>
            <a:r>
              <a:rPr lang="de-DE" b="1" dirty="0" err="1">
                <a:latin typeface="Calibri" pitchFamily="34" charset="0"/>
              </a:rPr>
              <a:t>Zurich</a:t>
            </a:r>
            <a:r>
              <a:rPr lang="de-DE" b="1" dirty="0">
                <a:latin typeface="Calibri" pitchFamily="34" charset="0"/>
              </a:rPr>
              <a:t>, CH</a:t>
            </a:r>
          </a:p>
          <a:p>
            <a:r>
              <a:rPr lang="fr-FR" b="1" dirty="0">
                <a:latin typeface="Calibri" pitchFamily="34" charset="0"/>
              </a:rPr>
              <a:t>Antoine Petit, </a:t>
            </a:r>
            <a:r>
              <a:rPr lang="fr-FR" b="1" dirty="0" err="1">
                <a:latin typeface="Calibri" pitchFamily="34" charset="0"/>
              </a:rPr>
              <a:t>Inria</a:t>
            </a:r>
            <a:r>
              <a:rPr lang="fr-FR" b="1" dirty="0">
                <a:latin typeface="Calibri" pitchFamily="34" charset="0"/>
              </a:rPr>
              <a:t> &amp; ENS Cachan, F  </a:t>
            </a:r>
          </a:p>
          <a:p>
            <a:r>
              <a:rPr lang="fr-FR" b="1" dirty="0">
                <a:latin typeface="Calibri" pitchFamily="34" charset="0"/>
              </a:rPr>
              <a:t>Gérard Berry, Collège de France </a:t>
            </a:r>
          </a:p>
          <a:p>
            <a:r>
              <a:rPr lang="en-US" b="1" dirty="0">
                <a:latin typeface="Calibri" pitchFamily="34" charset="0"/>
              </a:rPr>
              <a:t>Barbara Demo, University of Turin, Italy </a:t>
            </a:r>
          </a:p>
          <a:p>
            <a:r>
              <a:rPr lang="en-US" b="1" dirty="0">
                <a:latin typeface="Calibri" pitchFamily="34" charset="0"/>
              </a:rPr>
              <a:t>Jan </a:t>
            </a:r>
            <a:r>
              <a:rPr lang="en-US" b="1" dirty="0" err="1">
                <a:latin typeface="Calibri" pitchFamily="34" charset="0"/>
              </a:rPr>
              <a:t>Vahrenhold</a:t>
            </a:r>
            <a:r>
              <a:rPr lang="en-US" b="1" dirty="0">
                <a:latin typeface="Calibri" pitchFamily="34" charset="0"/>
              </a:rPr>
              <a:t>, University of Munster, 		</a:t>
            </a:r>
            <a:r>
              <a:rPr lang="en-US" b="1" dirty="0" smtClean="0">
                <a:latin typeface="Calibri" pitchFamily="34" charset="0"/>
              </a:rPr>
              <a:t>                  Germany </a:t>
            </a:r>
            <a:r>
              <a:rPr lang="de-DE" b="1" dirty="0" smtClean="0">
                <a:latin typeface="Calibri" pitchFamily="34" charset="0"/>
              </a:rPr>
              <a:t> </a:t>
            </a:r>
          </a:p>
          <a:p>
            <a:r>
              <a:rPr lang="it-IT" b="1" dirty="0" smtClean="0">
                <a:solidFill>
                  <a:srgbClr val="0070C0"/>
                </a:solidFill>
                <a:latin typeface="Calibri" pitchFamily="34" charset="0"/>
              </a:rPr>
              <a:t>Carlo </a:t>
            </a:r>
            <a:r>
              <a:rPr lang="it-IT" b="1" dirty="0" err="1" smtClean="0">
                <a:solidFill>
                  <a:srgbClr val="0070C0"/>
                </a:solidFill>
                <a:latin typeface="Calibri" pitchFamily="34" charset="0"/>
              </a:rPr>
              <a:t>Ghezzi</a:t>
            </a:r>
            <a:r>
              <a:rPr lang="it-IT" b="1" dirty="0" smtClean="0">
                <a:solidFill>
                  <a:srgbClr val="0070C0"/>
                </a:solidFill>
                <a:latin typeface="Calibri" pitchFamily="34" charset="0"/>
              </a:rPr>
              <a:t>, Politecnico di </a:t>
            </a:r>
            <a:r>
              <a:rPr lang="it-IT" b="1" dirty="0" err="1" smtClean="0">
                <a:solidFill>
                  <a:srgbClr val="0070C0"/>
                </a:solidFill>
                <a:latin typeface="Calibri" pitchFamily="34" charset="0"/>
              </a:rPr>
              <a:t>Milano&amp;</a:t>
            </a:r>
            <a:r>
              <a:rPr lang="it-IT" b="1" dirty="0" smtClean="0">
                <a:solidFill>
                  <a:srgbClr val="0070C0"/>
                </a:solidFill>
                <a:latin typeface="Calibri" pitchFamily="34" charset="0"/>
              </a:rPr>
              <a:t> 		                         </a:t>
            </a:r>
            <a:r>
              <a:rPr lang="it-IT" b="1" dirty="0" err="1" smtClean="0">
                <a:solidFill>
                  <a:srgbClr val="0070C0"/>
                </a:solidFill>
                <a:latin typeface="Calibri" pitchFamily="34" charset="0"/>
              </a:rPr>
              <a:t>Switzerland</a:t>
            </a:r>
            <a:r>
              <a:rPr lang="it-IT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125" name="Rettangolo 4"/>
          <p:cNvSpPr>
            <a:spLocks noChangeArrowheads="1"/>
          </p:cNvSpPr>
          <p:nvPr/>
        </p:nvSpPr>
        <p:spPr bwMode="auto">
          <a:xfrm>
            <a:off x="4427538" y="2852936"/>
            <a:ext cx="471646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>
                <a:latin typeface="Calibri" pitchFamily="34" charset="0"/>
              </a:rPr>
              <a:t>ACM Europe: </a:t>
            </a:r>
          </a:p>
          <a:p>
            <a:r>
              <a:rPr lang="en-US" b="1" dirty="0">
                <a:latin typeface="Calibri" pitchFamily="34" charset="0"/>
              </a:rPr>
              <a:t>Andrew </a:t>
            </a:r>
            <a:r>
              <a:rPr lang="en-US" b="1" dirty="0" err="1">
                <a:latin typeface="Calibri" pitchFamily="34" charset="0"/>
              </a:rPr>
              <a:t>McGettrick</a:t>
            </a:r>
            <a:r>
              <a:rPr lang="en-US" b="1" dirty="0">
                <a:latin typeface="Calibri" pitchFamily="34" charset="0"/>
              </a:rPr>
              <a:t>, University of </a:t>
            </a:r>
            <a:r>
              <a:rPr lang="en-US" b="1" dirty="0" err="1">
                <a:latin typeface="Calibri" pitchFamily="34" charset="0"/>
              </a:rPr>
              <a:t>Strathclyde</a:t>
            </a:r>
            <a:r>
              <a:rPr lang="en-US" b="1" dirty="0">
                <a:latin typeface="Calibri" pitchFamily="34" charset="0"/>
              </a:rPr>
              <a:t>, Scotland </a:t>
            </a:r>
          </a:p>
          <a:p>
            <a:r>
              <a:rPr lang="en-US" b="1" dirty="0">
                <a:latin typeface="Calibri" pitchFamily="34" charset="0"/>
              </a:rPr>
              <a:t>Roger Boyle, University of </a:t>
            </a:r>
            <a:r>
              <a:rPr lang="en-US" b="1" dirty="0" err="1">
                <a:latin typeface="Calibri" pitchFamily="34" charset="0"/>
              </a:rPr>
              <a:t>Aberystwyth</a:t>
            </a:r>
            <a:r>
              <a:rPr lang="en-US" b="1" dirty="0">
                <a:latin typeface="Calibri" pitchFamily="34" charset="0"/>
              </a:rPr>
              <a:t>, Wales </a:t>
            </a:r>
          </a:p>
          <a:p>
            <a:r>
              <a:rPr lang="en-US" b="1" dirty="0" err="1">
                <a:latin typeface="Calibri" pitchFamily="34" charset="0"/>
              </a:rPr>
              <a:t>Michèle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</a:rPr>
              <a:t>Drechsler</a:t>
            </a:r>
            <a:r>
              <a:rPr lang="en-US" b="1" dirty="0">
                <a:latin typeface="Calibri" pitchFamily="34" charset="0"/>
              </a:rPr>
              <a:t>, INRP, Lyon, France </a:t>
            </a:r>
          </a:p>
          <a:p>
            <a:r>
              <a:rPr lang="en-US" b="1" dirty="0" err="1">
                <a:latin typeface="Calibri" pitchFamily="34" charset="0"/>
              </a:rPr>
              <a:t>Avi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</a:rPr>
              <a:t>Mendelson</a:t>
            </a:r>
            <a:r>
              <a:rPr lang="en-US" b="1" dirty="0">
                <a:latin typeface="Calibri" pitchFamily="34" charset="0"/>
              </a:rPr>
              <a:t>, Microsoft, Israel </a:t>
            </a:r>
          </a:p>
          <a:p>
            <a:r>
              <a:rPr lang="en-US" b="1" dirty="0">
                <a:latin typeface="Calibri" pitchFamily="34" charset="0"/>
              </a:rPr>
              <a:t>Chris Stephenson, CSTA , </a:t>
            </a:r>
            <a:r>
              <a:rPr lang="en-US" b="1" dirty="0" smtClean="0">
                <a:latin typeface="Calibri" pitchFamily="34" charset="0"/>
              </a:rPr>
              <a:t>USA</a:t>
            </a:r>
          </a:p>
          <a:p>
            <a:r>
              <a:rPr lang="de-DE" b="1" dirty="0" smtClean="0">
                <a:solidFill>
                  <a:srgbClr val="0070C0"/>
                </a:solidFill>
                <a:latin typeface="Calibri" pitchFamily="34" charset="0"/>
              </a:rPr>
              <a:t>Bertrand Meyer, ETH </a:t>
            </a:r>
            <a:r>
              <a:rPr lang="de-DE" b="1" dirty="0" err="1" smtClean="0">
                <a:solidFill>
                  <a:srgbClr val="0070C0"/>
                </a:solidFill>
                <a:latin typeface="Calibri" pitchFamily="34" charset="0"/>
              </a:rPr>
              <a:t>Zurich</a:t>
            </a:r>
            <a:r>
              <a:rPr lang="de-DE" b="1" dirty="0" smtClean="0">
                <a:solidFill>
                  <a:srgbClr val="0070C0"/>
                </a:solidFill>
                <a:latin typeface="Calibri" pitchFamily="34" charset="0"/>
              </a:rPr>
              <a:t>, </a:t>
            </a:r>
            <a:r>
              <a:rPr lang="de-DE" b="1" dirty="0" err="1" smtClean="0">
                <a:solidFill>
                  <a:srgbClr val="0070C0"/>
                </a:solidFill>
                <a:latin typeface="Calibri" pitchFamily="34" charset="0"/>
              </a:rPr>
              <a:t>Switzerland</a:t>
            </a:r>
            <a:r>
              <a:rPr lang="de-DE" b="1" dirty="0" smtClean="0">
                <a:solidFill>
                  <a:srgbClr val="0070C0"/>
                </a:solidFill>
                <a:latin typeface="Calibri" pitchFamily="34" charset="0"/>
              </a:rPr>
              <a:t>, ITMO,         </a:t>
            </a:r>
            <a:r>
              <a:rPr lang="de-DE" b="1" dirty="0" err="1" smtClean="0">
                <a:solidFill>
                  <a:srgbClr val="0070C0"/>
                </a:solidFill>
                <a:latin typeface="Calibri" pitchFamily="34" charset="0"/>
              </a:rPr>
              <a:t>Russia</a:t>
            </a:r>
            <a:r>
              <a:rPr lang="de-DE" b="1" dirty="0" smtClean="0">
                <a:solidFill>
                  <a:srgbClr val="0070C0"/>
                </a:solidFill>
                <a:latin typeface="Calibri" pitchFamily="34" charset="0"/>
              </a:rPr>
              <a:t>, </a:t>
            </a:r>
            <a:r>
              <a:rPr lang="de-DE" b="1" dirty="0" err="1" smtClean="0">
                <a:solidFill>
                  <a:srgbClr val="0070C0"/>
                </a:solidFill>
                <a:latin typeface="Calibri" pitchFamily="34" charset="0"/>
              </a:rPr>
              <a:t>and</a:t>
            </a:r>
            <a:r>
              <a:rPr lang="de-DE" b="1" dirty="0" smtClean="0">
                <a:solidFill>
                  <a:srgbClr val="0070C0"/>
                </a:solidFill>
                <a:latin typeface="Calibri" pitchFamily="34" charset="0"/>
              </a:rPr>
              <a:t> Eiffel Software, USA</a:t>
            </a:r>
            <a:r>
              <a:rPr lang="en-US" b="1" dirty="0" smtClean="0">
                <a:latin typeface="Calibri" pitchFamily="34" charset="0"/>
              </a:rPr>
              <a:t> 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5126" name="Rettangolo 5"/>
          <p:cNvSpPr>
            <a:spLocks noChangeArrowheads="1"/>
          </p:cNvSpPr>
          <p:nvPr/>
        </p:nvSpPr>
        <p:spPr bwMode="auto">
          <a:xfrm>
            <a:off x="395536" y="5589240"/>
            <a:ext cx="82818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http://www.informatics-europe.org/images/documents/informatics-education-acm-ie.pdf</a:t>
            </a:r>
            <a:endParaRPr lang="en-US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FB607-47AA-4D57-8B6D-1FE31470B52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tangolo 4"/>
          <p:cNvSpPr>
            <a:spLocks noChangeArrowheads="1"/>
          </p:cNvSpPr>
          <p:nvPr/>
        </p:nvSpPr>
        <p:spPr bwMode="auto">
          <a:xfrm>
            <a:off x="323528" y="980728"/>
            <a:ext cx="849694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en-US" sz="2400" b="1" dirty="0" err="1" smtClean="0">
                <a:solidFill>
                  <a:srgbClr val="FF0000"/>
                </a:solidFill>
              </a:rPr>
              <a:t>Tutti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cittadini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europei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devono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essere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formati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sia</a:t>
            </a:r>
            <a:r>
              <a:rPr lang="en-US" sz="2400" b="1" dirty="0" smtClean="0">
                <a:solidFill>
                  <a:srgbClr val="FF0000"/>
                </a:solidFill>
              </a:rPr>
              <a:t> in </a:t>
            </a:r>
            <a:r>
              <a:rPr lang="en-US" sz="2400" b="1" i="1" dirty="0" smtClean="0">
                <a:solidFill>
                  <a:srgbClr val="FF0000"/>
                </a:solidFill>
              </a:rPr>
              <a:t>digital literacy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sia</a:t>
            </a:r>
            <a:r>
              <a:rPr lang="en-US" sz="2400" b="1" dirty="0" smtClean="0">
                <a:solidFill>
                  <a:srgbClr val="FF0000"/>
                </a:solidFill>
              </a:rPr>
              <a:t> in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informatica</a:t>
            </a:r>
            <a:r>
              <a:rPr lang="en-US" sz="2400" b="1" dirty="0" smtClean="0"/>
              <a:t>.</a:t>
            </a:r>
            <a:endParaRPr lang="en-US" sz="2400" dirty="0"/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z="2400" b="1" i="1" dirty="0">
                <a:solidFill>
                  <a:srgbClr val="7030A0"/>
                </a:solidFill>
              </a:rPr>
              <a:t>Digital </a:t>
            </a:r>
            <a:r>
              <a:rPr lang="en-US" sz="2400" b="1" i="1" dirty="0" smtClean="0">
                <a:solidFill>
                  <a:srgbClr val="7030A0"/>
                </a:solidFill>
              </a:rPr>
              <a:t>literacy o </a:t>
            </a:r>
            <a:r>
              <a:rPr lang="en-US" sz="2400" b="1" i="1" dirty="0" err="1" smtClean="0">
                <a:solidFill>
                  <a:srgbClr val="7030A0"/>
                </a:solidFill>
              </a:rPr>
              <a:t>alfabetizzazione</a:t>
            </a:r>
            <a:r>
              <a:rPr lang="en-US" sz="2400" b="1" i="1" dirty="0" smtClean="0">
                <a:solidFill>
                  <a:srgbClr val="7030A0"/>
                </a:solidFill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</a:rPr>
              <a:t>digitale</a:t>
            </a:r>
            <a:r>
              <a:rPr lang="en-US" sz="2400" b="1" i="1" dirty="0" smtClean="0">
                <a:solidFill>
                  <a:srgbClr val="7030A0"/>
                </a:solidFill>
              </a:rPr>
              <a:t> </a:t>
            </a:r>
            <a:r>
              <a:rPr lang="en-US" sz="2400" b="1" i="1" dirty="0" err="1" smtClean="0"/>
              <a:t>vuol</a:t>
            </a:r>
            <a:r>
              <a:rPr lang="en-US" sz="2400" b="1" i="1" dirty="0" smtClean="0"/>
              <a:t> dire </a:t>
            </a:r>
            <a:r>
              <a:rPr lang="en-US" sz="2400" b="1" i="1" dirty="0" err="1" smtClean="0"/>
              <a:t>avere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familiarità</a:t>
            </a:r>
            <a:r>
              <a:rPr lang="en-US" sz="2400" b="1" i="1" dirty="0" smtClean="0"/>
              <a:t> con </a:t>
            </a:r>
            <a:r>
              <a:rPr lang="en-US" sz="2400" b="1" i="1" dirty="0" err="1" smtClean="0"/>
              <a:t>applicativi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sw</a:t>
            </a:r>
            <a:r>
              <a:rPr lang="en-US" sz="2400" b="1" i="1" dirty="0" smtClean="0">
                <a:solidFill>
                  <a:srgbClr val="7030A0"/>
                </a:solidFill>
              </a:rPr>
              <a:t> </a:t>
            </a:r>
            <a:r>
              <a:rPr lang="en-US" sz="2400" b="1" i="1" dirty="0" smtClean="0"/>
              <a:t>e con Internet</a:t>
            </a:r>
            <a:endParaRPr lang="en-US" sz="2400" dirty="0"/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z="2400" b="1" i="1" dirty="0" err="1" smtClean="0">
                <a:solidFill>
                  <a:srgbClr val="7030A0"/>
                </a:solidFill>
              </a:rPr>
              <a:t>Informatica</a:t>
            </a:r>
            <a:r>
              <a:rPr lang="en-US" sz="2400" b="1" dirty="0" smtClean="0"/>
              <a:t> é la </a:t>
            </a:r>
            <a:r>
              <a:rPr lang="en-US" sz="2400" b="1" dirty="0" err="1" smtClean="0"/>
              <a:t>scienza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</a:t>
            </a:r>
            <a:r>
              <a:rPr lang="en-US" sz="2400" b="1" dirty="0" smtClean="0"/>
              <a:t> cui </a:t>
            </a:r>
            <a:r>
              <a:rPr lang="en-US" sz="2400" b="1" dirty="0" err="1" smtClean="0"/>
              <a:t>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regge</a:t>
            </a:r>
            <a:r>
              <a:rPr lang="en-US" sz="2400" b="1" dirty="0" smtClean="0"/>
              <a:t> la </a:t>
            </a:r>
            <a:r>
              <a:rPr lang="en-US" sz="2400" b="1" dirty="0" err="1" smtClean="0"/>
              <a:t>tecnologia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dell’informazione</a:t>
            </a:r>
            <a:r>
              <a:rPr lang="en-US" sz="2400" b="1" dirty="0" smtClean="0"/>
              <a:t> con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suoi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concetti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metodi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risultati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scientifici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problemi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aperti</a:t>
            </a:r>
            <a:r>
              <a:rPr lang="en-US" sz="2400" b="1" dirty="0" smtClean="0"/>
              <a:t>. E’ </a:t>
            </a:r>
            <a:r>
              <a:rPr lang="en-US" sz="2400" b="1" dirty="0" err="1" smtClean="0"/>
              <a:t>emersa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ormai</a:t>
            </a:r>
            <a:r>
              <a:rPr lang="en-US" sz="2400" b="1" dirty="0" smtClean="0"/>
              <a:t> con un </a:t>
            </a:r>
            <a:r>
              <a:rPr lang="en-US" sz="2400" b="1" dirty="0" err="1" smtClean="0"/>
              <a:t>ruolo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disciplina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trasversale</a:t>
            </a:r>
            <a:r>
              <a:rPr lang="en-US" sz="2400" b="1" dirty="0" smtClean="0"/>
              <a:t> simile a </a:t>
            </a:r>
            <a:r>
              <a:rPr lang="en-US" sz="2400" b="1" dirty="0" err="1" smtClean="0"/>
              <a:t>quello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della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matematica</a:t>
            </a:r>
            <a:r>
              <a:rPr lang="en-US" sz="2400" b="1" dirty="0" smtClean="0"/>
              <a:t>. 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it-IT" sz="2400" b="1" dirty="0" smtClean="0"/>
              <a:t> </a:t>
            </a:r>
            <a:r>
              <a:rPr lang="it-IT" sz="2400" b="1" dirty="0" err="1" smtClean="0"/>
              <a:t>………</a:t>
            </a:r>
            <a:endParaRPr lang="en-US" sz="2400" b="1" dirty="0"/>
          </a:p>
        </p:txBody>
      </p:sp>
      <p:sp>
        <p:nvSpPr>
          <p:cNvPr id="7171" name="Rettangolo 2"/>
          <p:cNvSpPr>
            <a:spLocks noChangeArrowheads="1"/>
          </p:cNvSpPr>
          <p:nvPr/>
        </p:nvSpPr>
        <p:spPr bwMode="auto">
          <a:xfrm>
            <a:off x="395536" y="260648"/>
            <a:ext cx="568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600" b="1" i="1" dirty="0" smtClean="0">
                <a:solidFill>
                  <a:srgbClr val="7030A0"/>
                </a:solidFill>
              </a:rPr>
              <a:t>Sommario del Rapporto:</a:t>
            </a:r>
            <a:endParaRPr lang="en-US" sz="3600" b="1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CDD37-6F63-4FC6-9D1E-45D30B6069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395536" y="4653136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6"/>
              <a:defRPr/>
            </a:pPr>
            <a:r>
              <a:rPr lang="en-US" sz="2400" b="1" dirty="0" err="1" smtClean="0"/>
              <a:t>L’informatica</a:t>
            </a:r>
            <a:r>
              <a:rPr lang="en-US" sz="2400" b="1" dirty="0" smtClean="0"/>
              <a:t> è </a:t>
            </a:r>
            <a:r>
              <a:rPr lang="en-US" sz="2400" b="1" dirty="0" err="1" smtClean="0"/>
              <a:t>penosamente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assente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maggior</a:t>
            </a:r>
            <a:r>
              <a:rPr lang="en-US" sz="2400" b="1" dirty="0" smtClean="0"/>
              <a:t> parte </a:t>
            </a:r>
            <a:r>
              <a:rPr lang="en-US" sz="2400" b="1" dirty="0" err="1" smtClean="0"/>
              <a:t>delle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scuole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europee</a:t>
            </a:r>
            <a:r>
              <a:rPr lang="en-US" sz="2400" b="1" dirty="0" smtClean="0"/>
              <a:t>            </a:t>
            </a:r>
            <a:r>
              <a:rPr lang="en-US" sz="2400" dirty="0" smtClean="0"/>
              <a:t>Informatics education is </a:t>
            </a:r>
            <a:r>
              <a:rPr lang="en-US" sz="2400" b="1" dirty="0" smtClean="0"/>
              <a:t>sorely lacking in most of Europe.</a:t>
            </a:r>
            <a:endParaRPr lang="en-US" sz="2400" b="1" dirty="0"/>
          </a:p>
        </p:txBody>
      </p:sp>
      <p:sp>
        <p:nvSpPr>
          <p:cNvPr id="7" name="Gallone 6"/>
          <p:cNvSpPr/>
          <p:nvPr/>
        </p:nvSpPr>
        <p:spPr>
          <a:xfrm flipV="1">
            <a:off x="4860032" y="5157192"/>
            <a:ext cx="792088" cy="288032"/>
          </a:xfrm>
          <a:prstGeom prst="chevron">
            <a:avLst>
              <a:gd name="adj" fmla="val 554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ttangolo 4"/>
          <p:cNvSpPr>
            <a:spLocks noChangeArrowheads="1"/>
          </p:cNvSpPr>
          <p:nvPr/>
        </p:nvSpPr>
        <p:spPr bwMode="auto">
          <a:xfrm>
            <a:off x="539552" y="548680"/>
            <a:ext cx="824611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4"/>
              <a:defRPr/>
            </a:pPr>
            <a:r>
              <a:rPr lang="en-US" sz="2400" dirty="0" err="1" smtClean="0"/>
              <a:t>L’informatica</a:t>
            </a:r>
            <a:r>
              <a:rPr lang="en-US" sz="2400" dirty="0" smtClean="0"/>
              <a:t>  è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grande</a:t>
            </a:r>
            <a:r>
              <a:rPr lang="en-US" sz="2400" dirty="0" smtClean="0"/>
              <a:t> </a:t>
            </a:r>
            <a:r>
              <a:rPr lang="en-US" sz="2400" dirty="0" err="1" smtClean="0"/>
              <a:t>sorgente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innovazione</a:t>
            </a:r>
            <a:r>
              <a:rPr lang="en-US" sz="2400" dirty="0" smtClean="0"/>
              <a:t> </a:t>
            </a:r>
            <a:r>
              <a:rPr lang="en-US" sz="2400" dirty="0" err="1" smtClean="0"/>
              <a:t>tecnologica</a:t>
            </a:r>
            <a:r>
              <a:rPr lang="en-US" sz="2400" dirty="0" smtClean="0"/>
              <a:t> </a:t>
            </a:r>
            <a:r>
              <a:rPr lang="en-US" sz="2400" b="1" dirty="0" smtClean="0"/>
              <a:t>… </a:t>
            </a:r>
            <a:r>
              <a:rPr lang="en-US" sz="2400" b="1" dirty="0" err="1" smtClean="0"/>
              <a:t>chiave</a:t>
            </a:r>
            <a:r>
              <a:rPr lang="en-US" sz="2400" b="1" dirty="0" smtClean="0"/>
              <a:t> del </a:t>
            </a:r>
            <a:r>
              <a:rPr lang="en-US" sz="2400" b="1" dirty="0" err="1" smtClean="0"/>
              <a:t>futuro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della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economia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europea</a:t>
            </a:r>
            <a:r>
              <a:rPr lang="en-US" sz="2400" b="1" dirty="0" smtClean="0"/>
              <a:t>.</a:t>
            </a:r>
          </a:p>
          <a:p>
            <a:pPr marL="457200" indent="-457200">
              <a:buFont typeface="+mj-lt"/>
              <a:buAutoNum type="arabicPeriod" startAt="4"/>
              <a:defRPr/>
            </a:pPr>
            <a:endParaRPr lang="en-US" sz="2400" b="1" dirty="0"/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US" sz="2400" dirty="0" err="1" smtClean="0"/>
              <a:t>L’Europa</a:t>
            </a:r>
            <a:r>
              <a:rPr lang="en-US" sz="2400" dirty="0" smtClean="0"/>
              <a:t> </a:t>
            </a:r>
            <a:r>
              <a:rPr lang="en-US" sz="2400" dirty="0" err="1" smtClean="0"/>
              <a:t>sta</a:t>
            </a:r>
            <a:r>
              <a:rPr lang="en-US" sz="2400" dirty="0" smtClean="0"/>
              <a:t> </a:t>
            </a:r>
            <a:r>
              <a:rPr lang="en-US" sz="2400" dirty="0" err="1" smtClean="0"/>
              <a:t>facendo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buoni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progressi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nell’includere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l’alfabetizzazione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digitale</a:t>
            </a:r>
            <a:r>
              <a:rPr lang="en-US" sz="2400" b="1" dirty="0" smtClean="0"/>
              <a:t> (ad) </a:t>
            </a:r>
            <a:r>
              <a:rPr lang="en-US" sz="2400" b="1" dirty="0" err="1" smtClean="0"/>
              <a:t>nei</a:t>
            </a:r>
            <a:r>
              <a:rPr lang="en-US" sz="2400" b="1" dirty="0" smtClean="0"/>
              <a:t> curricula. </a:t>
            </a:r>
            <a:r>
              <a:rPr lang="en-US" sz="2400" b="1" dirty="0" err="1" smtClean="0"/>
              <a:t>L’ad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dovrebbe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índirizzare</a:t>
            </a:r>
            <a:r>
              <a:rPr lang="en-US" sz="2400" b="1" dirty="0" smtClean="0"/>
              <a:t> ad un </a:t>
            </a:r>
            <a:r>
              <a:rPr lang="en-US" sz="2400" b="1" dirty="0" err="1" smtClean="0"/>
              <a:t>uso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corretto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delle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risorse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digitali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trattare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anche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aspetti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etici</a:t>
            </a:r>
            <a:r>
              <a:rPr lang="en-US" sz="2400" b="1" dirty="0" smtClean="0"/>
              <a:t> come la privacy</a:t>
            </a:r>
          </a:p>
          <a:p>
            <a:pPr marL="457200" indent="-457200">
              <a:buFont typeface="+mj-lt"/>
              <a:buAutoNum type="arabicPeriod" startAt="4"/>
              <a:defRPr/>
            </a:pPr>
            <a:endParaRPr lang="en-US" sz="2400" b="1" dirty="0"/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US" sz="2400" b="1" dirty="0" smtClean="0"/>
              <a:t>…….. Pena per la </a:t>
            </a:r>
            <a:r>
              <a:rPr lang="en-US" sz="2400" b="1" dirty="0" err="1" smtClean="0"/>
              <a:t>pochissima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informatica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nelle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scuole</a:t>
            </a:r>
            <a:r>
              <a:rPr lang="en-US" sz="2400" b="1" dirty="0" smtClean="0"/>
              <a:t> </a:t>
            </a:r>
          </a:p>
          <a:p>
            <a:pPr marL="457200" indent="-457200">
              <a:buFont typeface="+mj-lt"/>
              <a:buAutoNum type="arabicPeriod" startAt="4"/>
              <a:defRPr/>
            </a:pPr>
            <a:endParaRPr lang="en-US" sz="2400" b="1" dirty="0"/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US" sz="2400" dirty="0" err="1" smtClean="0"/>
              <a:t>Ciò</a:t>
            </a:r>
            <a:r>
              <a:rPr lang="en-US" sz="2400" dirty="0" smtClean="0"/>
              <a:t> </a:t>
            </a:r>
            <a:r>
              <a:rPr lang="en-US" sz="2400" dirty="0" err="1" smtClean="0"/>
              <a:t>significa</a:t>
            </a:r>
            <a:r>
              <a:rPr lang="en-US" sz="2400" dirty="0" smtClean="0"/>
              <a:t> </a:t>
            </a:r>
            <a:r>
              <a:rPr lang="en-US" sz="2400" dirty="0" err="1" smtClean="0"/>
              <a:t>che</a:t>
            </a:r>
            <a:r>
              <a:rPr lang="en-US" sz="2400" dirty="0" smtClean="0"/>
              <a:t> </a:t>
            </a:r>
            <a:r>
              <a:rPr lang="en-US" sz="2400" dirty="0" err="1" smtClean="0"/>
              <a:t>l’Europa</a:t>
            </a:r>
            <a:r>
              <a:rPr lang="en-US" sz="2400" dirty="0" smtClean="0"/>
              <a:t> </a:t>
            </a:r>
            <a:r>
              <a:rPr lang="en-US" sz="2400" dirty="0" err="1" smtClean="0"/>
              <a:t>sta</a:t>
            </a:r>
            <a:r>
              <a:rPr lang="en-US" sz="2400" dirty="0" smtClean="0"/>
              <a:t> </a:t>
            </a:r>
            <a:r>
              <a:rPr lang="en-US" sz="2400" dirty="0" err="1" smtClean="0"/>
              <a:t>danneggiando</a:t>
            </a:r>
            <a:r>
              <a:rPr lang="en-US" sz="2400" dirty="0" smtClean="0"/>
              <a:t> le future </a:t>
            </a:r>
            <a:r>
              <a:rPr lang="en-US" sz="2400" dirty="0" err="1" smtClean="0"/>
              <a:t>generazioni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cittadini</a:t>
            </a:r>
            <a:r>
              <a:rPr lang="en-US" sz="2400" dirty="0" smtClean="0"/>
              <a:t> in termini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formazione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economici</a:t>
            </a:r>
            <a:r>
              <a:rPr lang="en-US" sz="2400" b="1" dirty="0" smtClean="0"/>
              <a:t>. </a:t>
            </a:r>
            <a:endParaRPr lang="en-US" sz="2400" b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16FF91-1DE9-4925-9E78-B6B004F58A7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ttangolo 4"/>
          <p:cNvSpPr>
            <a:spLocks noChangeArrowheads="1"/>
          </p:cNvSpPr>
          <p:nvPr/>
        </p:nvSpPr>
        <p:spPr bwMode="auto">
          <a:xfrm>
            <a:off x="684213" y="1557338"/>
            <a:ext cx="734377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sz="2800" dirty="0" err="1"/>
              <a:t>L’Europa</a:t>
            </a:r>
            <a:r>
              <a:rPr lang="en-US" sz="2800" dirty="0"/>
              <a:t> </a:t>
            </a:r>
            <a:r>
              <a:rPr lang="en-US" sz="2800" dirty="0" err="1"/>
              <a:t>deve</a:t>
            </a:r>
            <a:r>
              <a:rPr lang="en-US" sz="2800" dirty="0"/>
              <a:t> </a:t>
            </a:r>
            <a:r>
              <a:rPr lang="en-US" sz="2800" dirty="0" err="1"/>
              <a:t>cominciare</a:t>
            </a:r>
            <a:r>
              <a:rPr lang="en-US" sz="2800" dirty="0"/>
              <a:t> </a:t>
            </a:r>
            <a:r>
              <a:rPr lang="en-US" sz="2800" dirty="0" err="1"/>
              <a:t>subito</a:t>
            </a:r>
            <a:r>
              <a:rPr lang="en-US" sz="2800" dirty="0"/>
              <a:t> </a:t>
            </a:r>
            <a:r>
              <a:rPr lang="en-US" sz="2800" dirty="0" err="1"/>
              <a:t>ed</a:t>
            </a:r>
            <a:r>
              <a:rPr lang="en-US" sz="2800" dirty="0"/>
              <a:t> in </a:t>
            </a:r>
            <a:r>
              <a:rPr lang="en-US" sz="2800" dirty="0" err="1"/>
              <a:t>modo</a:t>
            </a:r>
            <a:r>
              <a:rPr lang="en-US" sz="2800" dirty="0"/>
              <a:t> </a:t>
            </a:r>
            <a:r>
              <a:rPr lang="en-US" sz="2800" dirty="0" err="1"/>
              <a:t>risoluto</a:t>
            </a:r>
            <a:r>
              <a:rPr lang="en-US" sz="2800" dirty="0"/>
              <a:t> a </a:t>
            </a:r>
            <a:r>
              <a:rPr lang="en-US" sz="2800" dirty="0" err="1"/>
              <a:t>cambiare</a:t>
            </a:r>
            <a:r>
              <a:rPr lang="en-US" sz="2800" dirty="0"/>
              <a:t> la </a:t>
            </a:r>
            <a:r>
              <a:rPr lang="en-US" sz="2800" dirty="0" err="1"/>
              <a:t>situazione</a:t>
            </a:r>
            <a:r>
              <a:rPr lang="en-US" sz="2800" dirty="0"/>
              <a:t> </a:t>
            </a:r>
            <a:r>
              <a:rPr lang="en-US" sz="2800" dirty="0" err="1"/>
              <a:t>attuale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grave </a:t>
            </a:r>
            <a:r>
              <a:rPr lang="en-US" sz="2800" dirty="0" err="1"/>
              <a:t>ignoranza</a:t>
            </a:r>
            <a:r>
              <a:rPr lang="en-US" sz="2800" dirty="0"/>
              <a:t>  </a:t>
            </a:r>
            <a:r>
              <a:rPr lang="en-US" sz="2800" dirty="0" err="1"/>
              <a:t>rispetto</a:t>
            </a:r>
            <a:r>
              <a:rPr lang="en-US" sz="2800" dirty="0"/>
              <a:t> </a:t>
            </a:r>
            <a:r>
              <a:rPr lang="en-US" sz="2800" dirty="0" err="1"/>
              <a:t>all’Informatica</a:t>
            </a:r>
            <a:r>
              <a:rPr lang="en-US" sz="2800" dirty="0"/>
              <a:t> </a:t>
            </a:r>
            <a:r>
              <a:rPr lang="en-US" sz="2800" dirty="0" err="1"/>
              <a:t>altrimenti</a:t>
            </a:r>
            <a:r>
              <a:rPr lang="en-US" sz="2800" dirty="0"/>
              <a:t> </a:t>
            </a:r>
            <a:r>
              <a:rPr lang="en-US" sz="2800" dirty="0" err="1"/>
              <a:t>gli</a:t>
            </a:r>
            <a:r>
              <a:rPr lang="en-US" sz="2800" dirty="0"/>
              <a:t> </a:t>
            </a:r>
            <a:r>
              <a:rPr lang="en-US" sz="2800" dirty="0" err="1"/>
              <a:t>europei</a:t>
            </a:r>
            <a:r>
              <a:rPr lang="en-US" sz="2800" dirty="0"/>
              <a:t> </a:t>
            </a:r>
            <a:r>
              <a:rPr lang="en-US" sz="2800" dirty="0" err="1"/>
              <a:t>diverranno</a:t>
            </a:r>
            <a:r>
              <a:rPr lang="en-US" sz="2800" dirty="0"/>
              <a:t> </a:t>
            </a:r>
            <a:r>
              <a:rPr lang="en-US" sz="2800" dirty="0" err="1" smtClean="0"/>
              <a:t>soltanto</a:t>
            </a:r>
            <a:r>
              <a:rPr lang="en-US" sz="2800" dirty="0" smtClean="0"/>
              <a:t> </a:t>
            </a:r>
            <a:r>
              <a:rPr lang="en-US" sz="2800" dirty="0" err="1" smtClean="0"/>
              <a:t>consumatori</a:t>
            </a:r>
            <a:r>
              <a:rPr lang="en-US" sz="2800" dirty="0" smtClean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tecnologia</a:t>
            </a:r>
            <a:r>
              <a:rPr lang="en-US" sz="2800" dirty="0"/>
              <a:t> e </a:t>
            </a:r>
            <a:r>
              <a:rPr lang="en-US" sz="2800" dirty="0" err="1"/>
              <a:t>l’Europa</a:t>
            </a:r>
            <a:r>
              <a:rPr lang="en-US" sz="2800" dirty="0"/>
              <a:t> </a:t>
            </a:r>
            <a:r>
              <a:rPr lang="en-US" sz="2800" dirty="0" err="1" smtClean="0"/>
              <a:t>perderà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ruolo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attore</a:t>
            </a:r>
            <a:r>
              <a:rPr lang="en-US" sz="2800" dirty="0" smtClean="0"/>
              <a:t> </a:t>
            </a:r>
            <a:r>
              <a:rPr lang="en-US" sz="2800" dirty="0" err="1" smtClean="0"/>
              <a:t>principale</a:t>
            </a:r>
            <a:r>
              <a:rPr lang="en-US" sz="2800" dirty="0" smtClean="0"/>
              <a:t> </a:t>
            </a:r>
            <a:r>
              <a:rPr lang="en-US" sz="2800" dirty="0" err="1"/>
              <a:t>dello</a:t>
            </a:r>
            <a:r>
              <a:rPr lang="en-US" sz="2800" dirty="0"/>
              <a:t> </a:t>
            </a:r>
            <a:r>
              <a:rPr lang="en-US" sz="2800" dirty="0" err="1" smtClean="0"/>
              <a:t>scena</a:t>
            </a:r>
            <a:r>
              <a:rPr lang="en-US" sz="2800" dirty="0" smtClean="0"/>
              <a:t> </a:t>
            </a:r>
            <a:r>
              <a:rPr lang="en-US" sz="2800" dirty="0" err="1"/>
              <a:t>digitale</a:t>
            </a:r>
            <a:r>
              <a:rPr lang="en-US" sz="2800" dirty="0"/>
              <a:t>.</a:t>
            </a:r>
            <a:endParaRPr lang="en-US" sz="2800" b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1758C-5C5B-4685-8D77-4EB6436D79C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00" y="512641"/>
            <a:ext cx="8753118" cy="1143000"/>
          </a:xfrm>
          <a:extLst>
            <a:ext uri="{909E8E84-426E-40DD-AFC4-6F175D3DCCD1}"/>
            <a:ext uri="{91240B29-F687-4F45-9708-019B960494DF}"/>
          </a:extLst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6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Informatics education: Europe cannot afford to miss the boat</a:t>
            </a:r>
            <a:endParaRPr lang="it-IT" sz="36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1708150"/>
            <a:ext cx="8266112" cy="4525963"/>
          </a:xfrm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it-IT" dirty="0" smtClean="0"/>
              <a:t>Esprime “</a:t>
            </a:r>
            <a:r>
              <a:rPr lang="it-IT" i="1" dirty="0" smtClean="0">
                <a:solidFill>
                  <a:srgbClr val="FF0000"/>
                </a:solidFill>
              </a:rPr>
              <a:t>quattro raccomandazioni</a:t>
            </a:r>
            <a:r>
              <a:rPr lang="it-IT" dirty="0" smtClean="0"/>
              <a:t>”:</a:t>
            </a:r>
          </a:p>
          <a:p>
            <a:pPr>
              <a:defRPr/>
            </a:pPr>
            <a:r>
              <a:rPr lang="it-IT" i="1" dirty="0" smtClean="0">
                <a:solidFill>
                  <a:srgbClr val="FF0000"/>
                </a:solidFill>
              </a:rPr>
              <a:t>Ogni studente deve poter beneficiare di una educazione fondata sulle competenze digitali sin dalla scuola primaria</a:t>
            </a:r>
            <a:r>
              <a:rPr lang="it-IT" i="1" dirty="0" smtClean="0"/>
              <a:t>, </a:t>
            </a:r>
          </a:p>
          <a:p>
            <a:pPr>
              <a:defRPr/>
            </a:pPr>
            <a:r>
              <a:rPr lang="it-IT" i="1" dirty="0" smtClean="0"/>
              <a:t>Tutti gli studenti devono poter beneficiare dell’istruzione in </a:t>
            </a:r>
            <a:r>
              <a:rPr lang="it-IT" i="1" dirty="0" smtClean="0">
                <a:solidFill>
                  <a:schemeClr val="accent2"/>
                </a:solidFill>
              </a:rPr>
              <a:t>informatica, intesa come </a:t>
            </a:r>
            <a:r>
              <a:rPr lang="it-IT" b="1" i="1" dirty="0" smtClean="0">
                <a:solidFill>
                  <a:schemeClr val="accent2"/>
                </a:solidFill>
              </a:rPr>
              <a:t>disciplina scientifica….  indipendente,</a:t>
            </a:r>
            <a:r>
              <a:rPr lang="it-IT" i="1" dirty="0" smtClean="0"/>
              <a:t> studiata per la valenza epistemologica e didattica e  per la sua applicazione alle altre discipline. </a:t>
            </a:r>
            <a:endParaRPr lang="it-IT" dirty="0" smtClean="0"/>
          </a:p>
          <a:p>
            <a:pPr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14BE4-D12B-4E78-8C2C-06D12CDF89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00" y="512641"/>
            <a:ext cx="8753118" cy="1143000"/>
          </a:xfrm>
          <a:extLst>
            <a:ext uri="{909E8E84-426E-40DD-AFC4-6F175D3DCCD1}"/>
            <a:ext uri="{91240B29-F687-4F45-9708-019B960494DF}"/>
          </a:extLst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6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Informatics education: Europe cannot afford to miss the boat</a:t>
            </a:r>
            <a:endParaRPr lang="it-IT" sz="36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>
          <a:xfrm>
            <a:off x="395288" y="1708150"/>
            <a:ext cx="8266112" cy="4525963"/>
          </a:xfrm>
        </p:spPr>
        <p:txBody>
          <a:bodyPr/>
          <a:lstStyle/>
          <a:p>
            <a:r>
              <a:rPr lang="it-IT" altLang="it-IT" i="1" dirty="0" smtClean="0"/>
              <a:t>I docenti, preparati e competenti, dovrebbero poter fruire di un piano di formazione organizzato su vasta scala, attuato a breve </a:t>
            </a:r>
            <a:r>
              <a:rPr lang="it-IT" altLang="it-IT" i="1" dirty="0" err="1" smtClean="0"/>
              <a:t>termine…</a:t>
            </a:r>
            <a:r>
              <a:rPr lang="it-IT" altLang="it-IT" i="1" dirty="0" smtClean="0"/>
              <a:t>.</a:t>
            </a:r>
            <a:endParaRPr lang="it-IT" altLang="it-IT" dirty="0" smtClean="0"/>
          </a:p>
          <a:p>
            <a:r>
              <a:rPr lang="it-IT" altLang="it-IT" i="1" dirty="0" smtClean="0"/>
              <a:t>La definizione dei profili può fondarsi sull’enorme disponibilità di materiale già </a:t>
            </a:r>
            <a:r>
              <a:rPr lang="it-IT" altLang="it-IT" i="1" dirty="0" err="1" smtClean="0"/>
              <a:t>realizzato……</a:t>
            </a:r>
            <a:r>
              <a:rPr lang="it-IT" altLang="it-IT" dirty="0" smtClean="0"/>
              <a:t>. </a:t>
            </a:r>
          </a:p>
          <a:p>
            <a:endParaRPr lang="it-IT" alt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14BE4-D12B-4E78-8C2C-06D12CDF892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B. Demo,IIS Europa Unita - 1 dicembre 2016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2064</Words>
  <Application>Microsoft Office PowerPoint</Application>
  <PresentationFormat>Presentazione su schermo (4:3)</PresentationFormat>
  <Paragraphs>229</Paragraphs>
  <Slides>27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Tema di Office</vt:lpstr>
      <vt:lpstr>Diapositiva 1</vt:lpstr>
      <vt:lpstr>Considerazioni e domande oggetto di questo incontro:</vt:lpstr>
      <vt:lpstr>Diapositiva 3</vt:lpstr>
      <vt:lpstr>aprile 2013   ------- &gt;    Informatics education:  Europe cannot afford to miss the boat</vt:lpstr>
      <vt:lpstr>Diapositiva 5</vt:lpstr>
      <vt:lpstr>Diapositiva 6</vt:lpstr>
      <vt:lpstr>Diapositiva 7</vt:lpstr>
      <vt:lpstr>Informatics education: Europe cannot afford to miss the boat</vt:lpstr>
      <vt:lpstr>Informatics education: Europe cannot afford to miss the boat</vt:lpstr>
      <vt:lpstr>Diapositiva 10</vt:lpstr>
      <vt:lpstr>Diapositiva 11</vt:lpstr>
      <vt:lpstr>Diapositiva 12</vt:lpstr>
      <vt:lpstr>Informatics education: Europe cannot afford to miss the boat</vt:lpstr>
      <vt:lpstr>Informatics education: Europe cannot afford to miss the boat</vt:lpstr>
      <vt:lpstr>Moltissimi altri organismi hanno spinto e ancora operano nella stessa direzione:</vt:lpstr>
      <vt:lpstr>Diapositiva 16</vt:lpstr>
      <vt:lpstr>Diapositiva 17</vt:lpstr>
      <vt:lpstr>Corsi per gli abilitandi nel TFA A033 -- a Torino, da aa 2012/13</vt:lpstr>
      <vt:lpstr>Indicazioni Nazionali per il curricolo della scuola dell'Infanzia e del primo ciclo d'istruzione :  http://hubmiur.pubblica.istruzione.it/web/istruzione/prot7734_12</vt:lpstr>
      <vt:lpstr>Diapositiva 20</vt:lpstr>
      <vt:lpstr>Diapositiva 21</vt:lpstr>
      <vt:lpstr>Diapositiva 22</vt:lpstr>
      <vt:lpstr>Diapositiva 23</vt:lpstr>
      <vt:lpstr>TFA A033 - Corso di Informatica –  40 ore, 2012 e successivi</vt:lpstr>
      <vt:lpstr>Diapositiva 25</vt:lpstr>
      <vt:lpstr>Diapositiva 26</vt:lpstr>
      <vt:lpstr>Diapositiva 27</vt:lpstr>
    </vt:vector>
  </TitlesOfParts>
  <Company>Università degli studi di torino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Scuola ed Informatica: TFA e Rapporto di ACM&amp;Informatics Europe</dc:title>
  <dc:creator>barbara</dc:creator>
  <cp:lastModifiedBy>barbara</cp:lastModifiedBy>
  <cp:revision>66</cp:revision>
  <dcterms:created xsi:type="dcterms:W3CDTF">2013-05-04T12:20:05Z</dcterms:created>
  <dcterms:modified xsi:type="dcterms:W3CDTF">2017-03-07T23:04:24Z</dcterms:modified>
</cp:coreProperties>
</file>