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6" r:id="rId3"/>
    <p:sldId id="260" r:id="rId4"/>
    <p:sldId id="259" r:id="rId5"/>
    <p:sldId id="263" r:id="rId6"/>
    <p:sldId id="265" r:id="rId7"/>
    <p:sldId id="257" r:id="rId8"/>
    <p:sldId id="267"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2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B64CF-06C2-4B8F-811F-917AC978C7F0}" type="datetimeFigureOut">
              <a:rPr lang="en-US" smtClean="0"/>
              <a:pPr/>
              <a:t>12/1/2016</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7DE30-EEF9-4A81-9750-E78F22F7796E}"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37449F22-3D0E-4743-AD52-B7C3177A4A28}" type="datetime1">
              <a:rPr lang="en-US" smtClean="0"/>
              <a:pPr/>
              <a:t>12/1/2016</a:t>
            </a:fld>
            <a:endParaRPr lang="en-US"/>
          </a:p>
        </p:txBody>
      </p:sp>
      <p:sp>
        <p:nvSpPr>
          <p:cNvPr id="5" name="Segnaposto piè di pagina 4"/>
          <p:cNvSpPr>
            <a:spLocks noGrp="1"/>
          </p:cNvSpPr>
          <p:nvPr>
            <p:ph type="ftr" sz="quarter" idx="11"/>
          </p:nvPr>
        </p:nvSpPr>
        <p:spPr/>
        <p:txBody>
          <a:bodyPr/>
          <a:lstStyle/>
          <a:p>
            <a:r>
              <a:rPr lang="en-US" smtClean="0"/>
              <a:t>Linux day 2016 - IVREA </a:t>
            </a:r>
            <a:endParaRPr lang="en-US"/>
          </a:p>
        </p:txBody>
      </p:sp>
      <p:sp>
        <p:nvSpPr>
          <p:cNvPr id="6" name="Segnaposto numero diapositiva 5"/>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84A84FA9-9310-4370-BD3C-E305BCDEF0A4}" type="datetime1">
              <a:rPr lang="en-US" smtClean="0"/>
              <a:pPr/>
              <a:t>12/1/2016</a:t>
            </a:fld>
            <a:endParaRPr lang="en-US"/>
          </a:p>
        </p:txBody>
      </p:sp>
      <p:sp>
        <p:nvSpPr>
          <p:cNvPr id="5" name="Segnaposto piè di pagina 4"/>
          <p:cNvSpPr>
            <a:spLocks noGrp="1"/>
          </p:cNvSpPr>
          <p:nvPr>
            <p:ph type="ftr" sz="quarter" idx="11"/>
          </p:nvPr>
        </p:nvSpPr>
        <p:spPr/>
        <p:txBody>
          <a:bodyPr/>
          <a:lstStyle/>
          <a:p>
            <a:r>
              <a:rPr lang="en-US" smtClean="0"/>
              <a:t>Linux day 2016 - IVREA </a:t>
            </a:r>
            <a:endParaRPr lang="en-US"/>
          </a:p>
        </p:txBody>
      </p:sp>
      <p:sp>
        <p:nvSpPr>
          <p:cNvPr id="6" name="Segnaposto numero diapositiva 5"/>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922EB09B-D513-472F-A9EB-8B1B93C06E2D}" type="datetime1">
              <a:rPr lang="en-US" smtClean="0"/>
              <a:pPr/>
              <a:t>12/1/2016</a:t>
            </a:fld>
            <a:endParaRPr lang="en-US"/>
          </a:p>
        </p:txBody>
      </p:sp>
      <p:sp>
        <p:nvSpPr>
          <p:cNvPr id="5" name="Segnaposto piè di pagina 4"/>
          <p:cNvSpPr>
            <a:spLocks noGrp="1"/>
          </p:cNvSpPr>
          <p:nvPr>
            <p:ph type="ftr" sz="quarter" idx="11"/>
          </p:nvPr>
        </p:nvSpPr>
        <p:spPr/>
        <p:txBody>
          <a:bodyPr/>
          <a:lstStyle/>
          <a:p>
            <a:r>
              <a:rPr lang="en-US" smtClean="0"/>
              <a:t>Linux day 2016 - IVREA </a:t>
            </a:r>
            <a:endParaRPr lang="en-US"/>
          </a:p>
        </p:txBody>
      </p:sp>
      <p:sp>
        <p:nvSpPr>
          <p:cNvPr id="6" name="Segnaposto numero diapositiva 5"/>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1F49E21-28D2-439F-83CC-B5C2A92F0B5A}" type="datetime1">
              <a:rPr lang="en-US" smtClean="0"/>
              <a:pPr/>
              <a:t>12/1/2016</a:t>
            </a:fld>
            <a:endParaRPr lang="en-US"/>
          </a:p>
        </p:txBody>
      </p:sp>
      <p:sp>
        <p:nvSpPr>
          <p:cNvPr id="5" name="Segnaposto piè di pagina 4"/>
          <p:cNvSpPr>
            <a:spLocks noGrp="1"/>
          </p:cNvSpPr>
          <p:nvPr>
            <p:ph type="ftr" sz="quarter" idx="11"/>
          </p:nvPr>
        </p:nvSpPr>
        <p:spPr/>
        <p:txBody>
          <a:bodyPr/>
          <a:lstStyle/>
          <a:p>
            <a:r>
              <a:rPr lang="en-US" smtClean="0"/>
              <a:t>Linux day 2016 - IVREA </a:t>
            </a:r>
            <a:endParaRPr lang="en-US"/>
          </a:p>
        </p:txBody>
      </p:sp>
      <p:sp>
        <p:nvSpPr>
          <p:cNvPr id="6" name="Segnaposto numero diapositiva 5"/>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D65C657-3429-4ECB-B8E6-4DD36AB089D8}" type="datetime1">
              <a:rPr lang="en-US" smtClean="0"/>
              <a:pPr/>
              <a:t>12/1/2016</a:t>
            </a:fld>
            <a:endParaRPr lang="en-US"/>
          </a:p>
        </p:txBody>
      </p:sp>
      <p:sp>
        <p:nvSpPr>
          <p:cNvPr id="5" name="Segnaposto piè di pagina 4"/>
          <p:cNvSpPr>
            <a:spLocks noGrp="1"/>
          </p:cNvSpPr>
          <p:nvPr>
            <p:ph type="ftr" sz="quarter" idx="11"/>
          </p:nvPr>
        </p:nvSpPr>
        <p:spPr/>
        <p:txBody>
          <a:bodyPr/>
          <a:lstStyle/>
          <a:p>
            <a:r>
              <a:rPr lang="en-US" smtClean="0"/>
              <a:t>Linux day 2016 - IVREA </a:t>
            </a:r>
            <a:endParaRPr lang="en-US"/>
          </a:p>
        </p:txBody>
      </p:sp>
      <p:sp>
        <p:nvSpPr>
          <p:cNvPr id="6" name="Segnaposto numero diapositiva 5"/>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65273BA8-3B48-4668-8B41-AFC597ED77FF}" type="datetime1">
              <a:rPr lang="en-US" smtClean="0"/>
              <a:pPr/>
              <a:t>12/1/2016</a:t>
            </a:fld>
            <a:endParaRPr lang="en-US"/>
          </a:p>
        </p:txBody>
      </p:sp>
      <p:sp>
        <p:nvSpPr>
          <p:cNvPr id="6" name="Segnaposto piè di pagina 5"/>
          <p:cNvSpPr>
            <a:spLocks noGrp="1"/>
          </p:cNvSpPr>
          <p:nvPr>
            <p:ph type="ftr" sz="quarter" idx="11"/>
          </p:nvPr>
        </p:nvSpPr>
        <p:spPr/>
        <p:txBody>
          <a:bodyPr/>
          <a:lstStyle/>
          <a:p>
            <a:r>
              <a:rPr lang="en-US" smtClean="0"/>
              <a:t>Linux day 2016 - IVREA </a:t>
            </a:r>
            <a:endParaRPr lang="en-US"/>
          </a:p>
        </p:txBody>
      </p:sp>
      <p:sp>
        <p:nvSpPr>
          <p:cNvPr id="7" name="Segnaposto numero diapositiva 6"/>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D81D536C-67BD-4CA6-A4F1-464AD082C11B}" type="datetime1">
              <a:rPr lang="en-US" smtClean="0"/>
              <a:pPr/>
              <a:t>12/1/2016</a:t>
            </a:fld>
            <a:endParaRPr lang="en-US"/>
          </a:p>
        </p:txBody>
      </p:sp>
      <p:sp>
        <p:nvSpPr>
          <p:cNvPr id="8" name="Segnaposto piè di pagina 7"/>
          <p:cNvSpPr>
            <a:spLocks noGrp="1"/>
          </p:cNvSpPr>
          <p:nvPr>
            <p:ph type="ftr" sz="quarter" idx="11"/>
          </p:nvPr>
        </p:nvSpPr>
        <p:spPr/>
        <p:txBody>
          <a:bodyPr/>
          <a:lstStyle/>
          <a:p>
            <a:r>
              <a:rPr lang="en-US" smtClean="0"/>
              <a:t>Linux day 2016 - IVREA </a:t>
            </a:r>
            <a:endParaRPr lang="en-US"/>
          </a:p>
        </p:txBody>
      </p:sp>
      <p:sp>
        <p:nvSpPr>
          <p:cNvPr id="9" name="Segnaposto numero diapositiva 8"/>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71A3412D-8CF2-4EE1-85AD-6C5E824935B6}" type="datetime1">
              <a:rPr lang="en-US" smtClean="0"/>
              <a:pPr/>
              <a:t>12/1/2016</a:t>
            </a:fld>
            <a:endParaRPr lang="en-US"/>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
        <p:nvSpPr>
          <p:cNvPr id="5" name="Segnaposto numero diapositiva 4"/>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69301D-2E78-499F-99E7-2D62060C8F07}" type="datetime1">
              <a:rPr lang="en-US" smtClean="0"/>
              <a:pPr/>
              <a:t>12/1/2016</a:t>
            </a:fld>
            <a:endParaRPr lang="en-US"/>
          </a:p>
        </p:txBody>
      </p:sp>
      <p:sp>
        <p:nvSpPr>
          <p:cNvPr id="3" name="Segnaposto piè di pagina 2"/>
          <p:cNvSpPr>
            <a:spLocks noGrp="1"/>
          </p:cNvSpPr>
          <p:nvPr>
            <p:ph type="ftr" sz="quarter" idx="11"/>
          </p:nvPr>
        </p:nvSpPr>
        <p:spPr/>
        <p:txBody>
          <a:bodyPr/>
          <a:lstStyle/>
          <a:p>
            <a:r>
              <a:rPr lang="en-US" smtClean="0"/>
              <a:t>Linux day 2016 - IVREA </a:t>
            </a:r>
            <a:endParaRPr lang="en-US"/>
          </a:p>
        </p:txBody>
      </p:sp>
      <p:sp>
        <p:nvSpPr>
          <p:cNvPr id="4" name="Segnaposto numero diapositiva 3"/>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E1BD289-FA7A-4AF1-AB14-FF4560F7F496}" type="datetime1">
              <a:rPr lang="en-US" smtClean="0"/>
              <a:pPr/>
              <a:t>12/1/2016</a:t>
            </a:fld>
            <a:endParaRPr lang="en-US"/>
          </a:p>
        </p:txBody>
      </p:sp>
      <p:sp>
        <p:nvSpPr>
          <p:cNvPr id="6" name="Segnaposto piè di pagina 5"/>
          <p:cNvSpPr>
            <a:spLocks noGrp="1"/>
          </p:cNvSpPr>
          <p:nvPr>
            <p:ph type="ftr" sz="quarter" idx="11"/>
          </p:nvPr>
        </p:nvSpPr>
        <p:spPr/>
        <p:txBody>
          <a:bodyPr/>
          <a:lstStyle/>
          <a:p>
            <a:r>
              <a:rPr lang="en-US" smtClean="0"/>
              <a:t>Linux day 2016 - IVREA </a:t>
            </a:r>
            <a:endParaRPr lang="en-US"/>
          </a:p>
        </p:txBody>
      </p:sp>
      <p:sp>
        <p:nvSpPr>
          <p:cNvPr id="7" name="Segnaposto numero diapositiva 6"/>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AA9E002-1EF5-421A-8083-0631191D580F}" type="datetime1">
              <a:rPr lang="en-US" smtClean="0"/>
              <a:pPr/>
              <a:t>12/1/2016</a:t>
            </a:fld>
            <a:endParaRPr lang="en-US"/>
          </a:p>
        </p:txBody>
      </p:sp>
      <p:sp>
        <p:nvSpPr>
          <p:cNvPr id="6" name="Segnaposto piè di pagina 5"/>
          <p:cNvSpPr>
            <a:spLocks noGrp="1"/>
          </p:cNvSpPr>
          <p:nvPr>
            <p:ph type="ftr" sz="quarter" idx="11"/>
          </p:nvPr>
        </p:nvSpPr>
        <p:spPr/>
        <p:txBody>
          <a:bodyPr/>
          <a:lstStyle/>
          <a:p>
            <a:r>
              <a:rPr lang="en-US" smtClean="0"/>
              <a:t>Linux day 2016 - IVREA </a:t>
            </a:r>
            <a:endParaRPr lang="en-US"/>
          </a:p>
        </p:txBody>
      </p:sp>
      <p:sp>
        <p:nvSpPr>
          <p:cNvPr id="7" name="Segnaposto numero diapositiva 6"/>
          <p:cNvSpPr>
            <a:spLocks noGrp="1"/>
          </p:cNvSpPr>
          <p:nvPr>
            <p:ph type="sldNum" sz="quarter" idx="12"/>
          </p:nvPr>
        </p:nvSpPr>
        <p:spPr/>
        <p:txBody>
          <a:bodyPr/>
          <a:lstStyle/>
          <a:p>
            <a:fld id="{E39FD677-69F4-4B4A-B6D9-D6973459B4A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69B40-FAB4-46B8-B7FB-D25BADD753DD}" type="datetime1">
              <a:rPr lang="en-US" smtClean="0"/>
              <a:pPr/>
              <a:t>12/1/2016</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Linux day 2016 - IVREA </a:t>
            </a: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FD677-69F4-4B4A-B6D9-D6973459B4A5}"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484784"/>
            <a:ext cx="8424936" cy="1863080"/>
          </a:xfrm>
        </p:spPr>
        <p:txBody>
          <a:bodyPr>
            <a:normAutofit fontScale="90000"/>
          </a:bodyPr>
          <a:lstStyle/>
          <a:p>
            <a:r>
              <a:rPr lang="it-IT" dirty="0" smtClean="0">
                <a:solidFill>
                  <a:srgbClr val="FF0000"/>
                </a:solidFill>
              </a:rPr>
              <a:t>Lavorare con gli insegnanti: esperienze </a:t>
            </a:r>
            <a:r>
              <a:rPr lang="it-IT" dirty="0" smtClean="0">
                <a:solidFill>
                  <a:srgbClr val="FF0000"/>
                </a:solidFill>
              </a:rPr>
              <a:t>del gruppo T4T</a:t>
            </a:r>
            <a:br>
              <a:rPr lang="it-IT" dirty="0" smtClean="0">
                <a:solidFill>
                  <a:srgbClr val="FF0000"/>
                </a:solidFill>
              </a:rPr>
            </a:br>
            <a:r>
              <a:rPr lang="it-IT" dirty="0" smtClean="0">
                <a:solidFill>
                  <a:srgbClr val="FF0000"/>
                </a:solidFill>
              </a:rPr>
              <a:t>- </a:t>
            </a:r>
            <a:r>
              <a:rPr lang="it-IT" dirty="0" err="1" smtClean="0">
                <a:solidFill>
                  <a:srgbClr val="FF0000"/>
                </a:solidFill>
              </a:rPr>
              <a:t>Teachers</a:t>
            </a:r>
            <a:r>
              <a:rPr lang="it-IT" dirty="0" smtClean="0">
                <a:solidFill>
                  <a:srgbClr val="FF0000"/>
                </a:solidFill>
              </a:rPr>
              <a:t> </a:t>
            </a:r>
            <a:r>
              <a:rPr lang="it-IT" dirty="0" err="1" smtClean="0">
                <a:solidFill>
                  <a:srgbClr val="FF0000"/>
                </a:solidFill>
              </a:rPr>
              <a:t>for</a:t>
            </a:r>
            <a:r>
              <a:rPr lang="it-IT" dirty="0" smtClean="0">
                <a:solidFill>
                  <a:srgbClr val="FF0000"/>
                </a:solidFill>
              </a:rPr>
              <a:t> </a:t>
            </a:r>
            <a:r>
              <a:rPr lang="it-IT" dirty="0" err="1" smtClean="0">
                <a:solidFill>
                  <a:srgbClr val="FF0000"/>
                </a:solidFill>
              </a:rPr>
              <a:t>Teachers</a:t>
            </a:r>
            <a:r>
              <a:rPr lang="it-IT" dirty="0" smtClean="0">
                <a:solidFill>
                  <a:srgbClr val="FF0000"/>
                </a:solidFill>
              </a:rPr>
              <a:t> -</a:t>
            </a:r>
            <a:endParaRPr lang="en-US" dirty="0">
              <a:solidFill>
                <a:srgbClr val="FF0000"/>
              </a:solidFill>
            </a:endParaRPr>
          </a:p>
        </p:txBody>
      </p:sp>
      <p:sp>
        <p:nvSpPr>
          <p:cNvPr id="3" name="Segnaposto contenuto 2"/>
          <p:cNvSpPr>
            <a:spLocks noGrp="1"/>
          </p:cNvSpPr>
          <p:nvPr>
            <p:ph idx="1"/>
          </p:nvPr>
        </p:nvSpPr>
        <p:spPr>
          <a:xfrm>
            <a:off x="1187624" y="3356992"/>
            <a:ext cx="6995120" cy="2841179"/>
          </a:xfrm>
        </p:spPr>
        <p:txBody>
          <a:bodyPr>
            <a:normAutofit fontScale="85000" lnSpcReduction="20000"/>
          </a:bodyPr>
          <a:lstStyle/>
          <a:p>
            <a:pPr algn="ctr">
              <a:buNone/>
              <a:defRPr/>
            </a:pPr>
            <a:r>
              <a:rPr lang="it-IT" b="1" dirty="0"/>
              <a:t>G. Barbara Demo</a:t>
            </a:r>
            <a:endParaRPr lang="it-IT" dirty="0"/>
          </a:p>
          <a:p>
            <a:pPr marL="274638" indent="-274638" algn="ctr">
              <a:buNone/>
              <a:defRPr/>
            </a:pPr>
            <a:r>
              <a:rPr lang="it-IT" i="1" dirty="0"/>
              <a:t>Dipartimento di </a:t>
            </a:r>
            <a:r>
              <a:rPr lang="it-IT" i="1" dirty="0" smtClean="0"/>
              <a:t>Informatica</a:t>
            </a:r>
          </a:p>
          <a:p>
            <a:pPr marL="274638" indent="-274638" algn="ctr">
              <a:buNone/>
              <a:defRPr/>
            </a:pPr>
            <a:r>
              <a:rPr lang="it-IT" i="1" dirty="0" smtClean="0"/>
              <a:t>Università </a:t>
            </a:r>
            <a:r>
              <a:rPr lang="it-IT" i="1" dirty="0"/>
              <a:t>di Torino</a:t>
            </a:r>
          </a:p>
          <a:p>
            <a:pPr marL="274638" indent="-274638">
              <a:defRPr/>
            </a:pPr>
            <a:endParaRPr lang="it-IT" i="1" dirty="0" smtClean="0"/>
          </a:p>
          <a:p>
            <a:pPr marL="274638" indent="-274638">
              <a:buNone/>
              <a:defRPr/>
            </a:pPr>
            <a:r>
              <a:rPr lang="it-IT" i="1" dirty="0" smtClean="0"/>
              <a:t>Gruppo </a:t>
            </a:r>
            <a:r>
              <a:rPr lang="it-IT" i="1" dirty="0"/>
              <a:t>di lavoro </a:t>
            </a:r>
            <a:r>
              <a:rPr lang="it-IT" b="1" i="1" dirty="0"/>
              <a:t>Informatica e scuola </a:t>
            </a:r>
            <a:r>
              <a:rPr lang="it-IT" i="1" dirty="0"/>
              <a:t>del GRIN (Associazione nazionale dei docenti e ricercatori di Informatica nelle università</a:t>
            </a:r>
            <a:r>
              <a:rPr lang="it-IT" i="1" dirty="0" smtClean="0"/>
              <a:t>)</a:t>
            </a:r>
            <a:endParaRPr lang="it-IT" sz="2800" i="1" dirty="0"/>
          </a:p>
          <a:p>
            <a:pPr>
              <a:buNone/>
            </a:pPr>
            <a:endParaRPr lang="en-US" dirty="0"/>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
        <p:nvSpPr>
          <p:cNvPr id="18434" name="AutoShape 2" descr="data:image/png;base64,iVBORw0KGgoAAAANSUhEUgAAAG8AAABGCAIAAABNBF3JAAAa70lEQVR4nO18aVRUWZZu/3jDn17rVQl2VdbQXdVdtepVKXNEYJqZZmUCZpalVqdZU1ablWUqEcE8xXTvjSAYFBARQRFBVEQGRVTAxBlQEERQRGUSGQSZCaaAiDvfc96PC0EAQRAomt39aq/zw+UKvXt/Z+9vD+fc+w/w77J68g/ftgL/reQNoQlm1/9f8nc0V1NWHU0AIeh+inMsa/Y3b1MAANxwN/mtbOfqogkgBM0VlGYTfikWp3H22zAJNJaR0ZvxO1k4BOysVm9JVhnN8QH6wGekwgHIHNgsGT6lY98ymvoROmEHIVsHlc7MxWjCOMn8V0QTQAhYmstW4HIHTi0CqADK1nNHviQG2qhVesSyCkAIuPORhMKBw0QQcQOy9dyxPcRA+9tRAMJVRZOryCaULgwqhJgIYiKICYF8PRe3jWi7R755BwEQcg3XCETAIAIwqwCUrwOxvyUb75AQcm9YAQhXMdI76ynth5TKFaCiWWNEABUBhSPUfkjWXZpJC4ADAIA3gC0Y66XitpIqZ7hIAaDeSJZn4hzHQQjfzNNn5DXRBBByEIKpMSb5C0LhBLE5S+aWyhmiQurmMSNDMRCyDMtyHAvAqtg0owDHcjlKQu5o4emYCKpcgcKZOafBp0YpCFmOZTmOW53nz5dVQBNw3MVIXObAWYSS9xGVK5A7Mfnh+IQOZyFBURTL0qth0Uxhe//ifJJZpADiBmTruJSviJ6nOIAkzdIcy656mKwCmrWXCMSNQQWWHZM3BhMBVADlDuwxsaG7ZZKgpwgCp+kZk15PATDYQe3dTKpclnr6bNQLoXw92PsJUVc8TVDTNEMwDMNx3Cpy+uui2ddCRXuRKhcrZpgtIZQ7wPgdxscVY9P4OG400CTFvh6gDMWdCiLkjrYpIIJKZ4i6MyXJU+OjExRjoKnXVcBcXgtNcpo99jWhcORstIRfCgcQ6UFUFoxO6nUGfJqkSN6eVzIJVGYTCmcrMW6RRqHCiTkVYuh9Pk4xUxRFsjNM+rqYvg6a4PJBQu7IYkLrIWbZQdTv0iUpY6O6EQOuJ0lT0K3g6RDC3mY64iNK5bZSBThMAOQO3ME/GRurJ3BaT1EEQzOvD+iroQkgBI9vkoiIRgUrw3HOQVyg0pU5GzEx0DtswCcJAucBtdkaQOFsmjeucABL8/WyUQIjPYiKc5PThgmKNtI0/ZqAviKaI11U7BZSaSNdLrFQN6BwYjP8pztbRgz4mBHHaZo2FU8kTmXsvRLjezbePz/OL/+Q7MJQ75iZDtytdELhzGACDhOtjGr4pRZBTASUTgAV0pf2T40OT5L0NEVRLMu+cq2xUjQBhIAhuZMBhGKJ4m4lC6BCKHcASV8YGu+PTOGjRqOBpmg+5LMP3tz4v0Pe/Z8hG/9X6Ib/EeJpp3z+5OWsDrDzIaX9gELcZv6fV1YAEwHEFSocuZOBxu5nkyQzRVEkwzDA9iB5PTS5W2mk3JFBhUuHmBCipiWAqAAibhBxg4grVLnCWQhMPwZyB7BvC1FbMqqf1hmM0xCC+jttW36IffwdlZc96mWPeqxBtv9E29HUByGEkMP17JGdpMLJKojzFZingwtE5hMUKoSy9SDhc/zJ7QmC0lMkzvBR/6bRfFZFqjdSqBtARRwmhJgIqlyhbD2UrQNh60DYr0DYr7iwdUC2HsgdgMKRUzpzKlcaEdLYBkazkdFuYrQfMPMs4fs/J6D9kLyVpdNPjfd1D+7+IPHX/6jwWotaRLPkEC53ZM3zuMIRytbBWQVA2Dowp4MTp3RhVW40KqLV7zLh7zHaTYxm40JyQIVQ4Qgjfk3dyZmcmp4kX4lGbUcTQAgnBpiEHaTSac6tUAGI20Kf9KPOhFHnMOJCtKE4wXgthSzPoO5mUzUFdH0J9bQUb72Ldz6kepuY4S7m4TeE+l12UU0DVC4AFTFFiZNRe7I3/aOMx3EWTdX2n0TwaD6rotQbaNRtzgfV7uDITjoziM5R0ufD8cIYQ8kh/MYx6s4puuosVVdIP75GNt02ttXgLxqYgWfsyAsmT0lbrJGVzhARMBdip3SDExRtoCiKZVcA6ArQ5Bg2R4HLHWdcciZIndmLsQYI2dmWeUFrsUAPACHsacY17y0uBgAmAmoB3P2zuo++o/K0QxahqX3xrN84ARL/aLadIogKoWYj1/mQmn06Z6YGmH3oQjUuH1iSKBA3qHDk0n0MXc3jxAyNsjZWb8uiyTeyAEJQlYvP1slzQxqFE1cQZZyvsQUEzf/Q30ZpPrCApsYdhroO/mZtrIed0tN+HqAea5Df/TS8q6X3cjwtn98soEKoeZdrr6UX6bAYTdNfgqvJ9NK0C1AhlK2H8Z/hj8sncHKSpGZodFXQBBByXY8o7SZK5brwwQpncA4jLf1DzsyGOWcBkBtoo8M/XIim2h0iQurzH5/ysJN52is//V70lu/FeNojJt/87Ofaiwldmo0cuiiBYO5cWxWzjBXmOgDuegqpdLZaVwmhwhGEb6JKMyf145MEYRON2oAmBNNjTPJOQulk4fEqF5AhZfpb6ZdPmfY6qrkSb7iBD7RTJo/gWFiZa8zXGs6iRFYoneFHpeyk1O7cAt7UuMOvflbqsUbpZY942mN7flG940cnPO1VXvaIlz3qaa/a8k6kTNSLLWoWUCFEhVzFGaL/Gd31iG67RzSWGZ+WGvHpOXxHeujC+Kn8cGOukjwVRKdLqbitNCJcpkpFRUDpAhQudFHC5Nj4uMHI0yi7NFY28SZ3IYqQW27GASaC6ndBxCZW+x6r3sCqBHToeupG6tywnWVA6i4q8N+4sF9xYeugbD1UOMDFUPo7PN9sr/W0V3nYyb/4aSEqoj/70XFPOyXvm572yKdro4Ic+tXulv0o/H02YhOr3sii7ozShdZuMg62z0VMZz0pdyJDfgFCfwVk64BsPVx2TIPycy8hVLmCgsTe7p4XOp1uamqKJEmGYZaaKizvm3VFhErAWOkgUSFUzRaSqBtUOMKryXNnWwCArBDaPG8sWGp3KHfTb3snydNO4WGn2P5OstJtChWyn/0wfQGaIU5LoCmCiBtUuULEFSJuEHGBEZuY3mbaZENfK6ndRK2wCQaoCKCu8MBfu2/dKH34sK69vX1oaEiv1xMEsVTUL4Nm/zM62otULjM6nLeUzqD4gPlBEMhTLYmmWgQxEffnnxTwdLl5rdbfoT18A0SE1IrQnLe7Ahj+Pvvi8VykD3UwUR/TC7uGZZcAYr8eTd53+kxOZklJSU1NTWtra39//8TEBD7TBC/MS0uhCSAExDSbtscod1zZWEHhBAqijWanWqBASyksUz7QuEPvX9Z52qFe9koPO+Wun5dr3CEmgoiQ/uyHxz3tFK+Gpvpdtr12Dk1dD7tvM2MzmgATQUwIMRGr/FuuNgI7cCAh40RGYWFhZWVlY1Pjy5cvx8bGDAYDRVELALWCJvfNQULutOKBm8IJnFPj5mgWxeAKSxlM4w5DnPp+80/7PO0UnnbKP/xzDiZiNSKoFkFUxP77j4552ilmsxDy6dqoUOchzQa4LKCoEGLubOvduUifGGRit6wITYAJoGxLZYB/QGhoCIZhsbGxaWlp5wvOl5WXNTQ0vHgxQ6MLPNQymgCAh5cJVMigbnClMwWlM8iRU2acAkoOGi0Wd6iQ+f2Psz5eI/OyV235XlyQUzciJFUCo0pAhG5q2PYzjank9LRHPlkbGejYiQgJREguiyYqZBtL53xzSsfEb6dVtqMpgKpNvT5fKyQ+e3z9/IKCglQq1d69e1NSUnLzcq9fv/7gwYOOjo7h4eEFIW8ZTY4BeWpjyC/ZWTRXxpuZgTTHzjH09RRK4cyh83+mFkGVAN/6/YOedkove+TTf4ra/oPD299J2v6DpG0/SN76L9rN3+dJ01TDq7e+k7DtnUN/+ekl1HpxI4SIG1t/Ze5SgmGcO/g5YyOaaiFE3amAPx/1lu4Si8VSqdTHxycoKEihUERGRh46dCgr63TJlZLa2tqOjo7JyUmSJE1l05JZaHqUzdfiCicWcYWoDUqYlsoFpksohp5rMcsyGIWTZTS3vZM0m2oQDzv57JJ5rFF52anno4l62Ck+WhP62Y8yUCFjTQchVLmy9y/hJluIKZD0Z8rGwyu1AIZsvSGW7BGLvcVisVgslkgkPj4+AQEBMpksPDw8ISHhdNbpa9eu1dfXj4yMGAyG5dGEEHIMdzMNR4S00nkFvqlygam7KJqcQ7PyDKV0MuvuzX3znUQPO7mnvWpm2SFea1CvNaiXHboASj7eP14j3/HjE6jIKpoiqHRhq84aTYbQRjblS9wmNAVQ8VGXz+4wsWS3eL5IpVJ/f/+wsDCtVpucnJyff66ysrK/v59nz+XRhBBCyNYWEtpNpMKRQ20LeZULPPIfNGmc4+Z7+ZTSeWHzM+ubyZ52iJe92stevdlO62Wv9lqr8lqLeK1FPNeiZlAiXvaYlz3mYaf8/MenURFrXQeFM3vn9FykMyR7bLdxOTQBJoToBsL/i0N8jC8WqVQaGBiIIEh8fPyZ7DPl5eUvX77U6/W2owkg5NqqyLithHz9Qv+yjKYrTPwjiU/PoVn/DaNyW4gmJoKokA126g1w6Ahw6Axc3+3n+vBv29C/fu771Q7/v/4u4Lf/qvC0Q82yUIT4F48CHbtCnPvR5Y4uFE5cabpZ5w7ASX9C6WxVcyHEhDBke4lYstvbIpZmaCYkJOTm5b6Cb8602wNt1JEvCZkDhy5XMCGuMH6HkZiiTSOGR1cpRLB4oAkxEdS4Q80GqHGHGncY8oezEl9vqa+31M9bKpFs/78yzzXYLJroJ9/XhGxsDHefOc9ZFs3rKaZZAcfSbGYwZQ1NIcQEUP7xM8meILFkt8QSnBKJxNfXNywsLDIyMjU1taioqK6ubnhk2FbeXADrxCB5KtCocOQQqy0aKoTaD+lslSFPZTwdRB2X0gd2UJhoab8WQkwAw35TIRZLZohfIhbvlm77hdyEppcduvkHCr+dWvXvaxABhy6XnRE3cOhPZH644YycOBlAHdtNRXtY3k5MBFERxIQQeXfaf+d+seTrJfxSzGd2DMMOHjyYm5t7+/btlpaWyYlJkiSXqZAWC8exHCBHh/W5Gr3KbRl7UAEIW8eF/ZKTrQPydVDlbI1w1QKo+LBb+nWYt2S3RCyZh+Z3MS871MsO9VyDffJ9VbBEERu370BAhfo9AlmOBJXOXOjsmYps/aLDqEVoBv37Be8ZKC14plQqDQgIUCqVMTExJ06euHr16qNHj3p7e41GIz8EWRmaLMviOD4+qevo6MiO7EHdaWThrHOeMdZ9Z+Y3QoAJIbJh2v8vCfOIXyIW75b+9ufyj/8P6vFdxOO7yEffQbzWqlSB0SmpyTl5p08dqIz4ZAJx4fs/W3Kj1R8IoNyjUeLtK5bsseiVEonEz8+Pj/GjR49eunSppqams7NzdGx0QXO5MjR1Ol1bx7O71XfSI2uw96cRV2hLXlpicagIoEIQ9Nl5C/HlLdm5NeDPXoF/2Ry089OQXVsVvn8MT4hLys7NLrpcVHK9MDv9SvSOHpUrxKzdJrNhCSGyccL3y8il8jhfbAYHB6vV6sTExLy8vNu3b7e2tg4NDU1PTy+4w7QCNAmCGBsb6+zsrKm5V3j5/JGIEvXHuuUizpq/qAUwbHPtrFNIFprhI/bxE/sH+ITJgrWR6qTDB7Oys0pKrty+U15WVl5UUpBxLCtq5wNEyGIrHQ6ZQYmJuKDPc7wlX4u9FyqwIMZjY2NPnTp17dq1hoaGvr4+vgtaMJSznTc5kiT1en1/f39jY2NZ2a1zBdnJMWfDf9ONuEBrZ+uWYxxiAqj8YMBnl2pJ4pdIpFJpYGAAokL27487eepkyZWSmpqahobHDx48LC0rPXc+J/VoSpTkGrpxGnOF6leIEgGUba6TePtYj3GZTBYVFZV6LLWoqKi2trarq2tsbMxoNC6ew9uKJgCAYRgcx8fHx3t6ehoaHpeWlZ4ryD6amBnxefNsxK0ATXQD7v/F4aXiSzzbe8jl8r1796anpxcVFd27d6+1tbWrq+v58+f19fW3Sm/l5+elph2OCctDPQZWTDtCqHp/xOcrtbfVPB4cHKzRaJKSks6eO1tRUdHa2jo8PGwwGFY037TsnjRNG43GsbGxnp6eJ0+elN8uL7iYl3Y0I/rLB4iAm6UwG3KCEAZvL/aW7LaYQMWzxV1oaKhWqz18+PD58+fv3r3LD2t1Ot3Q0FBXV9fjx4/Ly8sLCs6nnziyX5uu3tqKuJnykg3BIWSDfn/KW/qVle0MCAhQqVT79+/PzDx1/cb1J0+e9PX16fV686roFdEEALAsywM6Pj7e29vb1NRUUVFRWHQh40R6rE85ugFHXeGy81C1AIZ5PZbs8V/cC5s7BV/cJSQkZOdkl5aVNjU18XNvg8EwNTU1NjbGK1BZWVlUXHjidNrB+OTwv1TNThGXWWoBDPv0rtRb7G2Jss1jPDo6Oi0trbi4uK6urru7e3x8HMfxpe5HruzmDACA91AcxycmJvr7+1taWqqrq4u/Kco8fTxe9g2yaQK1Vjnx8aXz+SrcW7pkfJmcIjY29sTJE1euXql/VN/T0zMxMUEQBEVRFEXxCgwMDLS2ttbU1Fy5cuVMdmZS8qEoyWX0vallABVC1Qf9PrsQ6zEeEhISHh6enJycn59fWVnZ1tbGT4xoml7qHHjFNw7NAZ2cnBwcHGx73lZ7//6Vq99k5Z5I1OZrPAf5ShBdHHFCiLozgX84bqXlkEqlJuI/duzYXHE3OmpyCo7jeBLX6/VDQ0MdHR0PHj68cePG2bO5KccS98lyMY8+1HVxNQpQEVALISpi/P+UKpbusuSUMzqYphtZWVk3b918+vTpwMDA1NTU4tOL10KTF47jWJYlSXJqamp4eLijo+PBgwfXb9zIyz99OC4nfHv7bGk9D0pMAEN+e0si3iO22AnP0iXvFElJSefyz92puPPs2TOe+M0t4bMiSZLT09M6ne7FixczNHqhIP1ESnxEmuZ3jYgbXHAzBRUBTABDt5SLrVK2efa7fPnygwcPuru7xyfGCYKwfkn+1W9qmwA12dPw6FFZ6a1zBdlHk05G/qkBdYXmh65qAVR+3CbZEyyW7JZ4SyyyFU+XKIoeOHAgKyvr1q1bT5486e/v54l/gSW8AhRFGQyG8fHxly9fNjU13b1bWVRUeOp0ekJ8kvY/7qIi2lSN8lAqP+zx+VpmBc152a/gfFVVVXt7u06nMxqNFvP46qAJZ/MSbw+f6J8+eXLndvmFwnPp6Rl7v65GZowBmAAi707679zrLf1aIhZLxBbQ5EuimV44I6OkpOThw4fmxG9RAXPaGRgYePbsWU3N/StXr2bnZCYfPhTlW4y+P8lHPSqEyAbc/4sksfRvvBcuFeP8dp45c6a0tLSpqWlwcNAU4695c8YmQE2Jvq+vr7m5ufLu3cLLF0+cOh4XcAvdaEBdISpiQn6fLfbZJVk6vsx74YsXL967d6+9vX10dJR3Citm8DRKkqR+Ss/TTn19/c2bN8+ey01JS45RZmFevYgrxNxg6Par5kcUFrdToVDs27fv+PHj/Haasp8tL8KsznuWFhzkXs3lkuLMMxkJqkL016PKbTUBgYFSX4lkiXKEz6EzdfLZs/y8i++FrRM/L/ym8rQzOjra3d395MmT27fvXLhYcPzk0fio1PDfNak82wJ95FIfiVhiWQc+xiMiIlJSUgouFFRXV3d0dPDZz/p2rjKafMQxDEMQBJ9n29vba2trr167kpOXeWjvmUgsQaGSBQYG+vj4SBYZw9MlgiD79+8/ffr0jRs3+Dp5Uj+5mC6t6MDTjqkcbm5urqqqKi4uzsw6nnjgcITqoFwRZl0HfnyZk5NTVlbW3NzMb+eydGmSVXsH2AQon+hHRkY6OztnI+7MkZTDe6P3qpTKoKAgX19fc2P4HMrHF59D6+rqXrx4MTY+xtOl7Vd7F5TDAwMDbW1t9+/fv3b1WnbumcNHEqOjo5WzOkil0sUxHhMTc+LEiStXrtTX1798+XJiYsL27YSr/l0P87yk0+m6u7sfP35cXl52/nzBsWPHYmJiUBQNCQkxAWqiS1N8VVVVPX/+fEQ3slQvvKyYR8nw8HBnZ0d9fX1paem5/PzU1FSTDn5+flKpVCKRmFN2ytEUnrL5GF8wDF5WVv+bM7yDmBL9y5cvGxsbKyoqLl66ePz48bi4OLVaHRoa6u/v7+Pj4+vraxod5uTmlJeXNzU12VInL6uDWfU2Q6N37ty5eOliRkZGfHy8RqMJCwsLCAjw9fX18/MLDg6eOaLIyzWn7JVu5xv5go+FBrS1paq6qri46OTJkwkJCeHh4XK5PDg4OCQkBEGQ/XH7MzMzr12/1tDQ0Nvba7pA8Tqvlc0UG9RcsdHS0lJdVX35cnFmZmZiYmJERIRCoQgJCQkNDUUQJC4uznx8aWW0YUXe1Le6zPMSn+jb2tpqampKSkqysrIOHToUFRWlxtRqtTo2NjY9Pb24uLj2fm1nZ+fY2Irp0ooOfPVmKjba2trq6mqvXbuak5Nz5MiRffv2aTQajUYTExOTlpZWVFR4//7919HhzX75bAGFzTSg16/n5uWmpqYmHEw4mHgwPS294ELB3bt329rahoeHbSyJVqoDP+oeHh7u6uriaTT/fH768fRDSYcSExPT0tPOF5yvqKgwdbGvRtlv/DtypoaaT/RdXV0NDQ1lZWUXL13MycnJyc0pLCy8U3Gnubl5YGDA1EGurgILmvqenp6nT59WVlZevlx89tzZvLzcS4WXbt++3djYyHex1Ku+tP42vspnnuhHR0d7enoaGxvv3btXVlZWVlZWXV3d1NTEn7TY2HK8mg6maTdPo62trQ8ePKioqCgvL6+urn769Glvb+/4+PKjDSvylr5xaG4MXwl2dHS0tLQ0Nze3t7ebrj+v/C31lckC5unu7m5ra2tpaWlvb+/r67M+CbZF3t4XI80TvV6vHx0dHRwcHBwc1Ol0er1+qZvkq66DedSPT4yPjIwMDQ3pdLrJyUmTDq8cHG/1+5smY/j+b3p6enp62mAw8K+NrMq3IGxUg99XgiCMRqPBYDAajSRJfltv+7+WmIonmqZpmjbh+HagNAnHcSzD8mowDLMqfP2tfRsWmMl/Bh1WRY2/f2l3NeXvaK6m/D8gB71QyjDxV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png;base64,iVBORw0KGgoAAAANSUhEUgAAAG8AAABGCAIAAABNBF3JAAAa70lEQVR4nO18aVRUWZZu/3jDn17rVQl2VdbQXdVdtepVKXNEYJqZZmUCZpalVqdZU1ablWUqEcE8xXTvjSAYFBARQRFBVEQGRVTAxBlQEERQRGUSGQSZCaaAiDvfc96PC0EAQRAomt39aq/zw+UKvXt/Z+9vD+fc+w/w77J68g/ftgL/reQNoQlm1/9f8nc0V1NWHU0AIeh+inMsa/Y3b1MAANxwN/mtbOfqogkgBM0VlGYTfikWp3H22zAJNJaR0ZvxO1k4BOysVm9JVhnN8QH6wGekwgHIHNgsGT6lY98ymvoROmEHIVsHlc7MxWjCOMn8V0QTQAhYmstW4HIHTi0CqADK1nNHviQG2qhVesSyCkAIuPORhMKBw0QQcQOy9dyxPcRA+9tRAMJVRZOryCaULgwqhJgIYiKICYF8PRe3jWi7R755BwEQcg3XCETAIAIwqwCUrwOxvyUb75AQcm9YAQhXMdI76ynth5TKFaCiWWNEABUBhSPUfkjWXZpJC4ADAIA3gC0Y66XitpIqZ7hIAaDeSJZn4hzHQQjfzNNn5DXRBBByEIKpMSb5C0LhBLE5S+aWyhmiQurmMSNDMRCyDMtyHAvAqtg0owDHcjlKQu5o4emYCKpcgcKZOafBp0YpCFmOZTmOW53nz5dVQBNw3MVIXObAWYSS9xGVK5A7Mfnh+IQOZyFBURTL0qth0Uxhe//ifJJZpADiBmTruJSviJ6nOIAkzdIcy656mKwCmrWXCMSNQQWWHZM3BhMBVADlDuwxsaG7ZZKgpwgCp+kZk15PATDYQe3dTKpclnr6bNQLoXw92PsJUVc8TVDTNEMwDMNx3Cpy+uui2ddCRXuRKhcrZpgtIZQ7wPgdxscVY9P4OG400CTFvh6gDMWdCiLkjrYpIIJKZ4i6MyXJU+OjExRjoKnXVcBcXgtNcpo99jWhcORstIRfCgcQ6UFUFoxO6nUGfJqkSN6eVzIJVGYTCmcrMW6RRqHCiTkVYuh9Pk4xUxRFsjNM+rqYvg6a4PJBQu7IYkLrIWbZQdTv0iUpY6O6EQOuJ0lT0K3g6RDC3mY64iNK5bZSBThMAOQO3ME/GRurJ3BaT1EEQzOvD+iroQkgBI9vkoiIRgUrw3HOQVyg0pU5GzEx0DtswCcJAucBtdkaQOFsmjeucABL8/WyUQIjPYiKc5PThgmKNtI0/ZqAviKaI11U7BZSaSNdLrFQN6BwYjP8pztbRgz4mBHHaZo2FU8kTmXsvRLjezbePz/OL/+Q7MJQ75iZDtytdELhzGACDhOtjGr4pRZBTASUTgAV0pf2T40OT5L0NEVRLMu+cq2xUjQBhIAhuZMBhGKJ4m4lC6BCKHcASV8YGu+PTOGjRqOBpmg+5LMP3tz4v0Pe/Z8hG/9X6Ib/EeJpp3z+5OWsDrDzIaX9gELcZv6fV1YAEwHEFSocuZOBxu5nkyQzRVEkwzDA9iB5PTS5W2mk3JFBhUuHmBCipiWAqAAibhBxg4grVLnCWQhMPwZyB7BvC1FbMqqf1hmM0xCC+jttW36IffwdlZc96mWPeqxBtv9E29HUByGEkMP17JGdpMLJKojzFZingwtE5hMUKoSy9SDhc/zJ7QmC0lMkzvBR/6bRfFZFqjdSqBtARRwmhJgIqlyhbD2UrQNh60DYr0DYr7iwdUC2HsgdgMKRUzpzKlcaEdLYBkazkdFuYrQfMPMs4fs/J6D9kLyVpdNPjfd1D+7+IPHX/6jwWotaRLPkEC53ZM3zuMIRytbBWQVA2Dowp4MTp3RhVW40KqLV7zLh7zHaTYxm40JyQIVQ4Qgjfk3dyZmcmp4kX4lGbUcTQAgnBpiEHaTSac6tUAGI20Kf9KPOhFHnMOJCtKE4wXgthSzPoO5mUzUFdH0J9bQUb72Ldz6kepuY4S7m4TeE+l12UU0DVC4AFTFFiZNRe7I3/aOMx3EWTdX2n0TwaD6rotQbaNRtzgfV7uDITjoziM5R0ufD8cIYQ8kh/MYx6s4puuosVVdIP75GNt02ttXgLxqYgWfsyAsmT0lbrJGVzhARMBdip3SDExRtoCiKZVcA6ArQ5Bg2R4HLHWdcciZIndmLsQYI2dmWeUFrsUAPACHsacY17y0uBgAmAmoB3P2zuo++o/K0QxahqX3xrN84ARL/aLadIogKoWYj1/mQmn06Z6YGmH3oQjUuH1iSKBA3qHDk0n0MXc3jxAyNsjZWb8uiyTeyAEJQlYvP1slzQxqFE1cQZZyvsQUEzf/Q30ZpPrCApsYdhroO/mZtrIed0tN+HqAea5Df/TS8q6X3cjwtn98soEKoeZdrr6UX6bAYTdNfgqvJ9NK0C1AhlK2H8Z/hj8sncHKSpGZodFXQBBByXY8o7SZK5brwwQpncA4jLf1DzsyGOWcBkBtoo8M/XIim2h0iQurzH5/ysJN52is//V70lu/FeNojJt/87Ofaiwldmo0cuiiBYO5cWxWzjBXmOgDuegqpdLZaVwmhwhGEb6JKMyf145MEYRON2oAmBNNjTPJOQulk4fEqF5AhZfpb6ZdPmfY6qrkSb7iBD7RTJo/gWFiZa8zXGs6iRFYoneFHpeyk1O7cAt7UuMOvflbqsUbpZY942mN7flG940cnPO1VXvaIlz3qaa/a8k6kTNSLLWoWUCFEhVzFGaL/Gd31iG67RzSWGZ+WGvHpOXxHeujC+Kn8cGOukjwVRKdLqbitNCJcpkpFRUDpAhQudFHC5Nj4uMHI0yi7NFY28SZ3IYqQW27GASaC6ndBxCZW+x6r3sCqBHToeupG6tywnWVA6i4q8N+4sF9xYeugbD1UOMDFUPo7PN9sr/W0V3nYyb/4aSEqoj/70XFPOyXvm572yKdro4Ic+tXulv0o/H02YhOr3sii7ozShdZuMg62z0VMZz0pdyJDfgFCfwVk64BsPVx2TIPycy8hVLmCgsTe7p4XOp1uamqKJEmGYZaaKizvm3VFhErAWOkgUSFUzRaSqBtUOMKryXNnWwCArBDaPG8sWGp3KHfTb3snydNO4WGn2P5OstJtChWyn/0wfQGaIU5LoCmCiBtUuULEFSJuEHGBEZuY3mbaZENfK6ndRK2wCQaoCKCu8MBfu2/dKH34sK69vX1oaEiv1xMEsVTUL4Nm/zM62otULjM6nLeUzqD4gPlBEMhTLYmmWgQxEffnnxTwdLl5rdbfoT18A0SE1IrQnLe7Ahj+Pvvi8VykD3UwUR/TC7uGZZcAYr8eTd53+kxOZklJSU1NTWtra39//8TEBD7TBC/MS0uhCSAExDSbtscod1zZWEHhBAqijWanWqBASyksUz7QuEPvX9Z52qFe9koPO+Wun5dr3CEmgoiQ/uyHxz3tFK+Gpvpdtr12Dk1dD7tvM2MzmgATQUwIMRGr/FuuNgI7cCAh40RGYWFhZWVlY1Pjy5cvx8bGDAYDRVELALWCJvfNQULutOKBm8IJnFPj5mgWxeAKSxlM4w5DnPp+80/7PO0UnnbKP/xzDiZiNSKoFkFUxP77j4552ilmsxDy6dqoUOchzQa4LKCoEGLubOvduUifGGRit6wITYAJoGxLZYB/QGhoCIZhsbGxaWlp5wvOl5WXNTQ0vHgxQ6MLPNQymgCAh5cJVMigbnClMwWlM8iRU2acAkoOGi0Wd6iQ+f2Psz5eI/OyV235XlyQUzciJFUCo0pAhG5q2PYzjank9LRHPlkbGejYiQgJREguiyYqZBtL53xzSsfEb6dVtqMpgKpNvT5fKyQ+e3z9/IKCglQq1d69e1NSUnLzcq9fv/7gwYOOjo7h4eEFIW8ZTY4BeWpjyC/ZWTRXxpuZgTTHzjH09RRK4cyh83+mFkGVAN/6/YOedkove+TTf4ra/oPD299J2v6DpG0/SN76L9rN3+dJ01TDq7e+k7DtnUN/+ekl1HpxI4SIG1t/Ze5SgmGcO/g5YyOaaiFE3amAPx/1lu4Si8VSqdTHxycoKEihUERGRh46dCgr63TJlZLa2tqOjo7JyUmSJE1l05JZaHqUzdfiCicWcYWoDUqYlsoFpksohp5rMcsyGIWTZTS3vZM0m2oQDzv57JJ5rFF52anno4l62Ck+WhP62Y8yUCFjTQchVLmy9y/hJluIKZD0Z8rGwyu1AIZsvSGW7BGLvcVisVgslkgkPj4+AQEBMpksPDw8ISHhdNbpa9eu1dfXj4yMGAyG5dGEEHIMdzMNR4S00nkFvqlygam7KJqcQ7PyDKV0MuvuzX3znUQPO7mnvWpm2SFea1CvNaiXHboASj7eP14j3/HjE6jIKpoiqHRhq84aTYbQRjblS9wmNAVQ8VGXz+4wsWS3eL5IpVJ/f/+wsDCtVpucnJyff66ysrK/v59nz+XRhBBCyNYWEtpNpMKRQ20LeZULPPIfNGmc4+Z7+ZTSeWHzM+ubyZ52iJe92stevdlO62Wv9lqr8lqLeK1FPNeiZlAiXvaYlz3mYaf8/MenURFrXQeFM3vn9FykMyR7bLdxOTQBJoToBsL/i0N8jC8WqVQaGBiIIEh8fPyZ7DPl5eUvX77U6/W2owkg5NqqyLithHz9Qv+yjKYrTPwjiU/PoVn/DaNyW4gmJoKokA126g1w6Ahw6Axc3+3n+vBv29C/fu771Q7/v/4u4Lf/qvC0Q82yUIT4F48CHbtCnPvR5Y4uFE5cabpZ5w7ASX9C6WxVcyHEhDBke4lYstvbIpZmaCYkJOTm5b6Cb8602wNt1JEvCZkDhy5XMCGuMH6HkZiiTSOGR1cpRLB4oAkxEdS4Q80GqHGHGncY8oezEl9vqa+31M9bKpFs/78yzzXYLJroJ9/XhGxsDHefOc9ZFs3rKaZZAcfSbGYwZQ1NIcQEUP7xM8meILFkt8QSnBKJxNfXNywsLDIyMjU1taioqK6ubnhk2FbeXADrxCB5KtCocOQQqy0aKoTaD+lslSFPZTwdRB2X0gd2UJhoab8WQkwAw35TIRZLZohfIhbvlm77hdyEppcduvkHCr+dWvXvaxABhy6XnRE3cOhPZH644YycOBlAHdtNRXtY3k5MBFERxIQQeXfaf+d+seTrJfxSzGd2DMMOHjyYm5t7+/btlpaWyYlJkiSXqZAWC8exHCBHh/W5Gr3KbRl7UAEIW8eF/ZKTrQPydVDlbI1w1QKo+LBb+nWYt2S3RCyZh+Z3MS871MsO9VyDffJ9VbBEERu370BAhfo9AlmOBJXOXOjsmYps/aLDqEVoBv37Be8ZKC14plQqDQgIUCqVMTExJ06euHr16qNHj3p7e41GIz8EWRmaLMviOD4+qevo6MiO7EHdaWThrHOeMdZ9Z+Y3QoAJIbJh2v8vCfOIXyIW75b+9ufyj/8P6vFdxOO7yEffQbzWqlSB0SmpyTl5p08dqIz4ZAJx4fs/W3Kj1R8IoNyjUeLtK5bsseiVEonEz8+Pj/GjR49eunSppqams7NzdGx0QXO5MjR1Ol1bx7O71XfSI2uw96cRV2hLXlpicagIoEIQ9Nl5C/HlLdm5NeDPXoF/2Ry089OQXVsVvn8MT4hLys7NLrpcVHK9MDv9SvSOHpUrxKzdJrNhCSGyccL3y8il8jhfbAYHB6vV6sTExLy8vNu3b7e2tg4NDU1PTy+4w7QCNAmCGBsb6+zsrKm5V3j5/JGIEvXHuuUizpq/qAUwbHPtrFNIFprhI/bxE/sH+ITJgrWR6qTDB7Oys0pKrty+U15WVl5UUpBxLCtq5wNEyGIrHQ6ZQYmJuKDPc7wlX4u9FyqwIMZjY2NPnTp17dq1hoaGvr4+vgtaMJSznTc5kiT1en1/f39jY2NZ2a1zBdnJMWfDf9ONuEBrZ+uWYxxiAqj8YMBnl2pJ4pdIpFJpYGAAokL27487eepkyZWSmpqahobHDx48LC0rPXc+J/VoSpTkGrpxGnOF6leIEgGUba6TePtYj3GZTBYVFZV6LLWoqKi2trarq2tsbMxoNC6ew9uKJgCAYRgcx8fHx3t6ehoaHpeWlZ4ryD6amBnxefNsxK0ATXQD7v/F4aXiSzzbe8jl8r1796anpxcVFd27d6+1tbWrq+v58+f19fW3Sm/l5+elph2OCctDPQZWTDtCqHp/xOcrtbfVPB4cHKzRaJKSks6eO1tRUdHa2jo8PGwwGFY037TsnjRNG43GsbGxnp6eJ0+elN8uL7iYl3Y0I/rLB4iAm6UwG3KCEAZvL/aW7LaYQMWzxV1oaKhWqz18+PD58+fv3r3LD2t1Ot3Q0FBXV9fjx4/Ly8sLCs6nnziyX5uu3tqKuJnykg3BIWSDfn/KW/qVle0MCAhQqVT79+/PzDx1/cb1J0+e9PX16fV686roFdEEALAsywM6Pj7e29vb1NRUUVFRWHQh40R6rE85ugFHXeGy81C1AIZ5PZbs8V/cC5s7BV/cJSQkZOdkl5aVNjU18XNvg8EwNTU1NjbGK1BZWVlUXHjidNrB+OTwv1TNThGXWWoBDPv0rtRb7G2Jss1jPDo6Oi0trbi4uK6urru7e3x8HMfxpe5HruzmDACA91AcxycmJvr7+1taWqqrq4u/Kco8fTxe9g2yaQK1Vjnx8aXz+SrcW7pkfJmcIjY29sTJE1euXql/VN/T0zMxMUEQBEVRFEXxCgwMDLS2ttbU1Fy5cuVMdmZS8qEoyWX0vallABVC1Qf9PrsQ6zEeEhISHh6enJycn59fWVnZ1tbGT4xoml7qHHjFNw7NAZ2cnBwcHGx73lZ7//6Vq99k5Z5I1OZrPAf5ShBdHHFCiLozgX84bqXlkEqlJuI/duzYXHE3OmpyCo7jeBLX6/VDQ0MdHR0PHj68cePG2bO5KccS98lyMY8+1HVxNQpQEVALISpi/P+UKpbusuSUMzqYphtZWVk3b918+vTpwMDA1NTU4tOL10KTF47jWJYlSXJqamp4eLijo+PBgwfXb9zIyz99OC4nfHv7bGk9D0pMAEN+e0si3iO22AnP0iXvFElJSefyz92puPPs2TOe+M0t4bMiSZLT09M6ne7FixczNHqhIP1ESnxEmuZ3jYgbXHAzBRUBTABDt5SLrVK2efa7fPnygwcPuru7xyfGCYKwfkn+1W9qmwA12dPw6FFZ6a1zBdlHk05G/qkBdYXmh65qAVR+3CbZEyyW7JZ4SyyyFU+XKIoeOHAgKyvr1q1bT5486e/v54l/gSW8AhRFGQyG8fHxly9fNjU13b1bWVRUeOp0ekJ8kvY/7qIi2lSN8lAqP+zx+VpmBc152a/gfFVVVXt7u06nMxqNFvP46qAJZ/MSbw+f6J8+eXLndvmFwnPp6Rl7v65GZowBmAAi707679zrLf1aIhZLxBbQ5EuimV44I6OkpOThw4fmxG9RAXPaGRgYePbsWU3N/StXr2bnZCYfPhTlW4y+P8lHPSqEyAbc/4sksfRvvBcuFeP8dp45c6a0tLSpqWlwcNAU4695c8YmQE2Jvq+vr7m5ufLu3cLLF0+cOh4XcAvdaEBdISpiQn6fLfbZJVk6vsx74YsXL967d6+9vX10dJR3Citm8DRKkqR+Ss/TTn19/c2bN8+ey01JS45RZmFevYgrxNxg6Par5kcUFrdToVDs27fv+PHj/Haasp8tL8KsznuWFhzkXs3lkuLMMxkJqkL016PKbTUBgYFSX4lkiXKEz6EzdfLZs/y8i++FrRM/L/ym8rQzOjra3d395MmT27fvXLhYcPzk0fio1PDfNak82wJ95FIfiVhiWQc+xiMiIlJSUgouFFRXV3d0dPDZz/p2rjKafMQxDEMQBJ9n29vba2trr167kpOXeWjvmUgsQaGSBQYG+vj4SBYZw9MlgiD79+8/ffr0jRs3+Dp5Uj+5mC6t6MDTjqkcbm5urqqqKi4uzsw6nnjgcITqoFwRZl0HfnyZk5NTVlbW3NzMb+eydGmSVXsH2AQon+hHRkY6OztnI+7MkZTDe6P3qpTKoKAgX19fc2P4HMrHF59D6+rqXrx4MTY+xtOl7Vd7F5TDAwMDbW1t9+/fv3b1WnbumcNHEqOjo5WzOkil0sUxHhMTc+LEiStXrtTX1798+XJiYsL27YSr/l0P87yk0+m6u7sfP35cXl52/nzBsWPHYmJiUBQNCQkxAWqiS1N8VVVVPX/+fEQ3slQvvKyYR8nw8HBnZ0d9fX1paem5/PzU1FSTDn5+flKpVCKRmFN2ytEUnrL5GF8wDF5WVv+bM7yDmBL9y5cvGxsbKyoqLl66ePz48bi4OLVaHRoa6u/v7+Pj4+vraxod5uTmlJeXNzU12VInL6uDWfU2Q6N37ty5eOliRkZGfHy8RqMJCwsLCAjw9fX18/MLDg6eOaLIyzWn7JVu5xv5go+FBrS1paq6qri46OTJkwkJCeHh4XK5PDg4OCQkBEGQ/XH7MzMzr12/1tDQ0Nvba7pA8Tqvlc0UG9RcsdHS0lJdVX35cnFmZmZiYmJERIRCoQgJCQkNDUUQJC4uznx8aWW0YUXe1Le6zPMSn+jb2tpqampKSkqysrIOHToUFRWlxtRqtTo2NjY9Pb24uLj2fm1nZ+fY2Irp0ooOfPVmKjba2trq6mqvXbuak5Nz5MiRffv2aTQajUYTExOTlpZWVFR4//7919HhzX75bAGFzTSg16/n5uWmpqYmHEw4mHgwPS294ELB3bt329rahoeHbSyJVqoDP+oeHh7u6uriaTT/fH768fRDSYcSExPT0tPOF5yvqKgwdbGvRtlv/DtypoaaT/RdXV0NDQ1lZWUXL13MycnJyc0pLCy8U3Gnubl5YGDA1EGurgILmvqenp6nT59WVlZevlx89tzZvLzcS4WXbt++3djYyHex1Ku+tP42vspnnuhHR0d7enoaGxvv3btXVlZWVlZWXV3d1NTEn7TY2HK8mg6maTdPo62trQ8ePKioqCgvL6+urn769Glvb+/4+PKjDSvylr5xaG4MXwl2dHS0tLQ0Nze3t7ebrj+v/C31lckC5unu7m5ra2tpaWlvb+/r67M+CbZF3t4XI80TvV6vHx0dHRwcHBwc1Ol0er1+qZvkq66DedSPT4yPjIwMDQ3pdLrJyUmTDq8cHG/1+5smY/j+b3p6enp62mAw8K+NrMq3IGxUg99XgiCMRqPBYDAajSRJfltv+7+WmIonmqZpmjbh+HagNAnHcSzD8mowDLMqfP2tfRsWmMl/Bh1WRY2/f2l3NeXvaK6m/D8gB71QyjDxV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Immagine 6" descr="T4T.png"/>
          <p:cNvPicPr>
            <a:picLocks noChangeAspect="1"/>
          </p:cNvPicPr>
          <p:nvPr/>
        </p:nvPicPr>
        <p:blipFill>
          <a:blip r:embed="rId2" cstate="print"/>
          <a:stretch>
            <a:fillRect/>
          </a:stretch>
        </p:blipFill>
        <p:spPr>
          <a:xfrm>
            <a:off x="6012161" y="260649"/>
            <a:ext cx="2520280" cy="1152128"/>
          </a:xfrm>
          <a:prstGeom prst="rect">
            <a:avLst/>
          </a:prstGeom>
        </p:spPr>
      </p:pic>
      <p:pic>
        <p:nvPicPr>
          <p:cNvPr id="8" name="Immagine 7" descr="LogoDip-2010-Oriz.bmp"/>
          <p:cNvPicPr>
            <a:picLocks noChangeAspect="1"/>
          </p:cNvPicPr>
          <p:nvPr/>
        </p:nvPicPr>
        <p:blipFill>
          <a:blip r:embed="rId3" cstate="print"/>
          <a:stretch>
            <a:fillRect/>
          </a:stretch>
        </p:blipFill>
        <p:spPr>
          <a:xfrm>
            <a:off x="323528" y="404664"/>
            <a:ext cx="2304256" cy="8640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778098"/>
          </a:xfrm>
        </p:spPr>
        <p:txBody>
          <a:bodyPr/>
          <a:lstStyle/>
          <a:p>
            <a:pPr algn="l"/>
            <a:r>
              <a:rPr lang="it-IT" dirty="0" smtClean="0">
                <a:solidFill>
                  <a:srgbClr val="FF0000"/>
                </a:solidFill>
              </a:rPr>
              <a:t>Cappuccetto </a:t>
            </a:r>
            <a:r>
              <a:rPr lang="it-IT" smtClean="0">
                <a:solidFill>
                  <a:srgbClr val="FF0000"/>
                </a:solidFill>
              </a:rPr>
              <a:t>rosso</a:t>
            </a:r>
            <a:r>
              <a:rPr lang="it-IT" sz="3200" smtClean="0">
                <a:solidFill>
                  <a:srgbClr val="FF0000"/>
                </a:solidFill>
              </a:rPr>
              <a:t> </a:t>
            </a:r>
            <a:r>
              <a:rPr lang="it-IT" sz="3200" smtClean="0"/>
              <a:t>classe 4 C</a:t>
            </a:r>
            <a:endParaRPr lang="en-US" dirty="0">
              <a:solidFill>
                <a:srgbClr val="FF0000"/>
              </a:solidFill>
            </a:endParaRPr>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pic>
        <p:nvPicPr>
          <p:cNvPr id="24578" name="Picture 2"/>
          <p:cNvPicPr>
            <a:picLocks noGrp="1" noChangeAspect="1" noChangeArrowheads="1"/>
          </p:cNvPicPr>
          <p:nvPr>
            <p:ph idx="1"/>
          </p:nvPr>
        </p:nvPicPr>
        <p:blipFill>
          <a:blip r:embed="rId2" cstate="print"/>
          <a:srcRect r="28767" b="24460"/>
          <a:stretch>
            <a:fillRect/>
          </a:stretch>
        </p:blipFill>
        <p:spPr bwMode="auto">
          <a:xfrm>
            <a:off x="467544" y="1052736"/>
            <a:ext cx="8064896" cy="53453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467544" y="404664"/>
            <a:ext cx="8424936" cy="5544616"/>
          </a:xfrm>
          <a:prstGeom prst="rect">
            <a:avLst/>
          </a:prstGeom>
        </p:spPr>
        <p:txBody>
          <a:bodyPr vert="horz" lIns="91440" tIns="45720" rIns="91440" bIns="45720" rtlCol="0">
            <a:noAutofit/>
          </a:bodyPr>
          <a:lstStyle/>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i="1" dirty="0" err="1"/>
              <a:t>I</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ntroducendo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la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programmazione</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nelle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scuole</a:t>
            </a:r>
            <a:r>
              <a:rPr kumimoji="0" lang="en-US" sz="2800" b="0" i="1" u="none" strike="noStrike" kern="1200" cap="none" spc="0" normalizeH="0" noProof="0" dirty="0" smtClean="0">
                <a:ln>
                  <a:noFill/>
                </a:ln>
                <a:solidFill>
                  <a:schemeClr val="tx1"/>
                </a:solidFill>
                <a:effectLst/>
                <a:uLnTx/>
                <a:uFillTx/>
                <a:latin typeface="+mn-lt"/>
                <a:ea typeface="+mn-ea"/>
                <a:cs typeface="+mn-cs"/>
              </a:rPr>
              <a:t> del primo </a:t>
            </a:r>
            <a:r>
              <a:rPr kumimoji="0" lang="en-US" sz="2800" b="0" i="1" u="none" strike="noStrike" kern="1200" cap="none" spc="0" normalizeH="0" noProof="0" dirty="0" err="1" smtClean="0">
                <a:ln>
                  <a:noFill/>
                </a:ln>
                <a:solidFill>
                  <a:schemeClr val="tx1"/>
                </a:solidFill>
                <a:effectLst/>
                <a:uLnTx/>
                <a:uFillTx/>
                <a:latin typeface="+mn-lt"/>
                <a:ea typeface="+mn-ea"/>
                <a:cs typeface="+mn-cs"/>
              </a:rPr>
              <a:t>ciclo</a:t>
            </a:r>
            <a:r>
              <a:rPr kumimoji="0" lang="en-US" sz="2800" b="0" i="1" u="none" strike="noStrike" kern="1200" cap="none" spc="0" normalizeH="0" noProof="0" dirty="0" smtClean="0">
                <a:ln>
                  <a:noFill/>
                </a:ln>
                <a:solidFill>
                  <a:schemeClr val="tx1"/>
                </a:solidFill>
                <a:effectLst/>
                <a:uLnTx/>
                <a:uFillTx/>
                <a:latin typeface="+mn-lt"/>
                <a:ea typeface="+mn-ea"/>
                <a:cs typeface="+mn-cs"/>
              </a:rPr>
              <a:t> (un tempo </a:t>
            </a:r>
            <a:r>
              <a:rPr kumimoji="0" lang="en-US" sz="2800" b="0" i="1" u="none" strike="noStrike" kern="1200" cap="none" spc="0" normalizeH="0" noProof="0" dirty="0" err="1" smtClean="0">
                <a:ln>
                  <a:noFill/>
                </a:ln>
                <a:solidFill>
                  <a:schemeClr val="tx1"/>
                </a:solidFill>
                <a:effectLst/>
                <a:uLnTx/>
                <a:uFillTx/>
                <a:latin typeface="+mn-lt"/>
                <a:ea typeface="+mn-ea"/>
                <a:cs typeface="+mn-cs"/>
              </a:rPr>
              <a:t>dette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elementari</a:t>
            </a:r>
            <a:r>
              <a:rPr kumimoji="0" lang="en-US" sz="2800" b="0" i="1" u="none" strike="noStrike" kern="1200" cap="none" spc="0" normalizeH="0" noProof="0" dirty="0" smtClean="0">
                <a:ln>
                  <a:noFill/>
                </a:ln>
                <a:solidFill>
                  <a:schemeClr val="tx1"/>
                </a:solidFill>
                <a:effectLst/>
                <a:uLnTx/>
                <a:uFillTx/>
                <a:latin typeface="+mn-lt"/>
                <a:ea typeface="+mn-ea"/>
                <a:cs typeface="+mn-cs"/>
              </a:rPr>
              <a:t> e </a:t>
            </a:r>
            <a:r>
              <a:rPr kumimoji="0" lang="en-US" sz="2800" b="0" i="1" u="none" strike="noStrike" kern="1200" cap="none" spc="0" normalizeH="0" noProof="0" dirty="0" err="1" smtClean="0">
                <a:ln>
                  <a:noFill/>
                </a:ln>
                <a:solidFill>
                  <a:schemeClr val="tx1"/>
                </a:solidFill>
                <a:effectLst/>
                <a:uLnTx/>
                <a:uFillTx/>
                <a:latin typeface="+mn-lt"/>
                <a:ea typeface="+mn-ea"/>
                <a:cs typeface="+mn-cs"/>
              </a:rPr>
              <a:t>medie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lang="en-US" sz="2800" i="1" dirty="0"/>
              <a:t>b</a:t>
            </a:r>
            <a:r>
              <a:rPr kumimoji="0" lang="en-US" sz="2800" b="0" i="1" u="none" strike="noStrike" kern="1200" cap="none" spc="0" normalizeH="0" noProof="0" dirty="0" err="1" smtClean="0">
                <a:ln>
                  <a:noFill/>
                </a:ln>
                <a:solidFill>
                  <a:schemeClr val="tx1"/>
                </a:solidFill>
                <a:effectLst/>
                <a:uLnTx/>
                <a:uFillTx/>
                <a:latin typeface="+mn-lt"/>
                <a:ea typeface="+mn-ea"/>
                <a:cs typeface="+mn-cs"/>
              </a:rPr>
              <a:t>isogna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tenere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conto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esperienze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che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vari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insegnanti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hanno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giá</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condotte</a:t>
            </a:r>
            <a:r>
              <a:rPr kumimoji="0" lang="en-US" sz="2800" b="0" i="1" u="none" strike="noStrike" kern="1200" cap="none" spc="0" normalizeH="0" noProof="0" dirty="0" smtClean="0">
                <a:ln>
                  <a:noFill/>
                </a:ln>
                <a:solidFill>
                  <a:schemeClr val="tx1"/>
                </a:solidFill>
                <a:effectLst/>
                <a:uLnTx/>
                <a:uFillTx/>
                <a:latin typeface="+mn-lt"/>
                <a:ea typeface="+mn-ea"/>
                <a:cs typeface="+mn-cs"/>
              </a:rPr>
              <a:t> e </a:t>
            </a:r>
            <a:r>
              <a:rPr kumimoji="0" lang="en-US" sz="2800" b="0" i="1" u="none" strike="noStrike" kern="1200" cap="none" spc="0" normalizeH="0" noProof="0" dirty="0" err="1" smtClean="0">
                <a:ln>
                  <a:noFill/>
                </a:ln>
                <a:solidFill>
                  <a:schemeClr val="tx1"/>
                </a:solidFill>
                <a:effectLst/>
                <a:uLnTx/>
                <a:uFillTx/>
                <a:latin typeface="+mn-lt"/>
                <a:ea typeface="+mn-ea"/>
                <a:cs typeface="+mn-cs"/>
              </a:rPr>
              <a:t>quelle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che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vanno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conducendo</a:t>
            </a:r>
            <a:endParaRPr kumimoji="0" lang="en-US" sz="2800" b="0" i="1" u="none" strike="noStrike" kern="1200" cap="none" spc="0" normalizeH="0" noProof="0" dirty="0" smtClean="0">
              <a:ln>
                <a:noFill/>
              </a:ln>
              <a:solidFill>
                <a:schemeClr val="tx1"/>
              </a:solidFill>
              <a:effectLst/>
              <a:uLnTx/>
              <a:uFillTx/>
              <a:latin typeface="+mn-lt"/>
              <a:ea typeface="+mn-ea"/>
              <a:cs typeface="+mn-cs"/>
            </a:endParaRPr>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1" u="none" strike="noStrike" kern="1200" cap="none" spc="0" normalizeH="0" noProof="0" dirty="0" smtClean="0">
              <a:ln>
                <a:noFill/>
              </a:ln>
              <a:solidFill>
                <a:schemeClr val="tx1"/>
              </a:solidFill>
              <a:effectLst/>
              <a:uLnTx/>
              <a:uFillTx/>
              <a:latin typeface="+mn-lt"/>
              <a:ea typeface="+mn-ea"/>
              <a:cs typeface="+mn-cs"/>
            </a:endParaRPr>
          </a:p>
          <a:p>
            <a:pPr marL="173038" indent="-173038">
              <a:spcBef>
                <a:spcPct val="20000"/>
              </a:spcBef>
              <a:buFont typeface="Arial" pitchFamily="34" charset="0"/>
              <a:buChar char="•"/>
              <a:defRPr/>
            </a:pPr>
            <a:r>
              <a:rPr lang="it-IT" sz="2800" i="1" dirty="0" smtClean="0"/>
              <a:t>Alcuni maestri hanno realizzato esperienze  di grande interesse  sin dalla fine degli anni ’80</a:t>
            </a:r>
            <a:endParaRPr lang="en-US" sz="2800" dirty="0" smtClean="0"/>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Il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gruppo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lavoro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T4T Teachers for Teachers è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nato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per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mescolare</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le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esperienze</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insegnanti</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e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ricercatori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informatica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quando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si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fa</a:t>
            </a:r>
            <a:r>
              <a:rPr kumimoji="0" lang="en-US" sz="2800" b="0" i="1" u="none" strike="noStrike" kern="1200" cap="none" spc="0" normalizeH="0" noProof="0" dirty="0" smtClean="0">
                <a:ln>
                  <a:noFill/>
                </a:ln>
                <a:solidFill>
                  <a:schemeClr val="tx1"/>
                </a:solidFill>
                <a:effectLst/>
                <a:uLnTx/>
                <a:uFillTx/>
                <a:latin typeface="+mn-lt"/>
                <a:ea typeface="+mn-ea"/>
                <a:cs typeface="+mn-cs"/>
              </a:rPr>
              <a:t> viva </a:t>
            </a:r>
            <a:r>
              <a:rPr kumimoji="0" lang="en-US" sz="2800" b="0" i="1" u="none" strike="noStrike" kern="1200" cap="none" spc="0" normalizeH="0" noProof="0" dirty="0" err="1" smtClean="0">
                <a:ln>
                  <a:noFill/>
                </a:ln>
                <a:solidFill>
                  <a:schemeClr val="tx1"/>
                </a:solidFill>
                <a:effectLst/>
                <a:uLnTx/>
                <a:uFillTx/>
                <a:latin typeface="+mn-lt"/>
                <a:ea typeface="+mn-ea"/>
                <a:cs typeface="+mn-cs"/>
              </a:rPr>
              <a:t>l’esigenza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una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nuova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presenza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dell’informatica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nelle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scuole</a:t>
            </a:r>
            <a:endParaRPr kumimoji="0" lang="en-US" sz="2800" b="0" i="1" u="none" strike="noStrike" kern="1200" cap="none" spc="0" normalizeH="0" noProof="0" dirty="0" smtClean="0">
              <a:ln>
                <a:noFill/>
              </a:ln>
              <a:solidFill>
                <a:schemeClr val="tx1"/>
              </a:solidFill>
              <a:effectLst/>
              <a:uLnTx/>
              <a:uFillTx/>
              <a:latin typeface="+mn-lt"/>
              <a:ea typeface="+mn-ea"/>
              <a:cs typeface="+mn-cs"/>
            </a:endParaRPr>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it-IT" sz="2800" i="1" baseline="0" dirty="0"/>
          </a:p>
        </p:txBody>
      </p:sp>
      <p:sp>
        <p:nvSpPr>
          <p:cNvPr id="5" name="Segnaposto piè di pagina 4"/>
          <p:cNvSpPr>
            <a:spLocks noGrp="1"/>
          </p:cNvSpPr>
          <p:nvPr>
            <p:ph type="ftr" sz="quarter" idx="11"/>
          </p:nvPr>
        </p:nvSpPr>
        <p:spPr/>
        <p:txBody>
          <a:bodyPr/>
          <a:lstStyle/>
          <a:p>
            <a:r>
              <a:rPr lang="en-US" smtClean="0"/>
              <a:t>Linux day 2016 - IVREA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908720"/>
            <a:ext cx="8280920" cy="792088"/>
          </a:xfrm>
        </p:spPr>
        <p:txBody>
          <a:bodyPr>
            <a:noAutofit/>
          </a:bodyPr>
          <a:lstStyle/>
          <a:p>
            <a:pPr algn="l"/>
            <a:r>
              <a:rPr lang="en-US" sz="2800" dirty="0" smtClean="0"/>
              <a:t>inspiring the activities  of our proposals </a:t>
            </a:r>
            <a:r>
              <a:rPr lang="en-US" sz="2800" u="sng" dirty="0" smtClean="0"/>
              <a:t>suggested by T4T teachers</a:t>
            </a:r>
            <a:r>
              <a:rPr lang="en-US" sz="2800" dirty="0" smtClean="0"/>
              <a:t>:</a:t>
            </a:r>
            <a:endParaRPr lang="en-US" sz="2400" dirty="0"/>
          </a:p>
        </p:txBody>
      </p:sp>
      <p:sp>
        <p:nvSpPr>
          <p:cNvPr id="3" name="Segnaposto contenuto 2"/>
          <p:cNvSpPr>
            <a:spLocks noGrp="1"/>
          </p:cNvSpPr>
          <p:nvPr>
            <p:ph idx="1"/>
          </p:nvPr>
        </p:nvSpPr>
        <p:spPr>
          <a:xfrm>
            <a:off x="395536" y="1916832"/>
            <a:ext cx="8280920" cy="3960440"/>
          </a:xfrm>
        </p:spPr>
        <p:txBody>
          <a:bodyPr>
            <a:normAutofit fontScale="77500" lnSpcReduction="20000"/>
          </a:bodyPr>
          <a:lstStyle/>
          <a:p>
            <a:pPr marL="185738" indent="-185738"/>
            <a:r>
              <a:rPr lang="en-US" i="1" dirty="0" smtClean="0">
                <a:solidFill>
                  <a:srgbClr val="FF0000"/>
                </a:solidFill>
              </a:rPr>
              <a:t>activities are learning environments, </a:t>
            </a:r>
            <a:r>
              <a:rPr lang="en-US" i="1" dirty="0" smtClean="0"/>
              <a:t>programming activities as well. This means that the activity contributes to the “overall growth of the child in its ethical, social and intellectual capabilities”*, from the beginning to the end of the activity development</a:t>
            </a:r>
            <a:r>
              <a:rPr lang="en-US" dirty="0" smtClean="0"/>
              <a:t>,</a:t>
            </a:r>
          </a:p>
          <a:p>
            <a:pPr marL="185738" indent="-185738"/>
            <a:r>
              <a:rPr lang="en-US" dirty="0" smtClean="0">
                <a:solidFill>
                  <a:srgbClr val="FF0000"/>
                </a:solidFill>
              </a:rPr>
              <a:t>every action must </a:t>
            </a:r>
            <a:r>
              <a:rPr lang="en-US" dirty="0" smtClean="0"/>
              <a:t>have a specific educational goal and </a:t>
            </a:r>
            <a:r>
              <a:rPr lang="en-US" dirty="0" smtClean="0">
                <a:solidFill>
                  <a:srgbClr val="FF0000"/>
                </a:solidFill>
              </a:rPr>
              <a:t>be integrated with the overall pedagogical and disciplinary contents </a:t>
            </a:r>
            <a:r>
              <a:rPr lang="en-US" dirty="0" smtClean="0"/>
              <a:t>of the grade it is proposed to,</a:t>
            </a:r>
          </a:p>
          <a:p>
            <a:pPr marL="185738" indent="-185738"/>
            <a:r>
              <a:rPr lang="en-US" i="1" dirty="0" smtClean="0"/>
              <a:t>particularly in the early years, </a:t>
            </a:r>
            <a:r>
              <a:rPr lang="en-US" i="1" dirty="0" smtClean="0">
                <a:solidFill>
                  <a:srgbClr val="FF0000"/>
                </a:solidFill>
              </a:rPr>
              <a:t>programming</a:t>
            </a:r>
            <a:r>
              <a:rPr lang="en-US" i="1" dirty="0" smtClean="0"/>
              <a:t> must be conceived as </a:t>
            </a:r>
            <a:r>
              <a:rPr lang="en-US" i="1" dirty="0" smtClean="0">
                <a:solidFill>
                  <a:srgbClr val="FF0000"/>
                </a:solidFill>
              </a:rPr>
              <a:t>one of the ``hundred'' languages children shall use to create and express them</a:t>
            </a:r>
            <a:r>
              <a:rPr lang="en-US" i="1" dirty="0" smtClean="0"/>
              <a:t>selves, as from Loris </a:t>
            </a:r>
            <a:r>
              <a:rPr lang="en-US" i="1" dirty="0" err="1" smtClean="0"/>
              <a:t>Malaguzzi</a:t>
            </a:r>
            <a:r>
              <a:rPr lang="en-US" i="1" dirty="0" smtClean="0"/>
              <a:t> of Reggio Emilia schools</a:t>
            </a:r>
            <a:endParaRPr lang="en-US" i="1" dirty="0"/>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
        <p:nvSpPr>
          <p:cNvPr id="5" name="Rettangolo 4"/>
          <p:cNvSpPr/>
          <p:nvPr/>
        </p:nvSpPr>
        <p:spPr>
          <a:xfrm>
            <a:off x="467544" y="5877272"/>
            <a:ext cx="6013569" cy="461665"/>
          </a:xfrm>
          <a:prstGeom prst="rect">
            <a:avLst/>
          </a:prstGeom>
        </p:spPr>
        <p:txBody>
          <a:bodyPr wrap="none">
            <a:spAutoFit/>
          </a:bodyPr>
          <a:lstStyle/>
          <a:p>
            <a:r>
              <a:rPr lang="en-US" sz="2400" i="1" dirty="0" smtClean="0"/>
              <a:t>* from National Indications for k-8 education    </a:t>
            </a:r>
            <a:endParaRPr lang="it-IT" sz="2400" i="1" dirty="0"/>
          </a:p>
        </p:txBody>
      </p:sp>
      <p:sp>
        <p:nvSpPr>
          <p:cNvPr id="6" name="Rettangolo 5"/>
          <p:cNvSpPr/>
          <p:nvPr/>
        </p:nvSpPr>
        <p:spPr>
          <a:xfrm>
            <a:off x="335395" y="0"/>
            <a:ext cx="496616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Principi chiave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980729"/>
            <a:ext cx="8003232" cy="3816424"/>
          </a:xfrm>
        </p:spPr>
        <p:txBody>
          <a:bodyPr>
            <a:normAutofit fontScale="92500"/>
          </a:bodyPr>
          <a:lstStyle/>
          <a:p>
            <a:pPr marL="0" indent="0">
              <a:buNone/>
            </a:pPr>
            <a:r>
              <a:rPr lang="it-IT" i="1" dirty="0" err="1" smtClean="0">
                <a:solidFill>
                  <a:srgbClr val="0070C0"/>
                </a:solidFill>
              </a:rPr>
              <a:t>Our</a:t>
            </a:r>
            <a:r>
              <a:rPr lang="it-IT" i="1" dirty="0" smtClean="0">
                <a:solidFill>
                  <a:srgbClr val="0070C0"/>
                </a:solidFill>
              </a:rPr>
              <a:t> </a:t>
            </a:r>
            <a:r>
              <a:rPr lang="it-IT" i="1" dirty="0" err="1" smtClean="0">
                <a:solidFill>
                  <a:srgbClr val="0070C0"/>
                </a:solidFill>
              </a:rPr>
              <a:t>problems</a:t>
            </a:r>
            <a:r>
              <a:rPr lang="it-IT" i="1" dirty="0" smtClean="0">
                <a:solidFill>
                  <a:srgbClr val="0070C0"/>
                </a:solidFill>
              </a:rPr>
              <a:t> </a:t>
            </a:r>
            <a:r>
              <a:rPr lang="it-IT" i="1" dirty="0" err="1" smtClean="0">
                <a:solidFill>
                  <a:srgbClr val="0070C0"/>
                </a:solidFill>
              </a:rPr>
              <a:t>when</a:t>
            </a:r>
            <a:r>
              <a:rPr lang="it-IT" i="1" dirty="0" smtClean="0">
                <a:solidFill>
                  <a:srgbClr val="0070C0"/>
                </a:solidFill>
              </a:rPr>
              <a:t> </a:t>
            </a:r>
            <a:r>
              <a:rPr lang="it-IT" i="1" dirty="0" err="1" smtClean="0">
                <a:solidFill>
                  <a:srgbClr val="0070C0"/>
                </a:solidFill>
              </a:rPr>
              <a:t>deciding</a:t>
            </a:r>
            <a:r>
              <a:rPr lang="it-IT" i="1" dirty="0" smtClean="0">
                <a:solidFill>
                  <a:srgbClr val="0070C0"/>
                </a:solidFill>
              </a:rPr>
              <a:t> </a:t>
            </a:r>
            <a:r>
              <a:rPr lang="it-IT" i="1" dirty="0" err="1" smtClean="0">
                <a:solidFill>
                  <a:srgbClr val="0070C0"/>
                </a:solidFill>
              </a:rPr>
              <a:t>what</a:t>
            </a:r>
            <a:r>
              <a:rPr lang="it-IT" i="1" dirty="0" smtClean="0">
                <a:solidFill>
                  <a:srgbClr val="0070C0"/>
                </a:solidFill>
              </a:rPr>
              <a:t> </a:t>
            </a:r>
            <a:r>
              <a:rPr lang="it-IT" i="1" dirty="0" err="1" smtClean="0">
                <a:solidFill>
                  <a:srgbClr val="0070C0"/>
                </a:solidFill>
              </a:rPr>
              <a:t>has</a:t>
            </a:r>
            <a:r>
              <a:rPr lang="it-IT" i="1" dirty="0" smtClean="0">
                <a:solidFill>
                  <a:srgbClr val="0070C0"/>
                </a:solidFill>
              </a:rPr>
              <a:t> </a:t>
            </a:r>
            <a:r>
              <a:rPr lang="it-IT" i="1" dirty="0" err="1" smtClean="0">
                <a:solidFill>
                  <a:srgbClr val="0070C0"/>
                </a:solidFill>
              </a:rPr>
              <a:t>to</a:t>
            </a:r>
            <a:r>
              <a:rPr lang="it-IT" i="1" dirty="0" smtClean="0">
                <a:solidFill>
                  <a:srgbClr val="0070C0"/>
                </a:solidFill>
              </a:rPr>
              <a:t> </a:t>
            </a:r>
            <a:r>
              <a:rPr lang="it-IT" i="1" dirty="0" err="1" smtClean="0">
                <a:solidFill>
                  <a:srgbClr val="0070C0"/>
                </a:solidFill>
              </a:rPr>
              <a:t>be</a:t>
            </a:r>
            <a:r>
              <a:rPr lang="it-IT" i="1" dirty="0" smtClean="0">
                <a:solidFill>
                  <a:srgbClr val="0070C0"/>
                </a:solidFill>
              </a:rPr>
              <a:t> </a:t>
            </a:r>
            <a:r>
              <a:rPr lang="it-IT" i="1" dirty="0" err="1" smtClean="0">
                <a:solidFill>
                  <a:srgbClr val="0070C0"/>
                </a:solidFill>
              </a:rPr>
              <a:t>done</a:t>
            </a:r>
            <a:r>
              <a:rPr lang="it-IT" i="1" dirty="0" smtClean="0">
                <a:solidFill>
                  <a:srgbClr val="0070C0"/>
                </a:solidFill>
              </a:rPr>
              <a:t>:</a:t>
            </a:r>
          </a:p>
          <a:p>
            <a:pPr marL="0" indent="0">
              <a:buFontTx/>
              <a:buChar char="-"/>
            </a:pPr>
            <a:r>
              <a:rPr lang="it-IT" dirty="0" smtClean="0"/>
              <a:t> </a:t>
            </a:r>
            <a:r>
              <a:rPr lang="it-IT" dirty="0" err="1" smtClean="0"/>
              <a:t>our</a:t>
            </a:r>
            <a:r>
              <a:rPr lang="it-IT" dirty="0" smtClean="0"/>
              <a:t> </a:t>
            </a:r>
            <a:r>
              <a:rPr lang="it-IT" dirty="0" err="1" smtClean="0"/>
              <a:t>responsibility</a:t>
            </a:r>
            <a:r>
              <a:rPr lang="it-IT" dirty="0" smtClean="0"/>
              <a:t> </a:t>
            </a:r>
            <a:r>
              <a:rPr lang="it-IT" dirty="0" err="1" smtClean="0"/>
              <a:t>is</a:t>
            </a:r>
            <a:r>
              <a:rPr lang="it-IT" dirty="0" smtClean="0"/>
              <a:t> </a:t>
            </a:r>
            <a:r>
              <a:rPr lang="it-IT" dirty="0" err="1" smtClean="0">
                <a:solidFill>
                  <a:srgbClr val="FF0000"/>
                </a:solidFill>
              </a:rPr>
              <a:t>finding</a:t>
            </a:r>
            <a:r>
              <a:rPr lang="it-IT" dirty="0" smtClean="0">
                <a:solidFill>
                  <a:srgbClr val="FF0000"/>
                </a:solidFill>
              </a:rPr>
              <a:t> a </a:t>
            </a:r>
            <a:r>
              <a:rPr lang="it-IT" dirty="0" err="1" smtClean="0">
                <a:solidFill>
                  <a:srgbClr val="FF0000"/>
                </a:solidFill>
              </a:rPr>
              <a:t>balance</a:t>
            </a:r>
            <a:r>
              <a:rPr lang="it-IT" dirty="0" smtClean="0">
                <a:solidFill>
                  <a:srgbClr val="FF0000"/>
                </a:solidFill>
              </a:rPr>
              <a:t> </a:t>
            </a:r>
            <a:r>
              <a:rPr lang="it-IT" dirty="0" err="1" smtClean="0"/>
              <a:t>with</a:t>
            </a:r>
            <a:r>
              <a:rPr lang="it-IT" dirty="0" smtClean="0"/>
              <a:t> the </a:t>
            </a:r>
            <a:r>
              <a:rPr lang="it-IT" dirty="0" err="1" smtClean="0"/>
              <a:t>other</a:t>
            </a:r>
            <a:r>
              <a:rPr lang="it-IT" dirty="0" smtClean="0"/>
              <a:t> </a:t>
            </a:r>
            <a:r>
              <a:rPr lang="it-IT" dirty="0" err="1" smtClean="0"/>
              <a:t>topics</a:t>
            </a:r>
            <a:r>
              <a:rPr lang="it-IT" dirty="0" smtClean="0"/>
              <a:t> </a:t>
            </a:r>
            <a:r>
              <a:rPr lang="it-IT" dirty="0" err="1" smtClean="0"/>
              <a:t>already</a:t>
            </a:r>
            <a:r>
              <a:rPr lang="it-IT" dirty="0" smtClean="0"/>
              <a:t> in k-8 </a:t>
            </a:r>
            <a:r>
              <a:rPr lang="it-IT" dirty="0" err="1" smtClean="0"/>
              <a:t>education</a:t>
            </a:r>
            <a:endParaRPr lang="it-IT" dirty="0" smtClean="0"/>
          </a:p>
          <a:p>
            <a:pPr marL="0" indent="0">
              <a:buFontTx/>
              <a:buChar char="-"/>
            </a:pPr>
            <a:r>
              <a:rPr lang="it-IT" dirty="0" smtClean="0"/>
              <a:t> </a:t>
            </a:r>
            <a:r>
              <a:rPr lang="it-IT" dirty="0" err="1" smtClean="0"/>
              <a:t>respectful</a:t>
            </a:r>
            <a:r>
              <a:rPr lang="it-IT" dirty="0" smtClean="0"/>
              <a:t> </a:t>
            </a:r>
            <a:r>
              <a:rPr lang="it-IT" dirty="0" err="1" smtClean="0"/>
              <a:t>of</a:t>
            </a:r>
            <a:r>
              <a:rPr lang="it-IT" dirty="0" smtClean="0"/>
              <a:t> the </a:t>
            </a:r>
            <a:r>
              <a:rPr lang="it-IT" dirty="0" err="1" smtClean="0">
                <a:solidFill>
                  <a:srgbClr val="FF0000"/>
                </a:solidFill>
              </a:rPr>
              <a:t>experience</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good</a:t>
            </a:r>
            <a:r>
              <a:rPr lang="it-IT" dirty="0" smtClean="0">
                <a:solidFill>
                  <a:srgbClr val="FF0000"/>
                </a:solidFill>
              </a:rPr>
              <a:t> </a:t>
            </a:r>
            <a:r>
              <a:rPr lang="it-IT" dirty="0" err="1" smtClean="0">
                <a:solidFill>
                  <a:srgbClr val="FF0000"/>
                </a:solidFill>
              </a:rPr>
              <a:t>teachers</a:t>
            </a:r>
            <a:r>
              <a:rPr lang="it-IT" dirty="0" smtClean="0">
                <a:solidFill>
                  <a:srgbClr val="FF0000"/>
                </a:solidFill>
              </a:rPr>
              <a:t> </a:t>
            </a:r>
            <a:r>
              <a:rPr lang="it-IT" dirty="0" smtClean="0"/>
              <a:t>and </a:t>
            </a:r>
            <a:r>
              <a:rPr lang="it-IT" dirty="0" err="1" smtClean="0"/>
              <a:t>we</a:t>
            </a:r>
            <a:r>
              <a:rPr lang="it-IT" dirty="0" smtClean="0"/>
              <a:t> </a:t>
            </a:r>
            <a:r>
              <a:rPr lang="it-IT" dirty="0" err="1" smtClean="0"/>
              <a:t>have</a:t>
            </a:r>
            <a:r>
              <a:rPr lang="it-IT" dirty="0" smtClean="0"/>
              <a:t> </a:t>
            </a:r>
            <a:r>
              <a:rPr lang="it-IT" dirty="0" err="1" smtClean="0"/>
              <a:t>many</a:t>
            </a:r>
            <a:r>
              <a:rPr lang="it-IT" dirty="0" smtClean="0"/>
              <a:t>!</a:t>
            </a:r>
          </a:p>
          <a:p>
            <a:pPr marL="0" indent="0">
              <a:buFontTx/>
              <a:buChar char="-"/>
            </a:pPr>
            <a:r>
              <a:rPr lang="it-IT" dirty="0" smtClean="0"/>
              <a:t> </a:t>
            </a:r>
            <a:r>
              <a:rPr lang="it-IT" dirty="0" err="1" smtClean="0"/>
              <a:t>also</a:t>
            </a:r>
            <a:r>
              <a:rPr lang="it-IT" dirty="0" smtClean="0"/>
              <a:t> </a:t>
            </a:r>
            <a:r>
              <a:rPr lang="it-IT" dirty="0" err="1" smtClean="0"/>
              <a:t>we</a:t>
            </a:r>
            <a:r>
              <a:rPr lang="it-IT" dirty="0" smtClean="0"/>
              <a:t> </a:t>
            </a:r>
            <a:r>
              <a:rPr lang="it-IT" dirty="0" err="1" smtClean="0"/>
              <a:t>want</a:t>
            </a:r>
            <a:r>
              <a:rPr lang="it-IT" dirty="0" smtClean="0"/>
              <a:t> </a:t>
            </a:r>
            <a:r>
              <a:rPr lang="it-IT" dirty="0" err="1" smtClean="0"/>
              <a:t>to</a:t>
            </a:r>
            <a:r>
              <a:rPr lang="it-IT" dirty="0" smtClean="0"/>
              <a:t> </a:t>
            </a:r>
            <a:r>
              <a:rPr lang="it-IT" dirty="0" err="1" smtClean="0"/>
              <a:t>respect</a:t>
            </a:r>
            <a:r>
              <a:rPr lang="it-IT" dirty="0" smtClean="0"/>
              <a:t> </a:t>
            </a:r>
            <a:r>
              <a:rPr lang="it-IT" dirty="0" err="1" smtClean="0">
                <a:solidFill>
                  <a:srgbClr val="FF0000"/>
                </a:solidFill>
              </a:rPr>
              <a:t>Humanities</a:t>
            </a:r>
            <a:r>
              <a:rPr lang="it-IT" dirty="0" smtClean="0">
                <a:solidFill>
                  <a:srgbClr val="FF0000"/>
                </a:solidFill>
              </a:rPr>
              <a:t> in </a:t>
            </a:r>
            <a:r>
              <a:rPr lang="it-IT" dirty="0" err="1" smtClean="0">
                <a:solidFill>
                  <a:srgbClr val="FF0000"/>
                </a:solidFill>
              </a:rPr>
              <a:t>education</a:t>
            </a:r>
            <a:endParaRPr lang="en-US" dirty="0" smtClean="0">
              <a:solidFill>
                <a:srgbClr val="FF0000"/>
              </a:solidFill>
            </a:endParaRPr>
          </a:p>
          <a:p>
            <a:endParaRPr lang="en-US" dirty="0"/>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8085584" cy="1080120"/>
          </a:xfrm>
        </p:spPr>
        <p:txBody>
          <a:bodyPr>
            <a:normAutofit fontScale="90000"/>
          </a:bodyPr>
          <a:lstStyle/>
          <a:p>
            <a:pPr algn="l"/>
            <a:r>
              <a:rPr lang="it-IT" sz="3600" dirty="0" err="1" smtClean="0"/>
              <a:t>Respect</a:t>
            </a:r>
            <a:r>
              <a:rPr lang="it-IT" sz="3600" dirty="0" smtClean="0"/>
              <a:t> the </a:t>
            </a:r>
            <a:r>
              <a:rPr lang="it-IT" sz="3600" dirty="0" err="1" smtClean="0"/>
              <a:t>humanities</a:t>
            </a:r>
            <a:r>
              <a:rPr lang="it-IT" sz="3600" dirty="0" smtClean="0"/>
              <a:t> in </a:t>
            </a:r>
            <a:r>
              <a:rPr lang="it-IT" sz="3600" dirty="0" err="1" smtClean="0"/>
              <a:t>education</a:t>
            </a:r>
            <a:r>
              <a:rPr lang="it-IT" sz="3600" dirty="0" smtClean="0"/>
              <a:t> </a:t>
            </a:r>
            <a:r>
              <a:rPr lang="it-IT" sz="3600" dirty="0" err="1" smtClean="0"/>
              <a:t>as</a:t>
            </a:r>
            <a:r>
              <a:rPr lang="it-IT" sz="3600" dirty="0" smtClean="0"/>
              <a:t> </a:t>
            </a:r>
            <a:r>
              <a:rPr lang="en-US" sz="3600" dirty="0" smtClean="0"/>
              <a:t>summarized in</a:t>
            </a:r>
            <a:endParaRPr lang="en-US" sz="3600" dirty="0"/>
          </a:p>
        </p:txBody>
      </p:sp>
      <p:sp>
        <p:nvSpPr>
          <p:cNvPr id="3" name="Segnaposto contenuto 2"/>
          <p:cNvSpPr>
            <a:spLocks noGrp="1"/>
          </p:cNvSpPr>
          <p:nvPr>
            <p:ph idx="1"/>
          </p:nvPr>
        </p:nvSpPr>
        <p:spPr>
          <a:xfrm>
            <a:off x="539552" y="2204864"/>
            <a:ext cx="8424936" cy="3168352"/>
          </a:xfrm>
        </p:spPr>
        <p:txBody>
          <a:bodyPr>
            <a:normAutofit/>
          </a:bodyPr>
          <a:lstStyle/>
          <a:p>
            <a:pPr marL="0" indent="0">
              <a:buNone/>
            </a:pPr>
            <a:r>
              <a:rPr lang="en-US" sz="2800" dirty="0" smtClean="0">
                <a:solidFill>
                  <a:srgbClr val="FF0000"/>
                </a:solidFill>
              </a:rPr>
              <a:t>“More and more often we treat education as if its primary goal should be to teach students to be economically productive rather than to think critically and to become informed and empathetic citizens</a:t>
            </a:r>
            <a:r>
              <a:rPr lang="en-US" dirty="0" smtClean="0">
                <a:solidFill>
                  <a:srgbClr val="FF0000"/>
                </a:solidFill>
              </a:rPr>
              <a:t>”</a:t>
            </a:r>
            <a:endParaRPr lang="en-US" dirty="0">
              <a:solidFill>
                <a:srgbClr val="FF0000"/>
              </a:solidFill>
            </a:endParaRPr>
          </a:p>
          <a:p>
            <a:pPr marL="0" indent="0">
              <a:buNone/>
            </a:pPr>
            <a:r>
              <a:rPr lang="en-US" sz="2800" i="1" dirty="0" smtClean="0"/>
              <a:t>Martha Nussbaum, Not for profit: why democracy needs the humanities. Princeton University Press (2010)</a:t>
            </a:r>
            <a:endParaRPr lang="en-US" sz="2800" i="1" dirty="0"/>
          </a:p>
        </p:txBody>
      </p:sp>
      <p:sp>
        <p:nvSpPr>
          <p:cNvPr id="4" name="Segnaposto piè di pagina 3"/>
          <p:cNvSpPr>
            <a:spLocks noGrp="1"/>
          </p:cNvSpPr>
          <p:nvPr>
            <p:ph type="ftr" sz="quarter" idx="11"/>
          </p:nvPr>
        </p:nvSpPr>
        <p:spPr/>
        <p:txBody>
          <a:bodyPr/>
          <a:lstStyle/>
          <a:p>
            <a:r>
              <a:rPr lang="en-US" smtClean="0"/>
              <a:t>ISSEP 2016 - Munster</a:t>
            </a:r>
            <a:endParaRPr lang="en-US"/>
          </a:p>
        </p:txBody>
      </p:sp>
      <p:sp>
        <p:nvSpPr>
          <p:cNvPr id="6" name="Rettangolo 5"/>
          <p:cNvSpPr/>
          <p:nvPr/>
        </p:nvSpPr>
        <p:spPr>
          <a:xfrm>
            <a:off x="4427984" y="0"/>
            <a:ext cx="423442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Teach</a:t>
            </a: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it-IT"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how</a:t>
            </a: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92696"/>
            <a:ext cx="8064896" cy="850106"/>
          </a:xfrm>
        </p:spPr>
        <p:txBody>
          <a:bodyPr>
            <a:noAutofit/>
          </a:bodyPr>
          <a:lstStyle/>
          <a:p>
            <a:pPr algn="l"/>
            <a:r>
              <a:rPr lang="en-US" sz="3600" i="1" dirty="0" smtClean="0">
                <a:solidFill>
                  <a:srgbClr val="FF0000"/>
                </a:solidFill>
              </a:rPr>
              <a:t>From T4T experience:</a:t>
            </a:r>
            <a:endParaRPr lang="en-US" sz="3600" dirty="0"/>
          </a:p>
        </p:txBody>
      </p:sp>
      <p:sp>
        <p:nvSpPr>
          <p:cNvPr id="3" name="Segnaposto contenuto 2"/>
          <p:cNvSpPr>
            <a:spLocks noGrp="1"/>
          </p:cNvSpPr>
          <p:nvPr>
            <p:ph idx="1"/>
          </p:nvPr>
        </p:nvSpPr>
        <p:spPr>
          <a:xfrm>
            <a:off x="539552" y="1700808"/>
            <a:ext cx="8136904" cy="3168353"/>
          </a:xfrm>
        </p:spPr>
        <p:txBody>
          <a:bodyPr>
            <a:normAutofit fontScale="77500" lnSpcReduction="20000"/>
          </a:bodyPr>
          <a:lstStyle/>
          <a:p>
            <a:pPr marL="177800" indent="-177800"/>
            <a:r>
              <a:rPr lang="en-US" dirty="0" smtClean="0">
                <a:solidFill>
                  <a:srgbClr val="0070C0"/>
                </a:solidFill>
              </a:rPr>
              <a:t>Working with teachers is inspiring: </a:t>
            </a:r>
            <a:r>
              <a:rPr lang="en-US" dirty="0" smtClean="0"/>
              <a:t>allows discovering what is important in a methodological and pedagogical perspective</a:t>
            </a:r>
          </a:p>
          <a:p>
            <a:pPr marL="177800" indent="-177800"/>
            <a:r>
              <a:rPr lang="en-US" dirty="0" smtClean="0"/>
              <a:t>Thus </a:t>
            </a:r>
            <a:r>
              <a:rPr lang="en-US" dirty="0" smtClean="0">
                <a:solidFill>
                  <a:srgbClr val="0070C0"/>
                </a:solidFill>
              </a:rPr>
              <a:t>makes us follow directions of analysis</a:t>
            </a:r>
            <a:r>
              <a:rPr lang="en-US" dirty="0" smtClean="0"/>
              <a:t> of a </a:t>
            </a:r>
            <a:r>
              <a:rPr lang="en-US" dirty="0" err="1" smtClean="0"/>
              <a:t>sw</a:t>
            </a:r>
            <a:r>
              <a:rPr lang="en-US" dirty="0" smtClean="0"/>
              <a:t> tool to check its possibilities </a:t>
            </a:r>
            <a:r>
              <a:rPr lang="en-US" dirty="0" smtClean="0">
                <a:solidFill>
                  <a:srgbClr val="0070C0"/>
                </a:solidFill>
              </a:rPr>
              <a:t>perhaps not so interesting from a digital perspective but facilitating a </a:t>
            </a:r>
            <a:r>
              <a:rPr lang="en-US" smtClean="0">
                <a:solidFill>
                  <a:srgbClr val="0070C0"/>
                </a:solidFill>
              </a:rPr>
              <a:t>methodology </a:t>
            </a:r>
          </a:p>
          <a:p>
            <a:pPr marL="177800" indent="-177800">
              <a:buNone/>
            </a:pPr>
            <a:endParaRPr lang="en-US" dirty="0" smtClean="0">
              <a:solidFill>
                <a:srgbClr val="0070C0"/>
              </a:solidFill>
            </a:endParaRPr>
          </a:p>
          <a:p>
            <a:pPr marL="177800" indent="-177800"/>
            <a:r>
              <a:rPr lang="it-IT" dirty="0" err="1" smtClean="0">
                <a:solidFill>
                  <a:srgbClr val="FF0000"/>
                </a:solidFill>
              </a:rPr>
              <a:t>Attivitá</a:t>
            </a:r>
            <a:r>
              <a:rPr lang="it-IT" dirty="0" smtClean="0">
                <a:solidFill>
                  <a:srgbClr val="FF0000"/>
                </a:solidFill>
              </a:rPr>
              <a:t> del gruppo T4T all’indirizzo</a:t>
            </a:r>
          </a:p>
          <a:p>
            <a:pPr lvl="1">
              <a:buNone/>
            </a:pPr>
            <a:r>
              <a:rPr lang="en-US" b="1" dirty="0" smtClean="0"/>
              <a:t>http://orientamento.educ.di.unito.it/</a:t>
            </a:r>
          </a:p>
          <a:p>
            <a:pPr marL="577850" lvl="1" indent="-177800"/>
            <a:endParaRPr lang="en-US" dirty="0" smtClean="0">
              <a:solidFill>
                <a:srgbClr val="0070C0"/>
              </a:solidFill>
            </a:endParaRPr>
          </a:p>
        </p:txBody>
      </p:sp>
      <p:sp>
        <p:nvSpPr>
          <p:cNvPr id="4" name="Segnaposto piè di pagina 3"/>
          <p:cNvSpPr>
            <a:spLocks noGrp="1"/>
          </p:cNvSpPr>
          <p:nvPr>
            <p:ph type="ftr" sz="quarter" idx="11"/>
          </p:nvPr>
        </p:nvSpPr>
        <p:spPr/>
        <p:txBody>
          <a:bodyPr/>
          <a:lstStyle/>
          <a:p>
            <a:r>
              <a:rPr lang="en-US" smtClean="0"/>
              <a:t>ISSEP 2016 - Munster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836712"/>
            <a:ext cx="8136904" cy="4525963"/>
          </a:xfrm>
        </p:spPr>
        <p:txBody>
          <a:bodyPr>
            <a:normAutofit fontScale="92500"/>
          </a:bodyPr>
          <a:lstStyle/>
          <a:p>
            <a:pPr marL="0" indent="0">
              <a:buNone/>
            </a:pPr>
            <a:r>
              <a:rPr lang="en-US" b="1" dirty="0">
                <a:solidFill>
                  <a:schemeClr val="tx2">
                    <a:lumMod val="75000"/>
                  </a:schemeClr>
                </a:solidFill>
              </a:rPr>
              <a:t>Alessandro </a:t>
            </a:r>
            <a:r>
              <a:rPr lang="en-US" b="1" dirty="0" err="1">
                <a:solidFill>
                  <a:schemeClr val="tx2">
                    <a:lumMod val="75000"/>
                  </a:schemeClr>
                </a:solidFill>
              </a:rPr>
              <a:t>Rabbone</a:t>
            </a:r>
            <a:r>
              <a:rPr lang="en-US" b="1" dirty="0">
                <a:solidFill>
                  <a:schemeClr val="tx2">
                    <a:lumMod val="75000"/>
                  </a:schemeClr>
                </a:solidFill>
              </a:rPr>
              <a:t> </a:t>
            </a:r>
            <a:r>
              <a:rPr lang="en-US" dirty="0"/>
              <a:t>with his </a:t>
            </a:r>
            <a:r>
              <a:rPr lang="en-US" dirty="0" smtClean="0"/>
              <a:t>pupils developed </a:t>
            </a:r>
            <a:r>
              <a:rPr lang="en-US" dirty="0" err="1"/>
              <a:t>MicroWorlds</a:t>
            </a:r>
            <a:r>
              <a:rPr lang="en-US" dirty="0"/>
              <a:t> activities such as those </a:t>
            </a:r>
            <a:r>
              <a:rPr lang="en-US" dirty="0" smtClean="0"/>
              <a:t>entitled:</a:t>
            </a:r>
          </a:p>
          <a:p>
            <a:pPr marL="0" indent="0"/>
            <a:r>
              <a:rPr lang="en-US" dirty="0" smtClean="0"/>
              <a:t> </a:t>
            </a:r>
            <a:r>
              <a:rPr lang="en-US" dirty="0">
                <a:solidFill>
                  <a:srgbClr val="FF0000"/>
                </a:solidFill>
              </a:rPr>
              <a:t>“Let’s sing” (“Si </a:t>
            </a:r>
            <a:r>
              <a:rPr lang="en-US" dirty="0" err="1">
                <a:solidFill>
                  <a:srgbClr val="FF0000"/>
                </a:solidFill>
              </a:rPr>
              <a:t>canta</a:t>
            </a:r>
            <a:r>
              <a:rPr lang="en-US" dirty="0" smtClean="0">
                <a:solidFill>
                  <a:srgbClr val="FF0000"/>
                </a:solidFill>
              </a:rPr>
              <a:t>”)</a:t>
            </a:r>
          </a:p>
          <a:p>
            <a:pPr marL="0" indent="0"/>
            <a:r>
              <a:rPr lang="en-US" dirty="0" smtClean="0">
                <a:solidFill>
                  <a:srgbClr val="FF0000"/>
                </a:solidFill>
              </a:rPr>
              <a:t>“</a:t>
            </a:r>
            <a:r>
              <a:rPr lang="en-US" dirty="0">
                <a:solidFill>
                  <a:srgbClr val="FF0000"/>
                </a:solidFill>
              </a:rPr>
              <a:t>The auger” (“La </a:t>
            </a:r>
            <a:r>
              <a:rPr lang="en-US" dirty="0" err="1">
                <a:solidFill>
                  <a:srgbClr val="FF0000"/>
                </a:solidFill>
              </a:rPr>
              <a:t>trivella</a:t>
            </a:r>
            <a:r>
              <a:rPr lang="en-US" dirty="0">
                <a:solidFill>
                  <a:srgbClr val="FF0000"/>
                </a:solidFill>
              </a:rPr>
              <a:t>”) </a:t>
            </a:r>
            <a:endParaRPr lang="en-US" dirty="0" smtClean="0">
              <a:solidFill>
                <a:srgbClr val="FF0000"/>
              </a:solidFill>
            </a:endParaRPr>
          </a:p>
          <a:p>
            <a:pPr marL="0" indent="0">
              <a:buNone/>
            </a:pPr>
            <a:r>
              <a:rPr lang="en-US" dirty="0" smtClean="0"/>
              <a:t>during </a:t>
            </a:r>
            <a:r>
              <a:rPr lang="en-US" dirty="0"/>
              <a:t>the </a:t>
            </a:r>
            <a:r>
              <a:rPr lang="en-US" dirty="0" smtClean="0"/>
              <a:t>2005–2006 </a:t>
            </a:r>
            <a:r>
              <a:rPr lang="en-US" dirty="0"/>
              <a:t>project </a:t>
            </a:r>
            <a:r>
              <a:rPr lang="en-US" dirty="0" err="1"/>
              <a:t>KidsIdeasActivities</a:t>
            </a:r>
            <a:endParaRPr lang="en-US" dirty="0"/>
          </a:p>
          <a:p>
            <a:pPr marL="0" indent="0">
              <a:buNone/>
            </a:pPr>
            <a:r>
              <a:rPr lang="en-US" dirty="0"/>
              <a:t>(</a:t>
            </a:r>
            <a:r>
              <a:rPr lang="en-US" dirty="0" err="1"/>
              <a:t>BambiniIdeeProgetti</a:t>
            </a:r>
            <a:r>
              <a:rPr lang="en-US" dirty="0"/>
              <a:t>) whose final video can be seen at </a:t>
            </a:r>
            <a:endParaRPr lang="en-US" dirty="0" smtClean="0"/>
          </a:p>
          <a:p>
            <a:pPr marL="0" indent="0">
              <a:buNone/>
            </a:pPr>
            <a:r>
              <a:rPr lang="en-US" dirty="0" smtClean="0"/>
              <a:t>http</a:t>
            </a:r>
            <a:r>
              <a:rPr lang="en-US" dirty="0"/>
              <a:t>://</a:t>
            </a:r>
            <a:r>
              <a:rPr lang="en-US" dirty="0" smtClean="0"/>
              <a:t>win.rabbone.it</a:t>
            </a:r>
            <a:r>
              <a:rPr lang="en-US" dirty="0"/>
              <a:t>/ </a:t>
            </a:r>
            <a:r>
              <a:rPr lang="en-US" dirty="0" err="1"/>
              <a:t>irreMMjr</a:t>
            </a:r>
            <a:r>
              <a:rPr lang="en-US" dirty="0"/>
              <a:t>/progetti.asp#</a:t>
            </a:r>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fontScale="90000"/>
          </a:bodyPr>
          <a:lstStyle/>
          <a:p>
            <a:pPr algn="l"/>
            <a:r>
              <a:rPr lang="it-IT" sz="3200" i="1" dirty="0" smtClean="0">
                <a:solidFill>
                  <a:schemeClr val="accent1">
                    <a:lumMod val="75000"/>
                  </a:schemeClr>
                </a:solidFill>
              </a:rPr>
              <a:t>Presentato un lavoro alla </a:t>
            </a:r>
            <a:r>
              <a:rPr lang="it-IT" sz="3200" i="1" dirty="0" err="1" smtClean="0">
                <a:solidFill>
                  <a:schemeClr val="accent1">
                    <a:lumMod val="75000"/>
                  </a:schemeClr>
                </a:solidFill>
              </a:rPr>
              <a:t>Teachers</a:t>
            </a:r>
            <a:r>
              <a:rPr lang="it-IT" sz="3200" i="1" dirty="0" smtClean="0">
                <a:solidFill>
                  <a:schemeClr val="accent1">
                    <a:lumMod val="75000"/>
                  </a:schemeClr>
                </a:solidFill>
              </a:rPr>
              <a:t>’ ISSEP </a:t>
            </a:r>
            <a:r>
              <a:rPr lang="it-IT" sz="3200" i="1" dirty="0" err="1" smtClean="0">
                <a:solidFill>
                  <a:schemeClr val="accent1">
                    <a:lumMod val="75000"/>
                  </a:schemeClr>
                </a:solidFill>
              </a:rPr>
              <a:t>Conference</a:t>
            </a:r>
            <a:r>
              <a:rPr lang="it-IT" sz="3200" i="1" dirty="0" smtClean="0">
                <a:solidFill>
                  <a:schemeClr val="accent1">
                    <a:lumMod val="75000"/>
                  </a:schemeClr>
                </a:solidFill>
              </a:rPr>
              <a:t>, Lubiana, 2015</a:t>
            </a:r>
            <a:endParaRPr lang="en-US" sz="3200" i="1" dirty="0">
              <a:solidFill>
                <a:schemeClr val="accent1">
                  <a:lumMod val="75000"/>
                </a:schemeClr>
              </a:solidFill>
            </a:endParaRPr>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pic>
        <p:nvPicPr>
          <p:cNvPr id="1026" name="Picture 2"/>
          <p:cNvPicPr>
            <a:picLocks noGrp="1" noChangeAspect="1" noChangeArrowheads="1"/>
          </p:cNvPicPr>
          <p:nvPr>
            <p:ph idx="1"/>
          </p:nvPr>
        </p:nvPicPr>
        <p:blipFill>
          <a:blip r:embed="rId2" cstate="print"/>
          <a:srcRect l="42045" t="16542" b="5499"/>
          <a:stretch>
            <a:fillRect/>
          </a:stretch>
        </p:blipFill>
        <p:spPr bwMode="auto">
          <a:xfrm>
            <a:off x="2915816" y="1268760"/>
            <a:ext cx="6228184" cy="5589240"/>
          </a:xfrm>
          <a:prstGeom prst="rect">
            <a:avLst/>
          </a:prstGeom>
          <a:noFill/>
          <a:ln w="9525">
            <a:noFill/>
            <a:miter lim="800000"/>
            <a:headEnd/>
            <a:tailEnd/>
          </a:ln>
        </p:spPr>
      </p:pic>
      <p:sp>
        <p:nvSpPr>
          <p:cNvPr id="6" name="CasellaDiTesto 5"/>
          <p:cNvSpPr txBox="1"/>
          <p:nvPr/>
        </p:nvSpPr>
        <p:spPr>
          <a:xfrm>
            <a:off x="179512" y="1556792"/>
            <a:ext cx="2736304" cy="4154984"/>
          </a:xfrm>
          <a:prstGeom prst="rect">
            <a:avLst/>
          </a:prstGeom>
          <a:noFill/>
        </p:spPr>
        <p:txBody>
          <a:bodyPr wrap="square" rtlCol="0">
            <a:spAutoFit/>
          </a:bodyPr>
          <a:lstStyle/>
          <a:p>
            <a:pPr marL="173038" indent="-173038">
              <a:buFont typeface="Arial" pitchFamily="34" charset="0"/>
              <a:buChar char="•"/>
            </a:pPr>
            <a:r>
              <a:rPr lang="it-IT" sz="2400" dirty="0" smtClean="0"/>
              <a:t> il gioco del robot</a:t>
            </a:r>
          </a:p>
          <a:p>
            <a:pPr marL="173038" indent="-173038">
              <a:buFont typeface="Arial" pitchFamily="34" charset="0"/>
              <a:buChar char="•"/>
            </a:pPr>
            <a:r>
              <a:rPr lang="it-IT" sz="2400" dirty="0"/>
              <a:t> </a:t>
            </a:r>
            <a:r>
              <a:rPr lang="it-IT" sz="2400" dirty="0" smtClean="0"/>
              <a:t>risoluzione di </a:t>
            </a:r>
            <a:r>
              <a:rPr lang="it-IT" sz="2400" dirty="0" err="1" smtClean="0"/>
              <a:t>puzzles</a:t>
            </a:r>
            <a:r>
              <a:rPr lang="it-IT" sz="2400" dirty="0" smtClean="0"/>
              <a:t> tipo </a:t>
            </a:r>
            <a:r>
              <a:rPr lang="it-IT" sz="2400" dirty="0" err="1" smtClean="0"/>
              <a:t>Ligthbot</a:t>
            </a:r>
            <a:endParaRPr lang="it-IT" sz="2400" dirty="0" smtClean="0"/>
          </a:p>
          <a:p>
            <a:pPr marL="173038" indent="-173038">
              <a:buFont typeface="Arial" pitchFamily="34" charset="0"/>
              <a:buChar char="•"/>
            </a:pPr>
            <a:r>
              <a:rPr lang="it-IT" sz="2400" dirty="0"/>
              <a:t>p</a:t>
            </a:r>
            <a:r>
              <a:rPr lang="it-IT" sz="2400" dirty="0" smtClean="0"/>
              <a:t>rogetto e realizzazione di </a:t>
            </a:r>
            <a:r>
              <a:rPr lang="it-IT" sz="2400" dirty="0" err="1" smtClean="0"/>
              <a:t>attivitá</a:t>
            </a:r>
            <a:r>
              <a:rPr lang="it-IT" sz="2400" dirty="0" smtClean="0"/>
              <a:t> inventate dai ragazzi </a:t>
            </a:r>
          </a:p>
          <a:p>
            <a:pPr marL="173038" indent="-173038">
              <a:buFont typeface="Arial" pitchFamily="34" charset="0"/>
              <a:buChar char="•"/>
            </a:pPr>
            <a:r>
              <a:rPr lang="it-IT" sz="2400" dirty="0"/>
              <a:t> </a:t>
            </a:r>
            <a:r>
              <a:rPr lang="it-IT" sz="2400" dirty="0" smtClean="0"/>
              <a:t>progetti collettivi come Cappuccetto rosso</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285750" y="400050"/>
            <a:ext cx="8572500" cy="6057900"/>
          </a:xfrm>
          <a:prstGeom prst="rect">
            <a:avLst/>
          </a:prstGeom>
          <a:noFill/>
          <a:ln w="9525">
            <a:noFill/>
            <a:miter lim="800000"/>
            <a:headEnd/>
            <a:tailEnd/>
          </a:ln>
        </p:spPr>
      </p:pic>
      <p:sp>
        <p:nvSpPr>
          <p:cNvPr id="6" name="CasellaDiTesto 5"/>
          <p:cNvSpPr txBox="1"/>
          <p:nvPr/>
        </p:nvSpPr>
        <p:spPr>
          <a:xfrm>
            <a:off x="539552" y="116632"/>
            <a:ext cx="7450053" cy="523220"/>
          </a:xfrm>
          <a:prstGeom prst="rect">
            <a:avLst/>
          </a:prstGeom>
          <a:noFill/>
        </p:spPr>
        <p:txBody>
          <a:bodyPr wrap="none" rtlCol="0">
            <a:spAutoFit/>
          </a:bodyPr>
          <a:lstStyle/>
          <a:p>
            <a:r>
              <a:rPr lang="it-IT" sz="2800" dirty="0" smtClean="0">
                <a:solidFill>
                  <a:srgbClr val="FF0000"/>
                </a:solidFill>
              </a:rPr>
              <a:t>GIOCO DEL ROBOT: </a:t>
            </a:r>
            <a:r>
              <a:rPr lang="it-IT" sz="2800" i="1" dirty="0" smtClean="0"/>
              <a:t>schede di gioco di S. </a:t>
            </a:r>
            <a:r>
              <a:rPr lang="it-IT" sz="2800" i="1" dirty="0" err="1" smtClean="0"/>
              <a:t>Rabbone</a:t>
            </a:r>
            <a:r>
              <a:rPr lang="it-IT" sz="2800" i="1" dirty="0" smtClean="0"/>
              <a:t> </a:t>
            </a:r>
            <a:endParaRPr lang="en-US" sz="28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563</Words>
  <Application>Microsoft Office PowerPoint</Application>
  <PresentationFormat>Presentazione su schermo (4:3)</PresentationFormat>
  <Paragraphs>54</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Lavorare con gli insegnanti: esperienze del gruppo T4T - Teachers for Teachers -</vt:lpstr>
      <vt:lpstr>Diapositiva 2</vt:lpstr>
      <vt:lpstr>inspiring the activities  of our proposals suggested by T4T teachers:</vt:lpstr>
      <vt:lpstr>Diapositiva 4</vt:lpstr>
      <vt:lpstr>Respect the humanities in education as summarized in</vt:lpstr>
      <vt:lpstr>From T4T experience:</vt:lpstr>
      <vt:lpstr>Diapositiva 7</vt:lpstr>
      <vt:lpstr>Presentato un lavoro alla Teachers’ ISSEP Conference, Lubiana, 2015</vt:lpstr>
      <vt:lpstr>Diapositiva 9</vt:lpstr>
      <vt:lpstr>Cappuccetto rosso classe 4 C</vt:lpstr>
    </vt:vector>
  </TitlesOfParts>
  <Company>Università degli studi di torino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Esperienze del gruppo T4T - Teachers for Teachers -</dc:title>
  <dc:creator>barbara</dc:creator>
  <cp:lastModifiedBy>barbara</cp:lastModifiedBy>
  <cp:revision>13</cp:revision>
  <dcterms:created xsi:type="dcterms:W3CDTF">2016-10-21T19:30:07Z</dcterms:created>
  <dcterms:modified xsi:type="dcterms:W3CDTF">2016-12-01T07:12:29Z</dcterms:modified>
</cp:coreProperties>
</file>