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8" r:id="rId3"/>
    <p:sldId id="274" r:id="rId4"/>
    <p:sldId id="258" r:id="rId5"/>
    <p:sldId id="260" r:id="rId6"/>
    <p:sldId id="259" r:id="rId7"/>
    <p:sldId id="261" r:id="rId8"/>
    <p:sldId id="276" r:id="rId9"/>
    <p:sldId id="262" r:id="rId10"/>
    <p:sldId id="275" r:id="rId11"/>
    <p:sldId id="265" r:id="rId12"/>
    <p:sldId id="277" r:id="rId13"/>
    <p:sldId id="263" r:id="rId14"/>
    <p:sldId id="264" r:id="rId15"/>
    <p:sldId id="266" r:id="rId16"/>
    <p:sldId id="267" r:id="rId17"/>
    <p:sldId id="268" r:id="rId18"/>
    <p:sldId id="269" r:id="rId19"/>
    <p:sldId id="272" r:id="rId20"/>
    <p:sldId id="273" r:id="rId21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66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1DBF-CC55-4FFE-9E2F-EB65EFF5AFD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7B73-6998-4554-AE58-AE49DD2200D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357" y="4715154"/>
            <a:ext cx="4983389" cy="44652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2016" y="9430307"/>
            <a:ext cx="2944086" cy="4946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Microsoft YaHei" charset="0"/>
                <a:cs typeface="Microsoft YaHei" charset="0"/>
              </a:defRPr>
            </a:lvl1pPr>
          </a:lstStyle>
          <a:p>
            <a:fld id="{2A4A417D-90F3-4827-93E4-5E54A1A4682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5BEB0-2742-4281-A335-0583A75037A2}" type="slidenum">
              <a:rPr lang="it-IT"/>
              <a:pPr/>
              <a:t>1</a:t>
            </a:fld>
            <a:endParaRPr lang="it-IT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79E4-DA61-4E96-9A60-018BAA6A6D4B}" type="slidenum">
              <a:rPr lang="it-IT"/>
              <a:pPr/>
              <a:t>14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79E4-DA61-4E96-9A60-018BAA6A6D4B}" type="slidenum">
              <a:rPr lang="it-IT"/>
              <a:pPr/>
              <a:t>15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5BEB0-2742-4281-A335-0583A75037A2}" type="slidenum">
              <a:rPr lang="it-IT"/>
              <a:pPr/>
              <a:t>3</a:t>
            </a:fld>
            <a:endParaRPr lang="it-IT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40E860-5C1A-4BEE-9D3B-71B307D4D99A}" type="slidenum">
              <a:rPr lang="it-IT"/>
              <a:pPr/>
              <a:t>4</a:t>
            </a:fld>
            <a:endParaRPr lang="it-IT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8868B-D79C-4D2F-97BD-568C1EC44254}" type="slidenum">
              <a:rPr lang="it-IT"/>
              <a:pPr/>
              <a:t>5</a:t>
            </a:fld>
            <a:endParaRPr lang="it-IT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A23BC-788F-49C5-9317-598853839784}" type="slidenum">
              <a:rPr lang="it-IT"/>
              <a:pPr/>
              <a:t>6</a:t>
            </a:fld>
            <a:endParaRPr lang="it-IT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024B2B-C2FB-4064-B4A0-E20B1E79135E}" type="slidenum">
              <a:rPr lang="it-IT"/>
              <a:pPr/>
              <a:t>7</a:t>
            </a:fld>
            <a:endParaRPr lang="it-IT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AFB4AC-43FF-41E7-82A3-15109F351699}" type="slidenum">
              <a:rPr lang="it-IT"/>
              <a:pPr/>
              <a:t>9</a:t>
            </a:fld>
            <a:endParaRPr lang="it-IT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F0193-0CC0-406A-A991-1CF1C20CE661}" type="slidenum">
              <a:rPr lang="it-IT"/>
              <a:pPr/>
              <a:t>11</a:t>
            </a:fld>
            <a:endParaRPr 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F0193-0CC0-406A-A991-1CF1C20CE661}" type="slidenum">
              <a:rPr lang="it-IT"/>
              <a:pPr/>
              <a:t>13</a:t>
            </a:fld>
            <a:endParaRPr 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85E-19CA-4F84-A31B-9E15C6AA40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CC-E25B-4904-8E15-15B77C22C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F174-3DA0-4331-B65A-6CCAD34168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CA0-579F-4C01-B389-D4A330D48E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1DC-1822-4827-AD15-BAD0EFA2B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765-F542-40BC-B990-60FF0BD060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4EED-F6A0-4801-9FFE-D76C2B921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CAAF-17C8-42FF-94C5-F9E9FE528C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3302-1AF8-413F-A5F6-D395EE096C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DE18-552B-4BB2-A09C-4B8622C241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1C4-46F3-424C-9E82-6180967597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10/18/2016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it-IT" smtClean="0">
                <a:solidFill>
                  <a:schemeClr val="tx2">
                    <a:shade val="90000"/>
                  </a:schemeClr>
                </a:solidFill>
              </a:rPr>
              <a:t>T4T - Dipart.di Informatica, Univ. di Torino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871D-90EC-4541-8AE0-82274E97C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hyperlink" Target="https://lightbot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it/cody-roby/duello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39552" y="1268760"/>
            <a:ext cx="7772400" cy="40324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Progetto </a:t>
            </a:r>
            <a:r>
              <a:rPr lang="it-IT" sz="44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Aggiornamento in scuole </a:t>
            </a:r>
            <a:r>
              <a:rPr lang="it-IT" sz="4400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/>
            </a:r>
            <a:br>
              <a:rPr lang="it-IT" sz="4400" dirty="0">
                <a:solidFill>
                  <a:srgbClr val="FF0000"/>
                </a:solidFill>
                <a:ea typeface="Microsoft YaHei" charset="0"/>
                <a:cs typeface="Microsoft YaHei" charset="0"/>
              </a:rPr>
            </a:br>
            <a:r>
              <a:rPr lang="it-IT" sz="4400" i="1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Primo incontro- parte III</a:t>
            </a:r>
            <a:r>
              <a:rPr lang="it-IT" sz="4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it-IT" sz="4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it-IT" sz="26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1 dicembre 2016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6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i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G. Barbara Demo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Dipartimento di Informatica – Università di Torino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6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barbara@di.unito.it</a:t>
            </a:r>
            <a:endParaRPr lang="it-IT" sz="32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08512" cy="365125"/>
          </a:xfrm>
        </p:spPr>
        <p:txBody>
          <a:bodyPr/>
          <a:lstStyle/>
          <a:p>
            <a:r>
              <a:rPr kumimoji="0" lang="it-IT" dirty="0" smtClean="0"/>
              <a:t>T4T - </a:t>
            </a:r>
            <a:r>
              <a:rPr kumimoji="0" lang="it-IT" dirty="0" err="1" smtClean="0"/>
              <a:t>Dipart.di</a:t>
            </a:r>
            <a:r>
              <a:rPr kumimoji="0" lang="it-IT" dirty="0" smtClean="0"/>
              <a:t> Informatica, </a:t>
            </a:r>
            <a:r>
              <a:rPr kumimoji="0" lang="it-IT" dirty="0" err="1" smtClean="0"/>
              <a:t>Univ</a:t>
            </a:r>
            <a:r>
              <a:rPr kumimoji="0" lang="it-IT" dirty="0" smtClean="0"/>
              <a:t>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26064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Importante specificare il significato dei comandi ovvero  la </a:t>
            </a:r>
            <a:r>
              <a:rPr lang="it-IT" u="sng" dirty="0" smtClean="0">
                <a:solidFill>
                  <a:srgbClr val="FF0000"/>
                </a:solidFill>
              </a:rPr>
              <a:t>sintassi</a:t>
            </a:r>
            <a:r>
              <a:rPr lang="it-IT" dirty="0" smtClean="0">
                <a:solidFill>
                  <a:srgbClr val="FF0000"/>
                </a:solidFill>
              </a:rPr>
              <a:t> dei comandi *: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abbiamo aggiunto: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Prendi: </a:t>
            </a:r>
            <a:r>
              <a:rPr lang="it-IT" dirty="0" smtClean="0">
                <a:solidFill>
                  <a:schemeClr val="tx1"/>
                </a:solidFill>
              </a:rPr>
              <a:t>decidiamo che posso prendere quanti oggetti voglio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Lascia</a:t>
            </a:r>
            <a:r>
              <a:rPr lang="it-IT" dirty="0" smtClean="0">
                <a:solidFill>
                  <a:schemeClr val="tx1"/>
                </a:solidFill>
              </a:rPr>
              <a:t> vuol dire “lascia un oggetto per volta” o “lascia tutto quello che hai raccolto”?  </a:t>
            </a:r>
            <a:r>
              <a:rPr lang="it-IT" dirty="0" err="1" smtClean="0">
                <a:solidFill>
                  <a:schemeClr val="tx1"/>
                </a:solidFill>
              </a:rPr>
              <a:t>---</a:t>
            </a:r>
            <a:r>
              <a:rPr lang="it-IT" dirty="0" smtClean="0">
                <a:solidFill>
                  <a:schemeClr val="tx1"/>
                </a:solidFill>
              </a:rPr>
              <a:t> di nuovo come per i comandi  A,I,…</a:t>
            </a:r>
          </a:p>
          <a:p>
            <a:pPr marL="269875" indent="-269875"/>
            <a:r>
              <a:rPr lang="it-IT" dirty="0" smtClean="0">
                <a:solidFill>
                  <a:schemeClr val="tx1"/>
                </a:solidFill>
              </a:rPr>
              <a:t>	sta a noi definirlo ma una volta definito il significato (o come si dice di </a:t>
            </a:r>
            <a:r>
              <a:rPr lang="it-IT" dirty="0" err="1" smtClean="0">
                <a:solidFill>
                  <a:schemeClr val="tx1"/>
                </a:solidFill>
              </a:rPr>
              <a:t>piú</a:t>
            </a:r>
            <a:r>
              <a:rPr lang="it-IT" dirty="0" smtClean="0">
                <a:solidFill>
                  <a:schemeClr val="tx1"/>
                </a:solidFill>
              </a:rPr>
              <a:t> in informatica: la </a:t>
            </a:r>
            <a:r>
              <a:rPr lang="it-IT" b="1" dirty="0" smtClean="0">
                <a:solidFill>
                  <a:srgbClr val="0033CC"/>
                </a:solidFill>
              </a:rPr>
              <a:t>semantica</a:t>
            </a:r>
            <a:r>
              <a:rPr lang="it-IT" dirty="0" smtClean="0">
                <a:solidFill>
                  <a:schemeClr val="tx1"/>
                </a:solidFill>
              </a:rPr>
              <a:t>) rimane quello scelto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8424" y="908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755576" y="45091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chemeClr val="tx1"/>
                </a:solidFill>
              </a:rPr>
              <a:t>Stiamo aggiungendo comandi cioè stiamo costruendo un </a:t>
            </a:r>
            <a:r>
              <a:rPr lang="it-IT" b="1" i="1" dirty="0" smtClean="0">
                <a:solidFill>
                  <a:schemeClr val="tx1"/>
                </a:solidFill>
              </a:rPr>
              <a:t>linguaggio</a:t>
            </a:r>
            <a:r>
              <a:rPr lang="it-IT" i="1" dirty="0" smtClean="0">
                <a:solidFill>
                  <a:schemeClr val="tx1"/>
                </a:solidFill>
              </a:rPr>
              <a:t> parola dopo parola o se vogliamo termine dopo termine, espressione dopo espressione come fanno i bimbi quando imparano a parlare.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76256" y="0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Aggiungiamo i comandi: </a:t>
            </a:r>
            <a:r>
              <a:rPr lang="it-IT" dirty="0" smtClean="0">
                <a:solidFill>
                  <a:srgbClr val="0033CC"/>
                </a:solidFill>
                <a:sym typeface="Wingdings" pitchFamily="2" charset="2"/>
              </a:rPr>
              <a:t></a:t>
            </a:r>
            <a:r>
              <a:rPr lang="it-IT" dirty="0" smtClean="0">
                <a:solidFill>
                  <a:srgbClr val="0033CC"/>
                </a:solidFill>
              </a:rPr>
              <a:t>Ripeti(n) e </a:t>
            </a:r>
            <a:r>
              <a:rPr lang="it-IT" b="1" dirty="0" smtClean="0">
                <a:solidFill>
                  <a:srgbClr val="0033CC"/>
                </a:solidFill>
              </a:rPr>
              <a:t>{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3265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Importante specificare il significato </a:t>
            </a:r>
            <a:r>
              <a:rPr lang="it-IT" u="sng" dirty="0" smtClean="0">
                <a:solidFill>
                  <a:srgbClr val="FF0000"/>
                </a:solidFill>
              </a:rPr>
              <a:t>ma anche  il modo</a:t>
            </a:r>
            <a:r>
              <a:rPr lang="it-IT" dirty="0" smtClean="0">
                <a:solidFill>
                  <a:srgbClr val="FF0000"/>
                </a:solidFill>
              </a:rPr>
              <a:t> in cui scrivere i comandi ovvero </a:t>
            </a:r>
            <a:r>
              <a:rPr lang="it-IT" u="sng" dirty="0" smtClean="0">
                <a:solidFill>
                  <a:srgbClr val="FF0000"/>
                </a:solidFill>
              </a:rPr>
              <a:t>sintassi</a:t>
            </a:r>
            <a:r>
              <a:rPr lang="it-IT" dirty="0" smtClean="0">
                <a:solidFill>
                  <a:srgbClr val="FF0000"/>
                </a:solidFill>
              </a:rPr>
              <a:t> e</a:t>
            </a:r>
            <a:r>
              <a:rPr lang="it-IT" u="sng" dirty="0" smtClean="0">
                <a:solidFill>
                  <a:srgbClr val="FF0000"/>
                </a:solidFill>
              </a:rPr>
              <a:t> semantica </a:t>
            </a:r>
            <a:r>
              <a:rPr lang="it-IT" dirty="0" smtClean="0">
                <a:solidFill>
                  <a:srgbClr val="FF0000"/>
                </a:solidFill>
              </a:rPr>
              <a:t>del </a:t>
            </a:r>
            <a:r>
              <a:rPr lang="it-IT" dirty="0" err="1" smtClean="0">
                <a:solidFill>
                  <a:srgbClr val="FF0000"/>
                </a:solidFill>
              </a:rPr>
              <a:t>linguaggio*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abbiamo aggiunto: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Ripeti(n) con { </a:t>
            </a:r>
            <a:r>
              <a:rPr lang="it-IT" dirty="0" smtClean="0">
                <a:solidFill>
                  <a:schemeClr val="tx1"/>
                </a:solidFill>
              </a:rPr>
              <a:t>: posso scegliere di scrivere come mi sembra meglio, noi scegliamo – ripeti(n) su una linea e il blocco di comandi da ripetere uno per ogni linea successiva alla linea del ripeti  raccolti insieme con una parentesi. Ma di nuovo una volta scelta, la </a:t>
            </a:r>
            <a:r>
              <a:rPr lang="it-IT" dirty="0" err="1" smtClean="0">
                <a:solidFill>
                  <a:schemeClr val="tx1"/>
                </a:solidFill>
              </a:rPr>
              <a:t>modalitá</a:t>
            </a:r>
            <a:r>
              <a:rPr lang="it-IT" dirty="0" smtClean="0">
                <a:solidFill>
                  <a:schemeClr val="tx1"/>
                </a:solidFill>
              </a:rPr>
              <a:t> di scrittura (o come si dice di </a:t>
            </a:r>
            <a:r>
              <a:rPr lang="it-IT" dirty="0" err="1" smtClean="0">
                <a:solidFill>
                  <a:schemeClr val="tx1"/>
                </a:solidFill>
              </a:rPr>
              <a:t>piú</a:t>
            </a:r>
            <a:r>
              <a:rPr lang="it-IT" dirty="0" smtClean="0">
                <a:solidFill>
                  <a:schemeClr val="tx1"/>
                </a:solidFill>
              </a:rPr>
              <a:t> in informatica la </a:t>
            </a:r>
            <a:r>
              <a:rPr lang="it-IT" b="1" dirty="0" smtClean="0">
                <a:solidFill>
                  <a:srgbClr val="0033CC"/>
                </a:solidFill>
              </a:rPr>
              <a:t>sintassi</a:t>
            </a:r>
            <a:r>
              <a:rPr lang="it-IT" dirty="0" smtClean="0">
                <a:solidFill>
                  <a:schemeClr val="tx1"/>
                </a:solidFill>
              </a:rPr>
              <a:t>) rimane quella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Quando si ha a che fare con un linguaggio con regole sintattiche e semantiche non ambigue si dice che usiamo </a:t>
            </a:r>
          </a:p>
          <a:p>
            <a:pPr marL="1012825" lvl="1" indent="-269875"/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it-IT" dirty="0" smtClean="0">
                <a:solidFill>
                  <a:srgbClr val="FF0000"/>
                </a:solidFill>
              </a:rPr>
              <a:t>un </a:t>
            </a:r>
            <a:r>
              <a:rPr lang="it-IT" b="1" dirty="0" smtClean="0">
                <a:solidFill>
                  <a:srgbClr val="FF0000"/>
                </a:solidFill>
              </a:rPr>
              <a:t>linguaggio formale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88424" y="908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4533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 bwMode="auto">
          <a:xfrm>
            <a:off x="6948264" y="6021288"/>
            <a:ext cx="45719" cy="720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6732240" y="6021288"/>
            <a:ext cx="208823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104" cy="365125"/>
          </a:xfrm>
        </p:spPr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76256" y="0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Aggiunti i comandi: </a:t>
            </a:r>
            <a:r>
              <a:rPr lang="it-IT" dirty="0" smtClean="0">
                <a:solidFill>
                  <a:srgbClr val="0033CC"/>
                </a:solidFill>
                <a:sym typeface="Wingdings" pitchFamily="2" charset="2"/>
              </a:rPr>
              <a:t></a:t>
            </a:r>
            <a:r>
              <a:rPr lang="it-IT" dirty="0" smtClean="0">
                <a:solidFill>
                  <a:srgbClr val="0033CC"/>
                </a:solidFill>
              </a:rPr>
              <a:t>Ripeti(n) e </a:t>
            </a:r>
            <a:r>
              <a:rPr lang="it-IT" b="1" dirty="0" smtClean="0">
                <a:solidFill>
                  <a:srgbClr val="0033CC"/>
                </a:solidFill>
              </a:rPr>
              <a:t>{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76256" y="60212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non aggiungere righe !!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4399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4716016" y="4869160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LASCIA</a:t>
            </a:r>
            <a:endParaRPr lang="it-IT" sz="4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31840" y="6381328"/>
            <a:ext cx="36004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619672" y="980728"/>
            <a:ext cx="172819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5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endParaRPr lang="it-IT" sz="25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5616" y="479715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PRENDI</a:t>
            </a:r>
          </a:p>
        </p:txBody>
      </p:sp>
      <p:sp>
        <p:nvSpPr>
          <p:cNvPr id="9" name="Rettangolo 8"/>
          <p:cNvSpPr/>
          <p:nvPr/>
        </p:nvSpPr>
        <p:spPr>
          <a:xfrm>
            <a:off x="5940152" y="980728"/>
            <a:ext cx="172819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5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endParaRPr lang="it-IT" sz="25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4644008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5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R(n)</a:t>
            </a:r>
          </a:p>
          <a:p>
            <a:pPr algn="ctr"/>
            <a:r>
              <a:rPr lang="it-IT" sz="32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RIPETI(n-volte)</a:t>
            </a: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31840" y="6381328"/>
            <a:ext cx="36004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0"/>
            <a:ext cx="464400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5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R(n)</a:t>
            </a:r>
          </a:p>
          <a:p>
            <a:pPr algn="ctr"/>
            <a:r>
              <a:rPr lang="it-IT" sz="32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RIPETI(n-volte)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ricordare la </a:t>
            </a:r>
            <a:r>
              <a:rPr lang="it-IT" sz="4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{</a:t>
            </a: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5013176"/>
            <a:ext cx="274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tx1"/>
                </a:solidFill>
              </a:rPr>
              <a:t>{</a:t>
            </a:r>
            <a:r>
              <a:rPr lang="it-IT" sz="4400" b="1" dirty="0" smtClean="0">
                <a:solidFill>
                  <a:schemeClr val="tx1"/>
                </a:solidFill>
              </a:rPr>
              <a:t> </a:t>
            </a:r>
            <a:r>
              <a:rPr lang="it-IT" sz="4400" b="1" dirty="0" err="1" smtClean="0">
                <a:solidFill>
                  <a:schemeClr val="tx1"/>
                </a:solidFill>
              </a:rPr>
              <a:t>………</a:t>
            </a:r>
            <a:r>
              <a:rPr lang="it-IT" sz="4400" b="1" dirty="0" smtClean="0">
                <a:solidFill>
                  <a:schemeClr val="tx1"/>
                </a:solidFill>
              </a:rPr>
              <a:t>..</a:t>
            </a:r>
            <a:endParaRPr lang="it-IT" sz="4400" b="1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486916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 smtClean="0">
                <a:solidFill>
                  <a:schemeClr val="tx1"/>
                </a:solidFill>
              </a:rPr>
              <a:t>………</a:t>
            </a:r>
            <a:r>
              <a:rPr lang="it-IT" sz="4000" b="1" dirty="0" smtClean="0">
                <a:solidFill>
                  <a:schemeClr val="tx1"/>
                </a:solidFill>
              </a:rPr>
              <a:t>...</a:t>
            </a:r>
            <a:endParaRPr lang="it-IT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it-IT" sz="3600" i="1" dirty="0" smtClean="0"/>
              <a:t>Considerazioni e domande</a:t>
            </a:r>
            <a:r>
              <a:rPr lang="it-IT" dirty="0" smtClean="0"/>
              <a:t>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come si è arrivati ad oggi riguardo l’informatica nella scuola</a:t>
            </a:r>
          </a:p>
          <a:p>
            <a:r>
              <a:rPr lang="it-IT" sz="2800" dirty="0" smtClean="0"/>
              <a:t>quale pedagogia dell’informatica</a:t>
            </a:r>
          </a:p>
          <a:p>
            <a:r>
              <a:rPr lang="it-IT" sz="2800" dirty="0" smtClean="0"/>
              <a:t>verso cosa si va nel primo ciclo</a:t>
            </a:r>
          </a:p>
          <a:p>
            <a:r>
              <a:rPr lang="it-IT" sz="2800" dirty="0" smtClean="0"/>
              <a:t>come preparare gli insegnanti </a:t>
            </a:r>
            <a:r>
              <a:rPr lang="it-IT" sz="2800" dirty="0" smtClean="0">
                <a:sym typeface="Wingdings" pitchFamily="2" charset="2"/>
              </a:rPr>
              <a:t> </a:t>
            </a:r>
            <a:r>
              <a:rPr lang="it-IT" sz="2800" dirty="0" smtClean="0"/>
              <a:t>T4T</a:t>
            </a:r>
          </a:p>
          <a:p>
            <a:pPr lvl="1"/>
            <a:r>
              <a:rPr lang="it-IT" sz="2400" dirty="0" smtClean="0"/>
              <a:t>è necessaria una didattica dell’aggiornamento</a:t>
            </a:r>
          </a:p>
          <a:p>
            <a:r>
              <a:rPr lang="it-IT" sz="2800" dirty="0" smtClean="0"/>
              <a:t>facciamo qualche esempio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en-US" sz="2800" dirty="0"/>
          </a:p>
        </p:txBody>
      </p:sp>
      <p:sp>
        <p:nvSpPr>
          <p:cNvPr id="4" name="Freccia in giù 3"/>
          <p:cNvSpPr/>
          <p:nvPr/>
        </p:nvSpPr>
        <p:spPr>
          <a:xfrm rot="3181605">
            <a:off x="6290789" y="1583659"/>
            <a:ext cx="680059" cy="1228369"/>
          </a:xfrm>
          <a:prstGeom prst="downArrow">
            <a:avLst>
              <a:gd name="adj1" fmla="val 1672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a sinistra 4"/>
          <p:cNvSpPr/>
          <p:nvPr/>
        </p:nvSpPr>
        <p:spPr>
          <a:xfrm>
            <a:off x="6156176" y="4293096"/>
            <a:ext cx="1224136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20608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Altra  esperienza che segnaliamo e di cui faremo un po’ di esercizi per volta:  </a:t>
            </a:r>
            <a:r>
              <a:rPr lang="it-IT" dirty="0" err="1" smtClean="0">
                <a:solidFill>
                  <a:srgbClr val="FF0000"/>
                </a:solidFill>
                <a:latin typeface="Arial Narrow" pitchFamily="34" charset="0"/>
              </a:rPr>
              <a:t>Lightbot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  <a:hlinkClick r:id="rId2"/>
              </a:rPr>
              <a:t>https://lightbot.com/</a:t>
            </a:r>
            <a:endParaRPr lang="it-IT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nella pagina  che si apre cercare 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</a:rPr>
              <a:t>“Demo </a:t>
            </a:r>
            <a:r>
              <a:rPr lang="it-IT" dirty="0" err="1" smtClean="0">
                <a:solidFill>
                  <a:srgbClr val="0070C0"/>
                </a:solidFill>
                <a:latin typeface="Arial Narrow" pitchFamily="34" charset="0"/>
              </a:rPr>
              <a:t>puzzles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</a:rPr>
              <a:t>”  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e pigiare sul bottone WEB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39330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Poi vedremo:  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Scratch     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https://scratch.mit.edu/</a:t>
            </a:r>
            <a:endParaRPr lang="it-IT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12474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Vedere anche:  </a:t>
            </a:r>
            <a:r>
              <a:rPr lang="it-IT" dirty="0" err="1" smtClean="0">
                <a:solidFill>
                  <a:srgbClr val="FF0000"/>
                </a:solidFill>
                <a:latin typeface="Arial Narrow" pitchFamily="34" charset="0"/>
              </a:rPr>
              <a:t>Cody&amp;Roby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t-IT" dirty="0" smtClean="0">
                <a:solidFill>
                  <a:srgbClr val="0033CC"/>
                </a:solidFill>
                <a:latin typeface="Arial Narrow" pitchFamily="34" charset="0"/>
              </a:rPr>
              <a:t>http://codeweek.it/cody-roby/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508518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  <a:latin typeface="Arial Narrow" pitchFamily="34" charset="0"/>
              </a:rPr>
              <a:t>Arrivederci al prossimo incontro</a:t>
            </a:r>
            <a:endParaRPr lang="it-IT" i="1" u="sng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5536" y="980728"/>
            <a:ext cx="8496944" cy="4320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173038" indent="-173038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T4T sta per </a:t>
            </a:r>
            <a:r>
              <a:rPr lang="it-IT" sz="2800" i="1" dirty="0" err="1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2800" i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2800" i="1" dirty="0" err="1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for</a:t>
            </a:r>
            <a:r>
              <a:rPr lang="it-IT" sz="2800" i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2800" i="1" dirty="0" err="1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2800" i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insegnanti per gli insegnanti</a:t>
            </a:r>
          </a:p>
          <a:p>
            <a:pPr marL="173038" indent="-173038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progetto del Dipartimento di Informatica dell’Università degli studi di Torino all’inizio finanziato da Google, ecco perché “</a:t>
            </a:r>
            <a:r>
              <a:rPr lang="it-IT" sz="2800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for</a:t>
            </a: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”</a:t>
            </a:r>
          </a:p>
          <a:p>
            <a:pPr marL="173038" indent="-173038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iniziativa “dal basso”</a:t>
            </a: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: membri del dipartimento lavorano con insegnanti per sistematizzare e riproporre ad altri insegnanti delle attività che sviluppano competenze digitali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08512" cy="365125"/>
          </a:xfrm>
        </p:spPr>
        <p:txBody>
          <a:bodyPr/>
          <a:lstStyle/>
          <a:p>
            <a:r>
              <a:rPr kumimoji="0" lang="it-IT" dirty="0" smtClean="0"/>
              <a:t>T4T - </a:t>
            </a:r>
            <a:r>
              <a:rPr kumimoji="0" lang="it-IT" dirty="0" err="1" smtClean="0"/>
              <a:t>Dipart.di</a:t>
            </a:r>
            <a:r>
              <a:rPr kumimoji="0" lang="it-IT" dirty="0" smtClean="0"/>
              <a:t> Informatica, </a:t>
            </a:r>
            <a:r>
              <a:rPr kumimoji="0" lang="it-IT" dirty="0" err="1" smtClean="0"/>
              <a:t>Univ</a:t>
            </a:r>
            <a:r>
              <a:rPr kumimoji="0" lang="it-IT" dirty="0" smtClean="0"/>
              <a:t>. di Torino</a:t>
            </a:r>
            <a:endParaRPr kumimoji="0" lang="en-US" dirty="0"/>
          </a:p>
        </p:txBody>
      </p:sp>
      <p:sp>
        <p:nvSpPr>
          <p:cNvPr id="4" name="Rettangolo 3"/>
          <p:cNvSpPr/>
          <p:nvPr/>
        </p:nvSpPr>
        <p:spPr>
          <a:xfrm>
            <a:off x="539552" y="332656"/>
            <a:ext cx="265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Cosa è T4T?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03648" y="515719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anche attività di </a:t>
            </a:r>
            <a:r>
              <a:rPr lang="it-IT" sz="2800" dirty="0" err="1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csunplugged</a:t>
            </a:r>
            <a:r>
              <a:rPr lang="it-IT" sz="28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cioè senza calcolatore quindi </a:t>
            </a:r>
            <a:r>
              <a:rPr lang="it-IT" sz="2800" i="1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tutti possono cominciare</a:t>
            </a:r>
            <a:endParaRPr lang="it-IT" sz="28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539552" y="5229200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9512" y="260648"/>
            <a:ext cx="8964488" cy="1368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è la prima attività cui ci interessiamo, proposta nelle sue classi dall’insegnante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,</a:t>
            </a:r>
            <a:r>
              <a:rPr lang="it-IT" i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presentata al Festival Educazione 2015. Nella figura lo “spazio” </a:t>
            </a:r>
            <a:r>
              <a:rPr lang="it-IT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di gioco: </a:t>
            </a:r>
            <a:endParaRPr lang="it-IT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6377012" cy="4248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7772400" cy="79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Il gioco dei </a:t>
            </a:r>
            <a:r>
              <a:rPr lang="it-IT" sz="44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bimbiRobot</a:t>
            </a:r>
            <a:endParaRPr lang="it-IT" sz="44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7426524" cy="1341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marL="215900" indent="-215900">
              <a:buSzPct val="45000"/>
              <a:buFont typeface="Arial" pitchFamily="34" charset="0"/>
              <a:buChar char="•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Con </a:t>
            </a:r>
            <a:r>
              <a:rPr lang="it-IT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l'utilizzo di cartelli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uno per ogni  comando iniziando 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con i seguenti :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Avanti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di una mattonella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Indietro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di una mattonella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Destra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gira a destra di un quarto di giro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Sinistra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gira a sinistra di un quarto di giro		</a:t>
            </a:r>
          </a:p>
          <a:p>
            <a:pPr marL="215900" indent="-215900">
              <a:buSzPct val="45000"/>
              <a:buFont typeface="Arial" pitchFamily="34" charset="0"/>
              <a:buChar char="•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350125" algn="r"/>
                <a:tab pos="7537450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vedi 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  <a:hlinkClick r:id="rId3"/>
              </a:rPr>
              <a:t>Cody&amp;Roby</a:t>
            </a:r>
            <a:endParaRPr lang="it-IT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1439863" cy="2033588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9040"/>
            <a:ext cx="1439863" cy="203835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789040"/>
            <a:ext cx="1439863" cy="203835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789040"/>
            <a:ext cx="1439862" cy="203835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936625"/>
            <a:ext cx="7872413" cy="5243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136904" cy="8994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Lo “spazio” di </a:t>
            </a:r>
            <a:r>
              <a:rPr lang="it-IT" sz="2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gioco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(da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Rabbone-Festival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Educaz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. 2015)</a:t>
            </a:r>
            <a:endParaRPr lang="it-IT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79512" y="6093297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*</a:t>
            </a:r>
            <a:r>
              <a:rPr lang="it-IT" sz="2000" dirty="0" err="1" smtClean="0">
                <a:solidFill>
                  <a:schemeClr val="tx1"/>
                </a:solidFill>
              </a:rPr>
              <a:t>vedi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i="1" dirty="0" err="1" smtClean="0">
                <a:solidFill>
                  <a:schemeClr val="tx1"/>
                </a:solidFill>
              </a:rPr>
              <a:t>bambinicheimparanoaprogrammare</a:t>
            </a:r>
            <a:r>
              <a:rPr lang="it-IT" sz="2000" i="1" dirty="0" err="1" smtClean="0">
                <a:solidFill>
                  <a:schemeClr val="tx1"/>
                </a:solidFill>
              </a:rPr>
              <a:t>.blogspot.com</a:t>
            </a:r>
            <a:r>
              <a:rPr lang="it-IT" i="1" dirty="0" smtClean="0">
                <a:solidFill>
                  <a:schemeClr val="tx1"/>
                </a:solidFill>
              </a:rPr>
              <a:t>/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64288" y="6021288"/>
            <a:ext cx="18002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del </a:t>
            </a:r>
            <a:r>
              <a:rPr lang="it-IT" i="1" dirty="0" err="1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bimboRobot</a:t>
            </a:r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Rabbone*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4320480" cy="268139"/>
          </a:xfrm>
        </p:spPr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494116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33CC"/>
                </a:solidFill>
              </a:rPr>
              <a:t>NOTA: </a:t>
            </a:r>
            <a:r>
              <a:rPr lang="it-IT" sz="1400" b="1" i="1" dirty="0" smtClean="0">
                <a:solidFill>
                  <a:srgbClr val="0033CC"/>
                </a:solidFill>
              </a:rPr>
              <a:t>Il </a:t>
            </a:r>
            <a:r>
              <a:rPr lang="it-IT" sz="1400" b="1" i="1" dirty="0" err="1" smtClean="0">
                <a:solidFill>
                  <a:srgbClr val="0033CC"/>
                </a:solidFill>
              </a:rPr>
              <a:t>bimboRobot</a:t>
            </a:r>
            <a:r>
              <a:rPr lang="it-IT" sz="1400" b="1" i="1" dirty="0" smtClean="0">
                <a:solidFill>
                  <a:srgbClr val="0033CC"/>
                </a:solidFill>
              </a:rPr>
              <a:t> è girato nella direzione della freccia che si vede a sinistra della P</a:t>
            </a:r>
            <a:endParaRPr lang="en-US" sz="1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6064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Importante precisare il significato dei comandi :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Avanti</a:t>
            </a:r>
            <a:r>
              <a:rPr lang="it-IT" dirty="0" smtClean="0">
                <a:solidFill>
                  <a:schemeClr val="tx1"/>
                </a:solidFill>
              </a:rPr>
              <a:t> è avanti di una mattonella , non ci si </a:t>
            </a:r>
            <a:r>
              <a:rPr lang="it-IT" dirty="0" err="1" smtClean="0">
                <a:solidFill>
                  <a:schemeClr val="tx1"/>
                </a:solidFill>
              </a:rPr>
              <a:t>puó</a:t>
            </a:r>
            <a:r>
              <a:rPr lang="it-IT" dirty="0" smtClean="0">
                <a:solidFill>
                  <a:schemeClr val="tx1"/>
                </a:solidFill>
              </a:rPr>
              <a:t> inventare per esempio </a:t>
            </a:r>
            <a:r>
              <a:rPr lang="it-IT" i="1" dirty="0" smtClean="0">
                <a:solidFill>
                  <a:schemeClr val="tx1"/>
                </a:solidFill>
              </a:rPr>
              <a:t>Avanti(3)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Indietro </a:t>
            </a:r>
            <a:r>
              <a:rPr lang="it-IT" dirty="0" smtClean="0">
                <a:solidFill>
                  <a:schemeClr val="tx1"/>
                </a:solidFill>
              </a:rPr>
              <a:t>è indietro  di una mattonella senza che il </a:t>
            </a:r>
            <a:r>
              <a:rPr lang="it-IT" dirty="0" err="1" smtClean="0">
                <a:solidFill>
                  <a:schemeClr val="tx1"/>
                </a:solidFill>
              </a:rPr>
              <a:t>bimboRobot</a:t>
            </a:r>
            <a:r>
              <a:rPr lang="it-IT" dirty="0" smtClean="0">
                <a:solidFill>
                  <a:schemeClr val="tx1"/>
                </a:solidFill>
              </a:rPr>
              <a:t> si giri in nessun modo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Sinistra /destra </a:t>
            </a:r>
            <a:r>
              <a:rPr lang="it-IT" dirty="0" smtClean="0">
                <a:solidFill>
                  <a:schemeClr val="tx1"/>
                </a:solidFill>
              </a:rPr>
              <a:t>sono girare a sinistra o destra </a:t>
            </a:r>
            <a:r>
              <a:rPr lang="it-IT" b="1" dirty="0" smtClean="0">
                <a:solidFill>
                  <a:schemeClr val="tx1"/>
                </a:solidFill>
              </a:rPr>
              <a:t>sul posto </a:t>
            </a:r>
            <a:r>
              <a:rPr lang="it-IT" dirty="0" smtClean="0">
                <a:solidFill>
                  <a:schemeClr val="tx1"/>
                </a:solidFill>
              </a:rPr>
              <a:t>di un quarto di giro (destra o sinistra di chi? Chi da i comandi o chi li esegue?)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Notare la differenza con un altro modo di fare esercizi molto simili, per esempio pensare ad analogo esercizio col </a:t>
            </a:r>
            <a:r>
              <a:rPr lang="it-IT" dirty="0" err="1" smtClean="0">
                <a:solidFill>
                  <a:schemeClr val="tx1"/>
                </a:solidFill>
              </a:rPr>
              <a:t>BeeBot</a:t>
            </a:r>
            <a:r>
              <a:rPr lang="it-IT" dirty="0" smtClean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8424" y="908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8" descr="Image result for BeeBot"/>
          <p:cNvPicPr>
            <a:picLocks noChangeAspect="1" noChangeArrowheads="1"/>
          </p:cNvPicPr>
          <p:nvPr/>
        </p:nvPicPr>
        <p:blipFill>
          <a:blip r:embed="rId2" cstate="print"/>
          <a:srcRect t="6720" b="5920"/>
          <a:stretch>
            <a:fillRect/>
          </a:stretch>
        </p:blipFill>
        <p:spPr bwMode="auto">
          <a:xfrm>
            <a:off x="323528" y="4293096"/>
            <a:ext cx="2143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isultati immagini per Bee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1944216" cy="200524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627784" y="43651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tx1"/>
                </a:solidFill>
              </a:rPr>
              <a:t>non c’è da mettersi d’accordo sul significato dei comandi: basta guardare come si muove l’</a:t>
            </a:r>
            <a:r>
              <a:rPr lang="it-IT" i="1" dirty="0" err="1" smtClean="0">
                <a:solidFill>
                  <a:schemeClr val="tx1"/>
                </a:solidFill>
              </a:rPr>
              <a:t>apina</a:t>
            </a:r>
            <a:r>
              <a:rPr lang="it-IT" i="1" dirty="0" smtClean="0">
                <a:solidFill>
                  <a:schemeClr val="tx1"/>
                </a:solidFill>
              </a:rPr>
              <a:t> quando pigiamo i tasti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7606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76672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Aggiungiamo comandi: Prendi Lascia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837</Words>
  <Application>Microsoft Office PowerPoint</Application>
  <PresentationFormat>Presentazione su schermo (4:3)</PresentationFormat>
  <Paragraphs>110</Paragraphs>
  <Slides>20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Considerazioni e domande: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Città di Torino</dc:creator>
  <cp:lastModifiedBy>barbara</cp:lastModifiedBy>
  <cp:revision>165</cp:revision>
  <cp:lastPrinted>1601-01-01T00:00:00Z</cp:lastPrinted>
  <dcterms:created xsi:type="dcterms:W3CDTF">2008-01-08T11:13:01Z</dcterms:created>
  <dcterms:modified xsi:type="dcterms:W3CDTF">2017-03-07T23:25:37Z</dcterms:modified>
</cp:coreProperties>
</file>