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8" r:id="rId2"/>
    <p:sldId id="270" r:id="rId3"/>
    <p:sldId id="271" r:id="rId4"/>
    <p:sldId id="272" r:id="rId5"/>
    <p:sldId id="268" r:id="rId6"/>
    <p:sldId id="265" r:id="rId7"/>
    <p:sldId id="260" r:id="rId8"/>
    <p:sldId id="261" r:id="rId9"/>
    <p:sldId id="262" r:id="rId10"/>
    <p:sldId id="267" r:id="rId11"/>
    <p:sldId id="266" r:id="rId12"/>
    <p:sldId id="263" r:id="rId13"/>
    <p:sldId id="278" r:id="rId14"/>
    <p:sldId id="280" r:id="rId15"/>
    <p:sldId id="281" r:id="rId16"/>
    <p:sldId id="282" r:id="rId17"/>
    <p:sldId id="283" r:id="rId18"/>
    <p:sldId id="284" r:id="rId19"/>
    <p:sldId id="285" r:id="rId20"/>
    <p:sldId id="286" r:id="rId21"/>
    <p:sldId id="287" r:id="rId22"/>
    <p:sldId id="288" r:id="rId23"/>
    <p:sldId id="289" r:id="rId24"/>
    <p:sldId id="274" r:id="rId25"/>
    <p:sldId id="275" r:id="rId26"/>
    <p:sldId id="276" r:id="rId27"/>
    <p:sldId id="277" r:id="rId28"/>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6" y="-444"/>
      </p:cViewPr>
      <p:guideLst>
        <p:guide orient="horz" pos="2160"/>
        <p:guide pos="2880"/>
      </p:guideLst>
    </p:cSldViewPr>
  </p:slideViewPr>
  <p:notesTextViewPr>
    <p:cViewPr>
      <p:scale>
        <a:sx n="100" d="100"/>
        <a:sy n="100" d="100"/>
      </p:scale>
      <p:origin x="0" y="0"/>
    </p:cViewPr>
  </p:notesTextViewPr>
  <p:sorterViewPr>
    <p:cViewPr>
      <p:scale>
        <a:sx n="72" d="100"/>
        <a:sy n="72" d="100"/>
      </p:scale>
      <p:origin x="0" y="4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358DC3EB-FB8A-4BE9-9070-4F15ABE798B8}" type="datetimeFigureOut">
              <a:rPr lang="en-US"/>
              <a:pPr>
                <a:defRPr/>
              </a:pPr>
              <a:t>12/1/2016</a:t>
            </a:fld>
            <a:endParaRPr lang="en-US"/>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76C56E5A-39E7-4B90-BCF5-6739FFA8D761}" type="slidenum">
              <a:rPr lang="en-US"/>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8D4B82D-F31B-45D7-85F4-673227EA1F94}" type="datetimeFigureOut">
              <a:rPr lang="it-IT"/>
              <a:pPr>
                <a:defRPr/>
              </a:pPr>
              <a:t>01/12/2016</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954F062-555A-4CA1-A520-690C505E8D0A}"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846138" y="882650"/>
            <a:ext cx="5799137" cy="4351338"/>
          </a:xfrm>
          <a:solidFill>
            <a:schemeClr val="accent1"/>
          </a:solidFill>
          <a:ln w="9360">
            <a:solidFill>
              <a:srgbClr val="00CC98"/>
            </a:solidFill>
          </a:ln>
          <a:effectLst>
            <a:outerShdw dist="23040" dir="5400000" algn="tl">
              <a:srgbClr val="000000">
                <a:alpha val="35000"/>
              </a:srgbClr>
            </a:outerShdw>
          </a:effectLst>
        </p:spPr>
      </p:sp>
      <p:sp>
        <p:nvSpPr>
          <p:cNvPr id="18435" name="Segnaposto note 2"/>
          <p:cNvSpPr>
            <a:spLocks noGrp="1"/>
          </p:cNvSpPr>
          <p:nvPr>
            <p:ph type="body" sz="quarter" idx="1"/>
          </p:nvPr>
        </p:nvSpPr>
        <p:spPr bwMode="auto">
          <a:xfrm>
            <a:off x="749003" y="5513077"/>
            <a:ext cx="5995172" cy="5125316"/>
          </a:xfrm>
          <a:noFill/>
        </p:spPr>
        <p:txBody>
          <a:bodyPr wrap="square" lIns="0" tIns="0" rIns="0" bIns="0" numCol="1" anchor="t" anchorCtr="0" compatLnSpc="1">
            <a:prstTxWarp prst="textNoShape">
              <a:avLst/>
            </a:prstTxWarp>
          </a:bodyPr>
          <a:lstStyle/>
          <a:p>
            <a:pPr marL="215900" indent="-215900" eaLnBrk="1" hangingPunct="1">
              <a:spcBef>
                <a:spcPct val="0"/>
              </a:spcBef>
            </a:pPr>
            <a:endParaRPr lang="en-US" sz="2000" smtClean="0">
              <a:latin typeface="Arial" pitchFamily="34" charset="0"/>
              <a:ea typeface="Arial Unicode MS" pitchFamily="34" charset="-128"/>
              <a:cs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piè di pagina 3"/>
          <p:cNvSpPr>
            <a:spLocks noGrp="1"/>
          </p:cNvSpPr>
          <p:nvPr>
            <p:ph type="ftr" sz="quarter" idx="10"/>
          </p:nvPr>
        </p:nvSpPr>
        <p:spPr/>
        <p:txBody>
          <a:bodyPr/>
          <a:lstStyle/>
          <a:p>
            <a:r>
              <a:rPr lang="en-US" smtClean="0"/>
              <a:t>ddddddddddddddddddd</a:t>
            </a:r>
            <a:endParaRPr lang="en-US"/>
          </a:p>
        </p:txBody>
      </p:sp>
      <p:sp>
        <p:nvSpPr>
          <p:cNvPr id="5" name="Segnaposto numero diapositiva 4"/>
          <p:cNvSpPr>
            <a:spLocks noGrp="1"/>
          </p:cNvSpPr>
          <p:nvPr>
            <p:ph type="sldNum" sz="quarter" idx="11"/>
          </p:nvPr>
        </p:nvSpPr>
        <p:spPr/>
        <p:txBody>
          <a:bodyPr/>
          <a:lstStyle/>
          <a:p>
            <a:fld id="{B3E219D6-DFF4-4D6A-B766-753CF690AD3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noResize="1"/>
          </p:cNvSpPr>
          <p:nvPr>
            <p:ph type="sldImg"/>
          </p:nvPr>
        </p:nvSpPr>
        <p:spPr>
          <a:solidFill>
            <a:schemeClr val="accent1"/>
          </a:solidFill>
          <a:ln w="9360">
            <a:solidFill>
              <a:srgbClr val="00CC98"/>
            </a:solidFill>
          </a:ln>
          <a:effectLst>
            <a:outerShdw dist="23040" dir="5400000" algn="tl">
              <a:srgbClr val="000000">
                <a:alpha val="35000"/>
              </a:srgbClr>
            </a:outerShdw>
          </a:effectLst>
        </p:spPr>
      </p:sp>
      <p:sp>
        <p:nvSpPr>
          <p:cNvPr id="19459" name="Rectangle 3"/>
          <p:cNvSpPr>
            <a:spLocks noGrp="1"/>
          </p:cNvSpPr>
          <p:nvPr>
            <p:ph type="body" sz="quarter" idx="1"/>
          </p:nvPr>
        </p:nvSpPr>
        <p:spPr bwMode="auto">
          <a:noFill/>
        </p:spPr>
        <p:txBody>
          <a:bodyPr wrap="square" numCol="1" anchor="t" anchorCtr="0" compatLnSpc="1">
            <a:prstTxWarp prst="textNoShape">
              <a:avLst/>
            </a:prstTxWarp>
          </a:bodyPr>
          <a:lstStyle/>
          <a:p>
            <a:pPr marL="215900" indent="-215900" eaLnBrk="1" hangingPunct="1">
              <a:spcBef>
                <a:spcPct val="0"/>
              </a:spcBef>
            </a:pPr>
            <a:endParaRPr lang="en-US" sz="2000" smtClean="0">
              <a:latin typeface="Arial" pitchFamily="34" charset="0"/>
              <a:ea typeface="Arial Unicode MS" pitchFamily="34" charset="-128"/>
              <a:cs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noResize="1"/>
          </p:cNvSpPr>
          <p:nvPr>
            <p:ph type="sldImg"/>
          </p:nvPr>
        </p:nvSpPr>
        <p:spPr>
          <a:solidFill>
            <a:schemeClr val="accent1"/>
          </a:solidFill>
          <a:ln w="9360">
            <a:solidFill>
              <a:srgbClr val="00CC98"/>
            </a:solidFill>
          </a:ln>
          <a:effectLst>
            <a:outerShdw dist="23040" dir="5400000" algn="tl">
              <a:srgbClr val="000000">
                <a:alpha val="35000"/>
              </a:srgbClr>
            </a:outerShdw>
          </a:effectLst>
        </p:spPr>
      </p:sp>
      <p:sp>
        <p:nvSpPr>
          <p:cNvPr id="20483" name="Rectangle 3"/>
          <p:cNvSpPr>
            <a:spLocks noGrp="1"/>
          </p:cNvSpPr>
          <p:nvPr>
            <p:ph type="body" sz="quarter" idx="1"/>
          </p:nvPr>
        </p:nvSpPr>
        <p:spPr bwMode="auto">
          <a:noFill/>
        </p:spPr>
        <p:txBody>
          <a:bodyPr wrap="square" numCol="1" anchor="t" anchorCtr="0" compatLnSpc="1">
            <a:prstTxWarp prst="textNoShape">
              <a:avLst/>
            </a:prstTxWarp>
          </a:bodyPr>
          <a:lstStyle/>
          <a:p>
            <a:pPr marL="215900" indent="-215900" eaLnBrk="1" hangingPunct="1">
              <a:spcBef>
                <a:spcPct val="0"/>
              </a:spcBef>
            </a:pPr>
            <a:endParaRPr lang="en-US" sz="2000" smtClean="0">
              <a:latin typeface="Arial" pitchFamily="34" charset="0"/>
              <a:ea typeface="Arial Unicode MS" pitchFamily="34" charset="-128"/>
              <a:cs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noResize="1"/>
          </p:cNvSpPr>
          <p:nvPr>
            <p:ph type="sldImg"/>
          </p:nvPr>
        </p:nvSpPr>
        <p:spPr>
          <a:solidFill>
            <a:schemeClr val="accent1"/>
          </a:solidFill>
          <a:ln w="9360">
            <a:solidFill>
              <a:srgbClr val="00CC98"/>
            </a:solidFill>
          </a:ln>
          <a:effectLst>
            <a:outerShdw dist="23040" dir="5400000" algn="tl">
              <a:srgbClr val="000000">
                <a:alpha val="35000"/>
              </a:srgbClr>
            </a:outerShdw>
          </a:effectLst>
        </p:spPr>
      </p:sp>
      <p:sp>
        <p:nvSpPr>
          <p:cNvPr id="21507" name="Rectangle 3"/>
          <p:cNvSpPr>
            <a:spLocks noGrp="1"/>
          </p:cNvSpPr>
          <p:nvPr>
            <p:ph type="body" sz="quarter" idx="1"/>
          </p:nvPr>
        </p:nvSpPr>
        <p:spPr bwMode="auto">
          <a:noFill/>
        </p:spPr>
        <p:txBody>
          <a:bodyPr wrap="square" numCol="1" anchor="t" anchorCtr="0" compatLnSpc="1">
            <a:prstTxWarp prst="textNoShape">
              <a:avLst/>
            </a:prstTxWarp>
          </a:bodyPr>
          <a:lstStyle/>
          <a:p>
            <a:pPr marL="215900" indent="-215900" eaLnBrk="1" hangingPunct="1">
              <a:spcBef>
                <a:spcPct val="0"/>
              </a:spcBef>
            </a:pPr>
            <a:endParaRPr lang="en-US" sz="2000" smtClean="0">
              <a:latin typeface="Arial" pitchFamily="34" charset="0"/>
              <a:ea typeface="Arial Unicode MS" pitchFamily="34" charset="-128"/>
              <a:cs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noResize="1"/>
          </p:cNvSpPr>
          <p:nvPr>
            <p:ph type="sldImg"/>
          </p:nvPr>
        </p:nvSpPr>
        <p:spPr>
          <a:solidFill>
            <a:schemeClr val="accent1"/>
          </a:solidFill>
          <a:ln w="9360">
            <a:solidFill>
              <a:srgbClr val="00CC98"/>
            </a:solidFill>
          </a:ln>
          <a:effectLst>
            <a:outerShdw dist="23040" dir="5400000" algn="tl">
              <a:srgbClr val="000000">
                <a:alpha val="35000"/>
              </a:srgbClr>
            </a:outerShdw>
          </a:effectLst>
        </p:spPr>
      </p:sp>
      <p:sp>
        <p:nvSpPr>
          <p:cNvPr id="22531" name="Rectangle 3"/>
          <p:cNvSpPr>
            <a:spLocks noGrp="1"/>
          </p:cNvSpPr>
          <p:nvPr>
            <p:ph type="body" sz="quarter" idx="1"/>
          </p:nvPr>
        </p:nvSpPr>
        <p:spPr bwMode="auto">
          <a:noFill/>
        </p:spPr>
        <p:txBody>
          <a:bodyPr wrap="square" numCol="1" anchor="t" anchorCtr="0" compatLnSpc="1">
            <a:prstTxWarp prst="textNoShape">
              <a:avLst/>
            </a:prstTxWarp>
          </a:bodyPr>
          <a:lstStyle/>
          <a:p>
            <a:pPr marL="215900" indent="-215900" eaLnBrk="1" hangingPunct="1">
              <a:spcBef>
                <a:spcPct val="0"/>
              </a:spcBef>
            </a:pPr>
            <a:endParaRPr lang="en-US" sz="2000" smtClean="0">
              <a:latin typeface="Arial" pitchFamily="34" charset="0"/>
              <a:ea typeface="Arial Unicode MS" pitchFamily="34" charset="-128"/>
              <a:cs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noResize="1"/>
          </p:cNvSpPr>
          <p:nvPr>
            <p:ph type="sldImg"/>
          </p:nvPr>
        </p:nvSpPr>
        <p:spPr>
          <a:solidFill>
            <a:schemeClr val="accent1"/>
          </a:solidFill>
          <a:ln w="9360">
            <a:solidFill>
              <a:srgbClr val="00CC98"/>
            </a:solidFill>
          </a:ln>
          <a:effectLst>
            <a:outerShdw dist="23040" dir="5400000" algn="tl">
              <a:srgbClr val="000000">
                <a:alpha val="35000"/>
              </a:srgbClr>
            </a:outerShdw>
          </a:effectLst>
        </p:spPr>
      </p:sp>
      <p:sp>
        <p:nvSpPr>
          <p:cNvPr id="23555" name="Rectangle 3"/>
          <p:cNvSpPr>
            <a:spLocks noGrp="1"/>
          </p:cNvSpPr>
          <p:nvPr>
            <p:ph type="body" sz="quarter" idx="1"/>
          </p:nvPr>
        </p:nvSpPr>
        <p:spPr bwMode="auto">
          <a:noFill/>
        </p:spPr>
        <p:txBody>
          <a:bodyPr wrap="square" numCol="1" anchor="t" anchorCtr="0" compatLnSpc="1">
            <a:prstTxWarp prst="textNoShape">
              <a:avLst/>
            </a:prstTxWarp>
          </a:bodyPr>
          <a:lstStyle/>
          <a:p>
            <a:pPr marL="215900" indent="-215900" eaLnBrk="1" hangingPunct="1">
              <a:spcBef>
                <a:spcPct val="0"/>
              </a:spcBef>
            </a:pPr>
            <a:endParaRPr lang="en-US" sz="2000" smtClean="0">
              <a:latin typeface="Arial" pitchFamily="34" charset="0"/>
              <a:ea typeface="Arial Unicode MS" pitchFamily="34" charset="-128"/>
              <a:cs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r>
              <a:rPr lang="en-US"/>
              <a:t>di.unito.it    T4T</a:t>
            </a: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B. Demo - Scuola2.0</a:t>
            </a:r>
          </a:p>
        </p:txBody>
      </p:sp>
      <p:sp>
        <p:nvSpPr>
          <p:cNvPr id="6" name="Segnaposto numero diapositiva 5"/>
          <p:cNvSpPr>
            <a:spLocks noGrp="1"/>
          </p:cNvSpPr>
          <p:nvPr>
            <p:ph type="sldNum" sz="quarter" idx="12"/>
          </p:nvPr>
        </p:nvSpPr>
        <p:spPr/>
        <p:txBody>
          <a:bodyPr/>
          <a:lstStyle>
            <a:lvl1pPr>
              <a:defRPr/>
            </a:lvl1pPr>
          </a:lstStyle>
          <a:p>
            <a:pPr>
              <a:defRPr/>
            </a:pPr>
            <a:fld id="{3A26B7A5-7C9E-4C8E-BBED-31FFB68902ED}"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r>
              <a:rPr lang="en-US"/>
              <a:t>di.unito.it    T4T</a:t>
            </a: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B. Demo - Scuola2.0</a:t>
            </a:r>
          </a:p>
        </p:txBody>
      </p:sp>
      <p:sp>
        <p:nvSpPr>
          <p:cNvPr id="6" name="Segnaposto numero diapositiva 5"/>
          <p:cNvSpPr>
            <a:spLocks noGrp="1"/>
          </p:cNvSpPr>
          <p:nvPr>
            <p:ph type="sldNum" sz="quarter" idx="12"/>
          </p:nvPr>
        </p:nvSpPr>
        <p:spPr/>
        <p:txBody>
          <a:bodyPr/>
          <a:lstStyle>
            <a:lvl1pPr>
              <a:defRPr/>
            </a:lvl1pPr>
          </a:lstStyle>
          <a:p>
            <a:pPr>
              <a:defRPr/>
            </a:pPr>
            <a:fld id="{BBFDEB1B-7FFA-465B-AF43-7704D44F13B0}"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r>
              <a:rPr lang="en-US"/>
              <a:t>di.unito.it    T4T</a:t>
            </a: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B. Demo - Scuola2.0</a:t>
            </a:r>
          </a:p>
        </p:txBody>
      </p:sp>
      <p:sp>
        <p:nvSpPr>
          <p:cNvPr id="6" name="Segnaposto numero diapositiva 5"/>
          <p:cNvSpPr>
            <a:spLocks noGrp="1"/>
          </p:cNvSpPr>
          <p:nvPr>
            <p:ph type="sldNum" sz="quarter" idx="12"/>
          </p:nvPr>
        </p:nvSpPr>
        <p:spPr/>
        <p:txBody>
          <a:bodyPr/>
          <a:lstStyle>
            <a:lvl1pPr>
              <a:defRPr/>
            </a:lvl1pPr>
          </a:lstStyle>
          <a:p>
            <a:pPr>
              <a:defRPr/>
            </a:pPr>
            <a:fld id="{BE628D4A-5E25-4B17-AC28-BAFF5124D4E0}"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
        <p:nvSpPr>
          <p:cNvPr id="5" name="Titolo 4"/>
          <p:cNvSpPr txBox="1">
            <a:spLocks noGrp="1"/>
          </p:cNvSpPr>
          <p:nvPr>
            <p:ph type="title" idx="4294967295"/>
          </p:nvPr>
        </p:nvSpPr>
        <p:spPr>
          <a:xfrm>
            <a:off x="457200" y="273600"/>
            <a:ext cx="8229240" cy="1144800"/>
          </a:xfrm>
        </p:spPr>
        <p:txBody>
          <a:bodyPr lIns="0" tIns="0" rIns="0" bIns="0"/>
          <a:lstStyle>
            <a:lvl1pPr algn="ctr">
              <a:defRPr kern="1200">
                <a:latin typeface="Arial" pitchFamily="18"/>
                <a:ea typeface="Arial Unicode MS" pitchFamily="2"/>
                <a:cs typeface="Tahoma" pitchFamily="2"/>
              </a:defRPr>
            </a:lvl1pPr>
          </a:lstStyle>
          <a:p>
            <a:endParaRPr lang="it-IT"/>
          </a:p>
        </p:txBody>
      </p:sp>
      <p:sp>
        <p:nvSpPr>
          <p:cNvPr id="6" name="Segnaposto testo 5"/>
          <p:cNvSpPr txBox="1">
            <a:spLocks noGrp="1"/>
          </p:cNvSpPr>
          <p:nvPr>
            <p:ph type="body" idx="4294967295"/>
          </p:nvPr>
        </p:nvSpPr>
        <p:spPr>
          <a:xfrm>
            <a:off x="457200" y="1604520"/>
            <a:ext cx="8229240" cy="4525920"/>
          </a:xfrm>
        </p:spPr>
        <p:txBody>
          <a:bodyPr lIns="0" tIns="0" rIns="0" bIns="0"/>
          <a:lstStyle>
            <a:lvl1pPr>
              <a:spcBef>
                <a:spcPts val="0"/>
              </a:spcBef>
              <a:spcAft>
                <a:spcPts val="1417"/>
              </a:spcAft>
              <a:defRPr kern="1200">
                <a:ln>
                  <a:noFill/>
                </a:ln>
                <a:latin typeface="Arial" pitchFamily="18"/>
                <a:ea typeface="Arial Unicode MS" pitchFamily="2"/>
                <a:cs typeface="Tahoma" pitchFamily="2"/>
              </a:defRPr>
            </a:lvl1pPr>
          </a:lstStyle>
          <a:p>
            <a:endParaRPr lang="it-IT"/>
          </a:p>
        </p:txBody>
      </p:sp>
      <p:sp>
        <p:nvSpPr>
          <p:cNvPr id="4" name="Rectangle 4"/>
          <p:cNvSpPr txBox="1">
            <a:spLocks noGrp="1"/>
          </p:cNvSpPr>
          <p:nvPr>
            <p:ph type="dt" sz="half" idx="10"/>
          </p:nvPr>
        </p:nvSpPr>
        <p:spPr/>
        <p:txBody>
          <a:bodyPr/>
          <a:lstStyle>
            <a:lvl1pPr>
              <a:defRPr smtClean="0"/>
            </a:lvl1pPr>
          </a:lstStyle>
          <a:p>
            <a:pPr>
              <a:defRPr/>
            </a:pPr>
            <a:r>
              <a:rPr lang="en-US"/>
              <a:t>di.unito.it    T4T</a:t>
            </a:r>
            <a:endParaRPr lang="it-IT"/>
          </a:p>
        </p:txBody>
      </p:sp>
      <p:sp>
        <p:nvSpPr>
          <p:cNvPr id="7" name="Rectangle 5"/>
          <p:cNvSpPr txBox="1">
            <a:spLocks noGrp="1"/>
          </p:cNvSpPr>
          <p:nvPr>
            <p:ph type="ftr" sz="quarter" idx="11"/>
          </p:nvPr>
        </p:nvSpPr>
        <p:spPr/>
        <p:txBody>
          <a:bodyPr/>
          <a:lstStyle>
            <a:lvl1pPr>
              <a:defRPr smtClean="0"/>
            </a:lvl1pPr>
          </a:lstStyle>
          <a:p>
            <a:pPr>
              <a:defRPr/>
            </a:pPr>
            <a:r>
              <a:rPr lang="en-US"/>
              <a:t>B. Demo - Scuola2.0</a:t>
            </a:r>
            <a:endParaRPr/>
          </a:p>
        </p:txBody>
      </p:sp>
      <p:sp>
        <p:nvSpPr>
          <p:cNvPr id="8" name="Rectangle 6"/>
          <p:cNvSpPr txBox="1">
            <a:spLocks noGrp="1"/>
          </p:cNvSpPr>
          <p:nvPr>
            <p:ph type="sldNum" sz="quarter" idx="12"/>
          </p:nvPr>
        </p:nvSpPr>
        <p:spPr/>
        <p:txBody>
          <a:bodyPr/>
          <a:lstStyle>
            <a:lvl1pPr>
              <a:defRPr/>
            </a:lvl1pPr>
          </a:lstStyle>
          <a:p>
            <a:pPr>
              <a:defRPr/>
            </a:pPr>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stile</a:t>
            </a:r>
          </a:p>
        </p:txBody>
      </p:sp>
      <p:sp>
        <p:nvSpPr>
          <p:cNvPr id="3" name="Segnaposto contenuto 2"/>
          <p:cNvSpPr txBox="1">
            <a:spLocks noGrp="1"/>
          </p:cNvSpPr>
          <p:nvPr>
            <p:ph type="title" idx="4294967295"/>
          </p:nvPr>
        </p:nvSpPr>
        <p:spPr>
          <a:xfrm>
            <a:off x="685799" y="1981080"/>
            <a:ext cx="7772400" cy="4114800"/>
          </a:xfrm>
        </p:spPr>
        <p:txBody>
          <a:bodyPr anchor="t"/>
          <a:lstStyle>
            <a:lvl1pPr marL="343080" indent="-343080">
              <a:spcBef>
                <a:spcPts val="799"/>
              </a:spcBef>
              <a:buSzPct val="100000"/>
              <a:buChar char="•"/>
              <a:defRPr sz="3200"/>
            </a:lvl1pPr>
          </a:lstStyle>
          <a:p>
            <a:pPr lvl="0"/>
            <a:r>
              <a:rPr lang="it-IT"/>
              <a:t>Fare clic per modificare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7" name="Segnaposto contenuto 6"/>
          <p:cNvSpPr txBox="1">
            <a:spLocks noGrp="1"/>
          </p:cNvSpPr>
          <p:nvPr>
            <p:ph idx="1"/>
          </p:nvPr>
        </p:nvSpPr>
        <p:spPr>
          <a:xfrm>
            <a:off x="457200" y="1604520"/>
            <a:ext cx="8229240" cy="4525920"/>
          </a:xfrm>
        </p:spPr>
        <p:txBody>
          <a:bodyPr lIns="0" tIns="0" rIns="0" bIns="0"/>
          <a:lstStyle>
            <a:lvl1pPr>
              <a:spcBef>
                <a:spcPts val="0"/>
              </a:spcBef>
              <a:spcAft>
                <a:spcPts val="1417"/>
              </a:spcAft>
              <a:defRPr kern="1200">
                <a:ln>
                  <a:noFill/>
                </a:ln>
                <a:latin typeface="Arial" pitchFamily="18"/>
                <a:ea typeface="Arial Unicode MS" pitchFamily="2"/>
                <a:cs typeface="Tahoma" pitchFamily="2"/>
              </a:defRPr>
            </a:lvl1pPr>
          </a:lstStyle>
          <a:p>
            <a:endParaRPr lang="it-IT"/>
          </a:p>
        </p:txBody>
      </p:sp>
      <p:sp>
        <p:nvSpPr>
          <p:cNvPr id="5" name="Rectangle 4"/>
          <p:cNvSpPr txBox="1">
            <a:spLocks noGrp="1"/>
          </p:cNvSpPr>
          <p:nvPr>
            <p:ph type="dt" sz="half" idx="10"/>
          </p:nvPr>
        </p:nvSpPr>
        <p:spPr/>
        <p:txBody>
          <a:bodyPr/>
          <a:lstStyle>
            <a:lvl1pPr>
              <a:defRPr smtClean="0"/>
            </a:lvl1pPr>
          </a:lstStyle>
          <a:p>
            <a:pPr>
              <a:defRPr/>
            </a:pPr>
            <a:r>
              <a:rPr lang="en-US"/>
              <a:t>di.unito.it    T4T</a:t>
            </a:r>
            <a:endParaRPr lang="it-IT"/>
          </a:p>
        </p:txBody>
      </p:sp>
      <p:sp>
        <p:nvSpPr>
          <p:cNvPr id="6" name="Rectangle 5"/>
          <p:cNvSpPr txBox="1">
            <a:spLocks noGrp="1"/>
          </p:cNvSpPr>
          <p:nvPr>
            <p:ph type="ftr" sz="quarter" idx="11"/>
          </p:nvPr>
        </p:nvSpPr>
        <p:spPr/>
        <p:txBody>
          <a:bodyPr/>
          <a:lstStyle>
            <a:lvl1pPr>
              <a:defRPr smtClean="0"/>
            </a:lvl1pPr>
          </a:lstStyle>
          <a:p>
            <a:pPr>
              <a:defRPr/>
            </a:pPr>
            <a:r>
              <a:rPr lang="en-US"/>
              <a:t>B. Demo - Scuola2.0</a:t>
            </a:r>
            <a:endParaRPr/>
          </a:p>
        </p:txBody>
      </p:sp>
      <p:sp>
        <p:nvSpPr>
          <p:cNvPr id="8" name="Rectangle 6"/>
          <p:cNvSpPr txBox="1">
            <a:spLocks noGrp="1"/>
          </p:cNvSpPr>
          <p:nvPr>
            <p:ph type="sldNum" sz="quarter" idx="12"/>
          </p:nvPr>
        </p:nvSpPr>
        <p:spPr/>
        <p:txBody>
          <a:bodyPr/>
          <a:lstStyle>
            <a:lvl1pPr>
              <a:defRPr/>
            </a:lvl1pPr>
          </a:lstStyle>
          <a:p>
            <a:pPr>
              <a:defRPr/>
            </a:pP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r>
              <a:rPr lang="en-US"/>
              <a:t>di.unito.it    T4T</a:t>
            </a: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B. Demo - Scuola2.0</a:t>
            </a:r>
          </a:p>
        </p:txBody>
      </p:sp>
      <p:sp>
        <p:nvSpPr>
          <p:cNvPr id="6" name="Segnaposto numero diapositiva 5"/>
          <p:cNvSpPr>
            <a:spLocks noGrp="1"/>
          </p:cNvSpPr>
          <p:nvPr>
            <p:ph type="sldNum" sz="quarter" idx="12"/>
          </p:nvPr>
        </p:nvSpPr>
        <p:spPr/>
        <p:txBody>
          <a:bodyPr/>
          <a:lstStyle>
            <a:lvl1pPr>
              <a:defRPr/>
            </a:lvl1pPr>
          </a:lstStyle>
          <a:p>
            <a:pPr>
              <a:defRPr/>
            </a:pPr>
            <a:fld id="{D8827122-4DAF-4165-9217-960DD6001E7C}"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r>
              <a:rPr lang="en-US"/>
              <a:t>di.unito.it    T4T</a:t>
            </a: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B. Demo - Scuola2.0</a:t>
            </a:r>
          </a:p>
        </p:txBody>
      </p:sp>
      <p:sp>
        <p:nvSpPr>
          <p:cNvPr id="6" name="Segnaposto numero diapositiva 5"/>
          <p:cNvSpPr>
            <a:spLocks noGrp="1"/>
          </p:cNvSpPr>
          <p:nvPr>
            <p:ph type="sldNum" sz="quarter" idx="12"/>
          </p:nvPr>
        </p:nvSpPr>
        <p:spPr/>
        <p:txBody>
          <a:bodyPr/>
          <a:lstStyle>
            <a:lvl1pPr>
              <a:defRPr/>
            </a:lvl1pPr>
          </a:lstStyle>
          <a:p>
            <a:pPr>
              <a:defRPr/>
            </a:pPr>
            <a:fld id="{7E7A01C2-7995-470C-83A4-AEE0874D43DC}"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r>
              <a:rPr lang="en-US"/>
              <a:t>di.unito.it    T4T</a:t>
            </a: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B. Demo - Scuola2.0</a:t>
            </a:r>
          </a:p>
        </p:txBody>
      </p:sp>
      <p:sp>
        <p:nvSpPr>
          <p:cNvPr id="7" name="Segnaposto numero diapositiva 5"/>
          <p:cNvSpPr>
            <a:spLocks noGrp="1"/>
          </p:cNvSpPr>
          <p:nvPr>
            <p:ph type="sldNum" sz="quarter" idx="12"/>
          </p:nvPr>
        </p:nvSpPr>
        <p:spPr/>
        <p:txBody>
          <a:bodyPr/>
          <a:lstStyle>
            <a:lvl1pPr>
              <a:defRPr/>
            </a:lvl1pPr>
          </a:lstStyle>
          <a:p>
            <a:pPr>
              <a:defRPr/>
            </a:pPr>
            <a:fld id="{6B713103-68CF-48D9-9D8F-E3C61B6546EC}"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r>
              <a:rPr lang="en-US"/>
              <a:t>di.unito.it    T4T</a:t>
            </a:r>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a:t>B. Demo - Scuola2.0</a:t>
            </a:r>
          </a:p>
        </p:txBody>
      </p:sp>
      <p:sp>
        <p:nvSpPr>
          <p:cNvPr id="9" name="Segnaposto numero diapositiva 5"/>
          <p:cNvSpPr>
            <a:spLocks noGrp="1"/>
          </p:cNvSpPr>
          <p:nvPr>
            <p:ph type="sldNum" sz="quarter" idx="12"/>
          </p:nvPr>
        </p:nvSpPr>
        <p:spPr/>
        <p:txBody>
          <a:bodyPr/>
          <a:lstStyle>
            <a:lvl1pPr>
              <a:defRPr/>
            </a:lvl1pPr>
          </a:lstStyle>
          <a:p>
            <a:pPr>
              <a:defRPr/>
            </a:pPr>
            <a:fld id="{3DEE4BC0-1E5C-430C-9D22-69D93935F31C}"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r>
              <a:rPr lang="en-US"/>
              <a:t>di.unito.it    T4T</a:t>
            </a:r>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a:t>B. Demo - Scuola2.0</a:t>
            </a:r>
          </a:p>
        </p:txBody>
      </p:sp>
      <p:sp>
        <p:nvSpPr>
          <p:cNvPr id="5" name="Segnaposto numero diapositiva 5"/>
          <p:cNvSpPr>
            <a:spLocks noGrp="1"/>
          </p:cNvSpPr>
          <p:nvPr>
            <p:ph type="sldNum" sz="quarter" idx="12"/>
          </p:nvPr>
        </p:nvSpPr>
        <p:spPr/>
        <p:txBody>
          <a:bodyPr/>
          <a:lstStyle>
            <a:lvl1pPr>
              <a:defRPr/>
            </a:lvl1pPr>
          </a:lstStyle>
          <a:p>
            <a:pPr>
              <a:defRPr/>
            </a:pPr>
            <a:fld id="{9E0BB141-32C7-4B40-83DE-0FD5274CFFE9}"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r>
              <a:rPr lang="en-US"/>
              <a:t>di.unito.it    T4T</a:t>
            </a:r>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a:t>B. Demo - Scuola2.0</a:t>
            </a:r>
          </a:p>
        </p:txBody>
      </p:sp>
      <p:sp>
        <p:nvSpPr>
          <p:cNvPr id="4" name="Segnaposto numero diapositiva 5"/>
          <p:cNvSpPr>
            <a:spLocks noGrp="1"/>
          </p:cNvSpPr>
          <p:nvPr>
            <p:ph type="sldNum" sz="quarter" idx="12"/>
          </p:nvPr>
        </p:nvSpPr>
        <p:spPr/>
        <p:txBody>
          <a:bodyPr/>
          <a:lstStyle>
            <a:lvl1pPr>
              <a:defRPr/>
            </a:lvl1pPr>
          </a:lstStyle>
          <a:p>
            <a:pPr>
              <a:defRPr/>
            </a:pPr>
            <a:fld id="{AC4BC3A8-DA77-430D-9CAA-F13083F1A3A5}"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r>
              <a:rPr lang="en-US"/>
              <a:t>di.unito.it    T4T</a:t>
            </a: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B. Demo - Scuola2.0</a:t>
            </a:r>
          </a:p>
        </p:txBody>
      </p:sp>
      <p:sp>
        <p:nvSpPr>
          <p:cNvPr id="7" name="Segnaposto numero diapositiva 5"/>
          <p:cNvSpPr>
            <a:spLocks noGrp="1"/>
          </p:cNvSpPr>
          <p:nvPr>
            <p:ph type="sldNum" sz="quarter" idx="12"/>
          </p:nvPr>
        </p:nvSpPr>
        <p:spPr/>
        <p:txBody>
          <a:bodyPr/>
          <a:lstStyle>
            <a:lvl1pPr>
              <a:defRPr/>
            </a:lvl1pPr>
          </a:lstStyle>
          <a:p>
            <a:pPr>
              <a:defRPr/>
            </a:pPr>
            <a:fld id="{78CCB5F0-63A8-4DDC-9BB4-585D699C065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r>
              <a:rPr lang="en-US"/>
              <a:t>di.unito.it    T4T</a:t>
            </a: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B. Demo - Scuola2.0</a:t>
            </a:r>
          </a:p>
        </p:txBody>
      </p:sp>
      <p:sp>
        <p:nvSpPr>
          <p:cNvPr id="7" name="Segnaposto numero diapositiva 5"/>
          <p:cNvSpPr>
            <a:spLocks noGrp="1"/>
          </p:cNvSpPr>
          <p:nvPr>
            <p:ph type="sldNum" sz="quarter" idx="12"/>
          </p:nvPr>
        </p:nvSpPr>
        <p:spPr/>
        <p:txBody>
          <a:bodyPr/>
          <a:lstStyle>
            <a:lvl1pPr>
              <a:defRPr/>
            </a:lvl1pPr>
          </a:lstStyle>
          <a:p>
            <a:pPr>
              <a:defRPr/>
            </a:pPr>
            <a:fld id="{9C711D2B-5091-4447-AA48-5273AED41A4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a:t>di.unito.it    T4T</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it-IT"/>
              <a:t>B. Demo - Scuola2.0</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A736129-513E-4136-BDDF-8E3970968AB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dsource.org/author/pmai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a:off x="0" y="3756025"/>
            <a:ext cx="9144000" cy="647700"/>
          </a:xfrm>
          <a:prstGeom prst="rect">
            <a:avLst/>
          </a:prstGeom>
          <a:noFill/>
          <a:ln>
            <a:noFill/>
            <a:prstDash val="solid"/>
          </a:ln>
          <a:effectLst>
            <a:outerShdw dist="23040" dir="5400000" algn="tl">
              <a:srgbClr val="000000">
                <a:alpha val="35000"/>
              </a:srgbClr>
            </a:outerShdw>
          </a:effectLst>
        </p:spPr>
        <p:txBody>
          <a:bodyPr tIns="152280" bIns="38160" compatLnSpc="0">
            <a:spAutoFit/>
          </a:bodyPr>
          <a:lstStyle/>
          <a:p>
            <a:pPr algn="ctr" fontAlgn="auto" hangingPunct="0">
              <a:spcBef>
                <a:spcPts val="0"/>
              </a:spcBef>
              <a:spcAft>
                <a:spcPts val="0"/>
              </a:spcAft>
              <a:defRPr/>
            </a:pPr>
            <a:endParaRPr lang="it-IT" sz="1600" b="1">
              <a:solidFill>
                <a:srgbClr val="000000"/>
              </a:solidFill>
              <a:latin typeface="Arial" pitchFamily="18"/>
              <a:ea typeface="ＭＳ Ｐゴシック" pitchFamily="18"/>
              <a:cs typeface="Arial" pitchFamily="2"/>
            </a:endParaRPr>
          </a:p>
          <a:p>
            <a:pPr fontAlgn="auto" hangingPunct="0">
              <a:spcBef>
                <a:spcPts val="0"/>
              </a:spcBef>
              <a:spcAft>
                <a:spcPts val="0"/>
              </a:spcAft>
              <a:defRPr/>
            </a:pPr>
            <a:endParaRPr lang="it-IT" sz="1400">
              <a:solidFill>
                <a:srgbClr val="000000"/>
              </a:solidFill>
              <a:latin typeface="Times New Roman" pitchFamily="18"/>
              <a:ea typeface="ＭＳ Ｐゴシック" pitchFamily="18"/>
              <a:cs typeface="Tahoma" pitchFamily="2"/>
            </a:endParaRPr>
          </a:p>
        </p:txBody>
      </p:sp>
      <p:pic>
        <p:nvPicPr>
          <p:cNvPr id="4102" name="Immagine 5" descr="LogoDip-2010-Vert.bmp"/>
          <p:cNvPicPr>
            <a:picLocks noChangeAspect="1"/>
          </p:cNvPicPr>
          <p:nvPr/>
        </p:nvPicPr>
        <p:blipFill>
          <a:blip r:embed="rId3" cstate="print"/>
          <a:srcRect/>
          <a:stretch>
            <a:fillRect/>
          </a:stretch>
        </p:blipFill>
        <p:spPr bwMode="auto">
          <a:xfrm>
            <a:off x="900113" y="4292600"/>
            <a:ext cx="1357312" cy="1798638"/>
          </a:xfrm>
          <a:prstGeom prst="rect">
            <a:avLst/>
          </a:prstGeom>
          <a:noFill/>
          <a:ln w="9525">
            <a:noFill/>
            <a:miter lim="800000"/>
            <a:headEnd/>
            <a:tailEnd/>
          </a:ln>
        </p:spPr>
      </p:pic>
      <p:pic>
        <p:nvPicPr>
          <p:cNvPr id="4103" name="Picture 9"/>
          <p:cNvPicPr>
            <a:picLocks noChangeAspect="1" noChangeArrowheads="1"/>
          </p:cNvPicPr>
          <p:nvPr/>
        </p:nvPicPr>
        <p:blipFill>
          <a:blip r:embed="rId4" cstate="print"/>
          <a:srcRect/>
          <a:stretch>
            <a:fillRect/>
          </a:stretch>
        </p:blipFill>
        <p:spPr bwMode="auto">
          <a:xfrm>
            <a:off x="6227763" y="4508500"/>
            <a:ext cx="2771775" cy="1584325"/>
          </a:xfrm>
          <a:prstGeom prst="rect">
            <a:avLst/>
          </a:prstGeom>
          <a:noFill/>
          <a:ln w="9525">
            <a:noFill/>
            <a:miter lim="800000"/>
            <a:headEnd/>
            <a:tailEnd/>
          </a:ln>
        </p:spPr>
      </p:pic>
      <p:sp>
        <p:nvSpPr>
          <p:cNvPr id="8" name="Segnaposto data 7"/>
          <p:cNvSpPr>
            <a:spLocks noGrp="1"/>
          </p:cNvSpPr>
          <p:nvPr>
            <p:ph type="dt" sz="quarter" idx="10"/>
          </p:nvPr>
        </p:nvSpPr>
        <p:spPr/>
        <p:txBody>
          <a:bodyPr/>
          <a:lstStyle/>
          <a:p>
            <a:pPr>
              <a:defRPr/>
            </a:pPr>
            <a:r>
              <a:rPr lang="en-US"/>
              <a:t>di.unito.it    T4T</a:t>
            </a:r>
            <a:endParaRPr lang="it-IT"/>
          </a:p>
        </p:txBody>
      </p:sp>
      <p:sp>
        <p:nvSpPr>
          <p:cNvPr id="9" name="Segnaposto piè di pagina 8"/>
          <p:cNvSpPr>
            <a:spLocks noGrp="1"/>
          </p:cNvSpPr>
          <p:nvPr>
            <p:ph type="ftr" sz="quarter" idx="11"/>
          </p:nvPr>
        </p:nvSpPr>
        <p:spPr/>
        <p:txBody>
          <a:bodyPr/>
          <a:lstStyle/>
          <a:p>
            <a:pPr>
              <a:defRPr/>
            </a:pPr>
            <a:r>
              <a:rPr lang="en-US"/>
              <a:t>B. Demo - Scuola2.0</a:t>
            </a:r>
          </a:p>
        </p:txBody>
      </p:sp>
      <p:sp>
        <p:nvSpPr>
          <p:cNvPr id="10" name="Text Box 1"/>
          <p:cNvSpPr txBox="1">
            <a:spLocks noChangeArrowheads="1"/>
          </p:cNvSpPr>
          <p:nvPr/>
        </p:nvSpPr>
        <p:spPr bwMode="auto">
          <a:xfrm>
            <a:off x="1043608" y="476672"/>
            <a:ext cx="7772400" cy="4032448"/>
          </a:xfrm>
          <a:prstGeom prst="rect">
            <a:avLst/>
          </a:prstGeom>
          <a:noFill/>
          <a:ln w="9525" cap="flat">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400" dirty="0" smtClean="0">
                <a:solidFill>
                  <a:srgbClr val="FF0000"/>
                </a:solidFill>
                <a:ea typeface="Microsoft YaHei" charset="0"/>
                <a:cs typeface="Microsoft YaHei" charset="0"/>
              </a:rPr>
              <a:t>Progetto Dirigenti scolastici</a:t>
            </a:r>
            <a:r>
              <a:rPr lang="it-IT" sz="4400" dirty="0">
                <a:solidFill>
                  <a:srgbClr val="FF0000"/>
                </a:solidFill>
                <a:ea typeface="Microsoft YaHei" charset="0"/>
                <a:cs typeface="Microsoft YaHei" charset="0"/>
              </a:rPr>
              <a:t/>
            </a:r>
            <a:br>
              <a:rPr lang="it-IT" sz="4400" dirty="0">
                <a:solidFill>
                  <a:srgbClr val="FF0000"/>
                </a:solidFill>
                <a:ea typeface="Microsoft YaHei" charset="0"/>
                <a:cs typeface="Microsoft YaHei" charset="0"/>
              </a:rPr>
            </a:br>
            <a:r>
              <a:rPr lang="it-IT" sz="4400" i="1" dirty="0" smtClean="0">
                <a:solidFill>
                  <a:schemeClr val="tx1"/>
                </a:solidFill>
                <a:ea typeface="Microsoft YaHei" charset="0"/>
                <a:cs typeface="Microsoft YaHei" charset="0"/>
              </a:rPr>
              <a:t>Primo incontro- </a:t>
            </a:r>
            <a:r>
              <a:rPr lang="it-IT" sz="4400" i="1" smtClean="0">
                <a:solidFill>
                  <a:schemeClr val="tx1"/>
                </a:solidFill>
                <a:ea typeface="Microsoft YaHei" charset="0"/>
                <a:cs typeface="Microsoft YaHei" charset="0"/>
              </a:rPr>
              <a:t>parte IV</a:t>
            </a:r>
            <a:r>
              <a:rPr lang="it-IT" sz="4400" dirty="0">
                <a:solidFill>
                  <a:srgbClr val="000000"/>
                </a:solidFill>
                <a:ea typeface="Microsoft YaHei" charset="0"/>
                <a:cs typeface="Microsoft YaHei" charset="0"/>
              </a:rPr>
              <a:t/>
            </a:r>
            <a:br>
              <a:rPr lang="it-IT" sz="4400" dirty="0">
                <a:solidFill>
                  <a:srgbClr val="000000"/>
                </a:solidFill>
                <a:ea typeface="Microsoft YaHei" charset="0"/>
                <a:cs typeface="Microsoft YaHei" charset="0"/>
              </a:rPr>
            </a:br>
            <a:r>
              <a:rPr lang="it-IT" sz="2600" dirty="0" smtClean="0">
                <a:solidFill>
                  <a:srgbClr val="000000"/>
                </a:solidFill>
                <a:ea typeface="Microsoft YaHei" charset="0"/>
                <a:cs typeface="Microsoft YaHei" charset="0"/>
              </a:rPr>
              <a:t>1 dicembre 2016</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2600" dirty="0" smtClean="0">
              <a:solidFill>
                <a:srgbClr val="000000"/>
              </a:solidFill>
              <a:ea typeface="Microsoft YaHei" charset="0"/>
              <a:cs typeface="Microsoft YaHei" charset="0"/>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600" i="1" dirty="0" smtClean="0">
                <a:solidFill>
                  <a:srgbClr val="000000"/>
                </a:solidFill>
                <a:ea typeface="Microsoft YaHei" charset="0"/>
                <a:cs typeface="Microsoft YaHei" charset="0"/>
              </a:rPr>
              <a:t>G. Barbara Demo</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600" dirty="0" smtClean="0">
                <a:solidFill>
                  <a:srgbClr val="000000"/>
                </a:solidFill>
                <a:ea typeface="Microsoft YaHei" charset="0"/>
                <a:cs typeface="Microsoft YaHei" charset="0"/>
              </a:rPr>
              <a:t>Dipartimento di Informatica – Università di Torino</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2600" dirty="0" smtClean="0">
              <a:solidFill>
                <a:srgbClr val="000000"/>
              </a:solidFill>
              <a:ea typeface="Microsoft YaHei" charset="0"/>
              <a:cs typeface="Microsoft YaHei" charset="0"/>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200" dirty="0" smtClean="0">
                <a:solidFill>
                  <a:srgbClr val="000000"/>
                </a:solidFill>
                <a:ea typeface="Microsoft YaHei" charset="0"/>
                <a:cs typeface="Microsoft YaHei" charset="0"/>
              </a:rPr>
              <a:t>barbara@di.unito.it</a:t>
            </a:r>
            <a:endParaRPr lang="it-IT" sz="3200" dirty="0">
              <a:solidFill>
                <a:srgbClr val="000000"/>
              </a:solidFill>
              <a:ea typeface="Microsoft YaHei" charset="0"/>
              <a:cs typeface="Microsoft YaHei"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323850" y="0"/>
            <a:ext cx="8820150" cy="720725"/>
          </a:xfrm>
        </p:spPr>
        <p:txBody>
          <a:bodyPr/>
          <a:lstStyle/>
          <a:p>
            <a:pPr marL="379413" indent="-379413" algn="l" eaLnBrk="1" hangingPunct="1">
              <a:lnSpc>
                <a:spcPct val="90000"/>
              </a:lnSpc>
              <a:buSzPct val="45000"/>
              <a:buFont typeface="StarSymbol"/>
              <a:buNone/>
            </a:pPr>
            <a:r>
              <a:rPr lang="it-IT" sz="2800" i="1" smtClean="0">
                <a:solidFill>
                  <a:srgbClr val="FF0000"/>
                </a:solidFill>
                <a:latin typeface="Abadi MT Condensed Light"/>
                <a:ea typeface="ＭＳ Ｐゴシック"/>
                <a:cs typeface="ＭＳ Ｐゴシック"/>
              </a:rPr>
              <a:t>Gli algoritmi a scuola e nella vita di tutti i giorni</a:t>
            </a:r>
          </a:p>
        </p:txBody>
      </p:sp>
      <p:sp>
        <p:nvSpPr>
          <p:cNvPr id="13315" name="Segnaposto contenuto 4"/>
          <p:cNvSpPr>
            <a:spLocks noGrp="1"/>
          </p:cNvSpPr>
          <p:nvPr>
            <p:ph idx="1"/>
          </p:nvPr>
        </p:nvSpPr>
        <p:spPr>
          <a:xfrm>
            <a:off x="0" y="836613"/>
            <a:ext cx="8553450" cy="504825"/>
          </a:xfrm>
        </p:spPr>
        <p:txBody>
          <a:bodyPr/>
          <a:lstStyle/>
          <a:p>
            <a:pPr eaLnBrk="1" hangingPunct="1">
              <a:spcBef>
                <a:spcPct val="0"/>
              </a:spcBef>
              <a:spcAft>
                <a:spcPts val="1413"/>
              </a:spcAft>
            </a:pPr>
            <a:r>
              <a:rPr lang="it-IT" smtClean="0">
                <a:latin typeface="Arial" pitchFamily="34" charset="0"/>
                <a:ea typeface="Arial Unicode MS" pitchFamily="34" charset="-128"/>
                <a:cs typeface="Tahoma" pitchFamily="34" charset="0"/>
              </a:rPr>
              <a:t>Tornare a casa da scuola: </a:t>
            </a:r>
            <a:endParaRPr lang="en-US" smtClean="0">
              <a:latin typeface="Arial" pitchFamily="34" charset="0"/>
              <a:ea typeface="Arial Unicode MS" pitchFamily="34" charset="-128"/>
              <a:cs typeface="Tahoma" pitchFamily="34" charset="0"/>
            </a:endParaRPr>
          </a:p>
        </p:txBody>
      </p:sp>
      <p:pic>
        <p:nvPicPr>
          <p:cNvPr id="13316" name="Immagine 5" descr="Scuola-pane-giochi-casa.JPG"/>
          <p:cNvPicPr>
            <a:picLocks noChangeAspect="1"/>
          </p:cNvPicPr>
          <p:nvPr/>
        </p:nvPicPr>
        <p:blipFill>
          <a:blip r:embed="rId3" cstate="print"/>
          <a:srcRect/>
          <a:stretch>
            <a:fillRect/>
          </a:stretch>
        </p:blipFill>
        <p:spPr bwMode="auto">
          <a:xfrm>
            <a:off x="755650" y="1557338"/>
            <a:ext cx="8064500" cy="4967287"/>
          </a:xfrm>
          <a:prstGeom prst="rect">
            <a:avLst/>
          </a:prstGeom>
          <a:noFill/>
          <a:ln w="9525">
            <a:noFill/>
            <a:miter lim="800000"/>
            <a:headEnd/>
            <a:tailEnd/>
          </a:ln>
        </p:spPr>
      </p:pic>
      <p:sp>
        <p:nvSpPr>
          <p:cNvPr id="5" name="Segnaposto data 4"/>
          <p:cNvSpPr>
            <a:spLocks noGrp="1"/>
          </p:cNvSpPr>
          <p:nvPr>
            <p:ph type="dt" sz="quarter" idx="10"/>
          </p:nvPr>
        </p:nvSpPr>
        <p:spPr/>
        <p:txBody>
          <a:bodyPr/>
          <a:lstStyle/>
          <a:p>
            <a:pPr>
              <a:defRPr/>
            </a:pPr>
            <a:r>
              <a:rPr lang="en-US"/>
              <a:t>di.unito.it    T4T</a:t>
            </a:r>
            <a:endParaRPr lang="it-IT"/>
          </a:p>
        </p:txBody>
      </p:sp>
      <p:sp>
        <p:nvSpPr>
          <p:cNvPr id="6" name="Segnaposto piè di pagina 5"/>
          <p:cNvSpPr>
            <a:spLocks noGrp="1"/>
          </p:cNvSpPr>
          <p:nvPr>
            <p:ph type="ftr" sz="quarter" idx="11"/>
          </p:nvPr>
        </p:nvSpPr>
        <p:spPr/>
        <p:txBody>
          <a:bodyPr/>
          <a:lstStyle/>
          <a:p>
            <a:pPr>
              <a:defRPr/>
            </a:pPr>
            <a:r>
              <a:rPr lang="en-US"/>
              <a:t>B. Demo - Scuola2.0</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323850" y="260350"/>
            <a:ext cx="8820150" cy="720725"/>
          </a:xfrm>
        </p:spPr>
        <p:txBody>
          <a:bodyPr/>
          <a:lstStyle/>
          <a:p>
            <a:pPr marL="379413" indent="-379413" eaLnBrk="1" hangingPunct="1">
              <a:lnSpc>
                <a:spcPct val="90000"/>
              </a:lnSpc>
              <a:buSzPct val="45000"/>
              <a:buFont typeface="StarSymbol"/>
              <a:buNone/>
            </a:pPr>
            <a:r>
              <a:rPr lang="it-IT" sz="2800" i="1" dirty="0" smtClean="0">
                <a:solidFill>
                  <a:srgbClr val="FF0000"/>
                </a:solidFill>
                <a:latin typeface="Abadi MT Condensed Light"/>
                <a:ea typeface="ＭＳ Ｐゴシック"/>
                <a:cs typeface="ＭＳ Ｐゴシック"/>
              </a:rPr>
              <a:t>Algoritmi a scuola e nella vita di tutti i giorni</a:t>
            </a:r>
          </a:p>
        </p:txBody>
      </p:sp>
      <p:sp>
        <p:nvSpPr>
          <p:cNvPr id="3" name="Segnaposto contenuto 3"/>
          <p:cNvSpPr txBox="1">
            <a:spLocks noGrp="1"/>
          </p:cNvSpPr>
          <p:nvPr>
            <p:ph idx="1"/>
          </p:nvPr>
        </p:nvSpPr>
        <p:spPr>
          <a:xfrm>
            <a:off x="250825" y="1268413"/>
            <a:ext cx="8424863" cy="4033837"/>
          </a:xfrm>
        </p:spPr>
        <p:txBody>
          <a:bodyPr lIns="91440" tIns="45720" rIns="91440" bIns="45720" rtlCol="0">
            <a:normAutofit/>
          </a:bodyPr>
          <a:lstStyle>
            <a:defPPr marL="432000" lvl="0" indent="-324000">
              <a:spcBef>
                <a:spcPts val="0"/>
              </a:spcBef>
              <a:spcAft>
                <a:spcPts val="1417"/>
              </a:spcAft>
              <a:buSzPct val="45000"/>
              <a:buFont typeface="StarSymbol"/>
              <a:buNone/>
              <a:defRPr lang="it-IT" sz="3200" b="0" i="0" u="none" strike="noStrike" kern="1200">
                <a:ln>
                  <a:noFill/>
                </a:ln>
                <a:latin typeface="Arial" pitchFamily="18"/>
                <a:ea typeface="Arial Unicode MS" pitchFamily="2"/>
                <a:cs typeface="Tahoma" pitchFamily="2"/>
              </a:defRPr>
            </a:defPPr>
            <a:lvl1pPr marL="432000" lvl="0" indent="-324000">
              <a:spcBef>
                <a:spcPts val="0"/>
              </a:spcBef>
              <a:spcAft>
                <a:spcPts val="1417"/>
              </a:spcAft>
              <a:buSzPct val="45000"/>
              <a:buFont typeface="StarSymbol"/>
              <a:buChar char="●"/>
              <a:defRPr lang="it-IT" sz="3200" b="0" i="0" u="none" strike="noStrike" kern="1200">
                <a:ln>
                  <a:noFill/>
                </a:ln>
                <a:latin typeface="Arial" pitchFamily="18"/>
                <a:ea typeface="Arial Unicode MS" pitchFamily="2"/>
                <a:cs typeface="Tahoma" pitchFamily="2"/>
              </a:defRPr>
            </a:lvl1pPr>
            <a:lvl2pPr marL="864000" lvl="1" indent="-324000">
              <a:spcBef>
                <a:spcPts val="0"/>
              </a:spcBef>
              <a:spcAft>
                <a:spcPts val="1134"/>
              </a:spcAft>
              <a:buSzPct val="45000"/>
              <a:buFont typeface="StarSymbol"/>
              <a:buChar char="●"/>
              <a:defRPr lang="it-IT" sz="2800" b="0" i="0" u="none" strike="noStrike" kern="1200">
                <a:ln>
                  <a:noFill/>
                </a:ln>
                <a:latin typeface="Arial" pitchFamily="18"/>
                <a:ea typeface="Arial Unicode MS" pitchFamily="2"/>
                <a:cs typeface="Tahoma" pitchFamily="2"/>
              </a:defRPr>
            </a:lvl2pPr>
            <a:lvl3pPr marL="1295999" lvl="2" indent="-288000">
              <a:spcBef>
                <a:spcPts val="0"/>
              </a:spcBef>
              <a:spcAft>
                <a:spcPts val="850"/>
              </a:spcAft>
              <a:buSzPct val="75000"/>
              <a:buFont typeface="StarSymbol"/>
              <a:buChar char="–"/>
              <a:defRPr lang="it-IT" sz="2400" b="0" i="0" u="none" strike="noStrike" kern="1200">
                <a:ln>
                  <a:noFill/>
                </a:ln>
                <a:latin typeface="Arial" pitchFamily="18"/>
                <a:ea typeface="Arial Unicode MS" pitchFamily="2"/>
                <a:cs typeface="Tahoma" pitchFamily="2"/>
              </a:defRPr>
            </a:lvl3pPr>
            <a:lvl4pPr marL="1728000" lvl="3" indent="-216000">
              <a:spcBef>
                <a:spcPts val="0"/>
              </a:spcBef>
              <a:spcAft>
                <a:spcPts val="567"/>
              </a:spcAft>
              <a:buSzPct val="45000"/>
              <a:buFont typeface="StarSymbol"/>
              <a:buChar char="●"/>
              <a:defRPr lang="it-IT" sz="2000" b="0" i="0" u="none" strike="noStrike" kern="1200">
                <a:ln>
                  <a:noFill/>
                </a:ln>
                <a:latin typeface="Arial" pitchFamily="18"/>
                <a:ea typeface="Arial Unicode MS" pitchFamily="2"/>
                <a:cs typeface="Tahoma" pitchFamily="2"/>
              </a:defRPr>
            </a:lvl4pPr>
            <a:lvl5pPr marL="2160000" lvl="4" indent="-216000">
              <a:spcBef>
                <a:spcPts val="0"/>
              </a:spcBef>
              <a:spcAft>
                <a:spcPts val="283"/>
              </a:spcAft>
              <a:buSzPct val="75000"/>
              <a:buFont typeface="StarSymbol"/>
              <a:buChar char="–"/>
              <a:defRPr lang="it-IT" sz="2000" b="0" i="0" u="none" strike="noStrike" kern="1200">
                <a:ln>
                  <a:noFill/>
                </a:ln>
                <a:latin typeface="Arial" pitchFamily="18"/>
                <a:ea typeface="Arial Unicode MS" pitchFamily="2"/>
                <a:cs typeface="Tahoma" pitchFamily="2"/>
              </a:defRPr>
            </a:lvl5pPr>
            <a:lvl6pPr marL="2592000" lvl="5" indent="-216000">
              <a:spcBef>
                <a:spcPts val="0"/>
              </a:spcBef>
              <a:spcAft>
                <a:spcPts val="283"/>
              </a:spcAft>
              <a:buSzPct val="45000"/>
              <a:buFont typeface="StarSymbol"/>
              <a:buChar char="●"/>
              <a:defRPr lang="it-IT" sz="2000" b="0" i="0" u="none" strike="noStrike" kern="1200">
                <a:ln>
                  <a:noFill/>
                </a:ln>
                <a:latin typeface="Arial" pitchFamily="18"/>
                <a:ea typeface="Arial Unicode MS" pitchFamily="2"/>
                <a:cs typeface="Tahoma" pitchFamily="2"/>
              </a:defRPr>
            </a:lvl6pPr>
            <a:lvl7pPr marL="3024000" lvl="6" indent="-216000">
              <a:spcBef>
                <a:spcPts val="0"/>
              </a:spcBef>
              <a:spcAft>
                <a:spcPts val="283"/>
              </a:spcAft>
              <a:buSzPct val="45000"/>
              <a:buFont typeface="StarSymbol"/>
              <a:buChar char="●"/>
              <a:defRPr lang="it-IT" sz="2000" b="0" i="0" u="none" strike="noStrike" kern="1200">
                <a:ln>
                  <a:noFill/>
                </a:ln>
                <a:latin typeface="Arial" pitchFamily="18"/>
                <a:ea typeface="Arial Unicode MS" pitchFamily="2"/>
                <a:cs typeface="Tahoma" pitchFamily="2"/>
              </a:defRPr>
            </a:lvl7pPr>
            <a:lvl8pPr marL="3456000" lvl="7" indent="-216000">
              <a:spcBef>
                <a:spcPts val="0"/>
              </a:spcBef>
              <a:spcAft>
                <a:spcPts val="283"/>
              </a:spcAft>
              <a:buSzPct val="45000"/>
              <a:buFont typeface="StarSymbol"/>
              <a:buChar char="●"/>
              <a:defRPr lang="it-IT" sz="2000" b="0" i="0" u="none" strike="noStrike" kern="1200">
                <a:ln>
                  <a:noFill/>
                </a:ln>
                <a:latin typeface="Arial" pitchFamily="18"/>
                <a:ea typeface="Arial Unicode MS" pitchFamily="2"/>
                <a:cs typeface="Tahoma" pitchFamily="2"/>
              </a:defRPr>
            </a:lvl8pPr>
            <a:lvl9pPr marL="3887999" lvl="8" indent="-216000">
              <a:spcBef>
                <a:spcPts val="0"/>
              </a:spcBef>
              <a:spcAft>
                <a:spcPts val="283"/>
              </a:spcAft>
              <a:buSzPct val="45000"/>
              <a:buFont typeface="StarSymbol"/>
              <a:buChar char="●"/>
              <a:defRPr lang="it-IT" sz="2000" b="0" i="0" u="none" strike="noStrike" kern="1200">
                <a:ln>
                  <a:noFill/>
                </a:ln>
                <a:latin typeface="Arial" pitchFamily="18"/>
                <a:ea typeface="Arial Unicode MS" pitchFamily="2"/>
                <a:cs typeface="Tahoma" pitchFamily="2"/>
              </a:defRPr>
            </a:lvl9pPr>
          </a:lstStyle>
          <a:p>
            <a:pPr marL="971550" lvl="1" indent="-514350" eaLnBrk="1" fontAlgn="auto" hangingPunct="1">
              <a:spcBef>
                <a:spcPts val="700"/>
              </a:spcBef>
              <a:spcAft>
                <a:spcPts val="0"/>
              </a:spcAft>
              <a:buSzPct val="100000"/>
              <a:buFont typeface="+mj-lt"/>
              <a:buAutoNum type="arabicPeriod"/>
              <a:defRPr/>
            </a:pPr>
            <a:r>
              <a:rPr sz="2400" i="1" dirty="0" err="1" smtClean="0">
                <a:solidFill>
                  <a:srgbClr val="FF0000"/>
                </a:solidFill>
                <a:latin typeface="Abadi MT Condensed Light" pitchFamily="18"/>
              </a:rPr>
              <a:t>Addizione</a:t>
            </a:r>
            <a:r>
              <a:rPr sz="2400" i="1" dirty="0" smtClean="0">
                <a:solidFill>
                  <a:srgbClr val="FF0000"/>
                </a:solidFill>
                <a:latin typeface="Abadi MT Condensed Light" pitchFamily="18"/>
              </a:rPr>
              <a:t> </a:t>
            </a:r>
            <a:r>
              <a:rPr sz="2400" i="1" dirty="0" err="1" smtClean="0">
                <a:solidFill>
                  <a:srgbClr val="FF0000"/>
                </a:solidFill>
                <a:latin typeface="Abadi MT Condensed Light" pitchFamily="18"/>
              </a:rPr>
              <a:t>di</a:t>
            </a:r>
            <a:r>
              <a:rPr sz="2400" i="1" dirty="0" smtClean="0">
                <a:solidFill>
                  <a:srgbClr val="FF0000"/>
                </a:solidFill>
                <a:latin typeface="Abadi MT Condensed Light" pitchFamily="18"/>
              </a:rPr>
              <a:t> due </a:t>
            </a:r>
            <a:r>
              <a:rPr sz="2400" i="1" dirty="0" err="1" smtClean="0">
                <a:solidFill>
                  <a:srgbClr val="FF0000"/>
                </a:solidFill>
                <a:latin typeface="Abadi MT Condensed Light" pitchFamily="18"/>
              </a:rPr>
              <a:t>numeri</a:t>
            </a:r>
            <a:r>
              <a:rPr sz="2400" i="1" dirty="0" smtClean="0">
                <a:solidFill>
                  <a:srgbClr val="FF0000"/>
                </a:solidFill>
                <a:latin typeface="Abadi MT Condensed Light" pitchFamily="18"/>
              </a:rPr>
              <a:t> a </a:t>
            </a:r>
            <a:r>
              <a:rPr sz="2400" i="1" dirty="0" err="1" smtClean="0">
                <a:solidFill>
                  <a:srgbClr val="FF0000"/>
                </a:solidFill>
                <a:latin typeface="Abadi MT Condensed Light" pitchFamily="18"/>
              </a:rPr>
              <a:t>più</a:t>
            </a:r>
            <a:r>
              <a:rPr sz="2400" i="1" dirty="0" smtClean="0">
                <a:solidFill>
                  <a:srgbClr val="FF0000"/>
                </a:solidFill>
                <a:latin typeface="Abadi MT Condensed Light" pitchFamily="18"/>
              </a:rPr>
              <a:t> </a:t>
            </a:r>
            <a:r>
              <a:rPr sz="2400" i="1" dirty="0" err="1" smtClean="0">
                <a:solidFill>
                  <a:srgbClr val="FF0000"/>
                </a:solidFill>
                <a:latin typeface="Abadi MT Condensed Light" pitchFamily="18"/>
              </a:rPr>
              <a:t>cifre</a:t>
            </a:r>
            <a:endParaRPr sz="2400" i="1" dirty="0" smtClean="0">
              <a:solidFill>
                <a:srgbClr val="FF0000"/>
              </a:solidFill>
              <a:latin typeface="Abadi MT Condensed Light" pitchFamily="18"/>
            </a:endParaRPr>
          </a:p>
          <a:p>
            <a:pPr marL="971550" lvl="1" indent="-514350" eaLnBrk="1" fontAlgn="auto" hangingPunct="1">
              <a:spcBef>
                <a:spcPts val="700"/>
              </a:spcBef>
              <a:spcAft>
                <a:spcPts val="0"/>
              </a:spcAft>
              <a:buSzPct val="100000"/>
              <a:buFont typeface="+mj-lt"/>
              <a:buAutoNum type="arabicPeriod"/>
              <a:defRPr/>
            </a:pPr>
            <a:r>
              <a:rPr sz="2400" i="1" dirty="0" err="1" smtClean="0">
                <a:solidFill>
                  <a:srgbClr val="FF0000"/>
                </a:solidFill>
                <a:latin typeface="Abadi MT Condensed Light" pitchFamily="18"/>
              </a:rPr>
              <a:t>Ricerca</a:t>
            </a:r>
            <a:r>
              <a:rPr sz="2400" i="1" dirty="0" smtClean="0">
                <a:solidFill>
                  <a:srgbClr val="FF0000"/>
                </a:solidFill>
                <a:latin typeface="Abadi MT Condensed Light" pitchFamily="18"/>
              </a:rPr>
              <a:t> </a:t>
            </a:r>
            <a:r>
              <a:rPr sz="2400" i="1" dirty="0" err="1" smtClean="0">
                <a:solidFill>
                  <a:srgbClr val="FF0000"/>
                </a:solidFill>
                <a:latin typeface="Abadi MT Condensed Light" pitchFamily="18"/>
              </a:rPr>
              <a:t>di</a:t>
            </a:r>
            <a:r>
              <a:rPr sz="2400" i="1" dirty="0" smtClean="0">
                <a:solidFill>
                  <a:srgbClr val="FF0000"/>
                </a:solidFill>
                <a:latin typeface="Abadi MT Condensed Light" pitchFamily="18"/>
              </a:rPr>
              <a:t> un </a:t>
            </a:r>
            <a:r>
              <a:rPr sz="2400" i="1" dirty="0" err="1" smtClean="0">
                <a:solidFill>
                  <a:srgbClr val="FF0000"/>
                </a:solidFill>
                <a:latin typeface="Abadi MT Condensed Light" pitchFamily="18"/>
              </a:rPr>
              <a:t>numero</a:t>
            </a:r>
            <a:r>
              <a:rPr sz="2400" i="1" dirty="0" smtClean="0">
                <a:solidFill>
                  <a:srgbClr val="FF0000"/>
                </a:solidFill>
                <a:latin typeface="Abadi MT Condensed Light" pitchFamily="18"/>
              </a:rPr>
              <a:t> in </a:t>
            </a:r>
            <a:r>
              <a:rPr sz="2400" i="1" dirty="0" err="1" smtClean="0">
                <a:solidFill>
                  <a:srgbClr val="FF0000"/>
                </a:solidFill>
                <a:latin typeface="Abadi MT Condensed Light" pitchFamily="18"/>
              </a:rPr>
              <a:t>guida</a:t>
            </a:r>
            <a:r>
              <a:rPr sz="2400" i="1" dirty="0" smtClean="0">
                <a:solidFill>
                  <a:srgbClr val="FF0000"/>
                </a:solidFill>
                <a:latin typeface="Abadi MT Condensed Light" pitchFamily="18"/>
              </a:rPr>
              <a:t> del </a:t>
            </a:r>
            <a:r>
              <a:rPr sz="2400" i="1" dirty="0" err="1" smtClean="0">
                <a:solidFill>
                  <a:srgbClr val="FF0000"/>
                </a:solidFill>
                <a:latin typeface="Abadi MT Condensed Light" pitchFamily="18"/>
              </a:rPr>
              <a:t>telefono</a:t>
            </a:r>
            <a:r>
              <a:rPr sz="2400" i="1" dirty="0" smtClean="0">
                <a:solidFill>
                  <a:srgbClr val="FF0000"/>
                </a:solidFill>
                <a:latin typeface="Abadi MT Condensed Light" pitchFamily="18"/>
              </a:rPr>
              <a:t> </a:t>
            </a:r>
          </a:p>
          <a:p>
            <a:pPr marL="1346399" lvl="2" indent="-457200" eaLnBrk="1" fontAlgn="auto" hangingPunct="1">
              <a:spcBef>
                <a:spcPts val="700"/>
              </a:spcBef>
              <a:spcAft>
                <a:spcPts val="0"/>
              </a:spcAft>
              <a:buSzPct val="100000"/>
              <a:defRPr/>
            </a:pPr>
            <a:r>
              <a:rPr i="1" dirty="0" err="1" smtClean="0">
                <a:solidFill>
                  <a:srgbClr val="FF0000"/>
                </a:solidFill>
                <a:latin typeface="Abadi MT Condensed Light" pitchFamily="18"/>
              </a:rPr>
              <a:t>senza</a:t>
            </a:r>
            <a:r>
              <a:rPr i="1" dirty="0" smtClean="0">
                <a:solidFill>
                  <a:srgbClr val="FF0000"/>
                </a:solidFill>
                <a:latin typeface="Abadi MT Condensed Light" pitchFamily="18"/>
              </a:rPr>
              <a:t>  esperienza</a:t>
            </a:r>
          </a:p>
          <a:p>
            <a:pPr marL="1346399" lvl="2" indent="-457200" eaLnBrk="1" fontAlgn="auto" hangingPunct="1">
              <a:spcBef>
                <a:spcPts val="700"/>
              </a:spcBef>
              <a:spcAft>
                <a:spcPts val="0"/>
              </a:spcAft>
              <a:buSzPct val="100000"/>
              <a:defRPr/>
            </a:pPr>
            <a:r>
              <a:rPr i="1" dirty="0" smtClean="0">
                <a:solidFill>
                  <a:srgbClr val="FF0000"/>
                </a:solidFill>
                <a:latin typeface="Abadi MT Condensed Light" pitchFamily="18"/>
              </a:rPr>
              <a:t>con  esperienza</a:t>
            </a:r>
          </a:p>
          <a:p>
            <a:pPr marL="971550" lvl="1" indent="-514350" eaLnBrk="1" fontAlgn="auto" hangingPunct="1">
              <a:spcBef>
                <a:spcPts val="700"/>
              </a:spcBef>
              <a:spcAft>
                <a:spcPts val="0"/>
              </a:spcAft>
              <a:buSzPct val="100000"/>
              <a:buFont typeface="+mj-lt"/>
              <a:buAutoNum type="arabicPeriod"/>
              <a:defRPr/>
            </a:pPr>
            <a:r>
              <a:rPr sz="2400" i="1" dirty="0" smtClean="0">
                <a:solidFill>
                  <a:srgbClr val="FF0000"/>
                </a:solidFill>
                <a:latin typeface="Abadi MT Condensed Light" pitchFamily="18"/>
              </a:rPr>
              <a:t>ce ne possiamo ricordare molti altri </a:t>
            </a:r>
          </a:p>
          <a:p>
            <a:pPr marL="1346399" lvl="2" indent="-457200" eaLnBrk="1" fontAlgn="auto" hangingPunct="1">
              <a:spcBef>
                <a:spcPts val="700"/>
              </a:spcBef>
              <a:spcAft>
                <a:spcPts val="0"/>
              </a:spcAft>
              <a:buSzPct val="100000"/>
              <a:defRPr/>
            </a:pPr>
            <a:r>
              <a:rPr i="1" dirty="0" smtClean="0">
                <a:solidFill>
                  <a:srgbClr val="FF0000"/>
                </a:solidFill>
                <a:latin typeface="Abadi MT Condensed Light" pitchFamily="18"/>
              </a:rPr>
              <a:t>(senza bisogno di citare le ricette)</a:t>
            </a:r>
          </a:p>
          <a:p>
            <a:pPr marL="743040" lvl="1" indent="-285840" eaLnBrk="1" fontAlgn="auto" hangingPunct="1">
              <a:spcBef>
                <a:spcPts val="700"/>
              </a:spcBef>
              <a:spcAft>
                <a:spcPts val="0"/>
              </a:spcAft>
              <a:buFont typeface="StarSymbol"/>
              <a:buNone/>
              <a:defRPr/>
            </a:pPr>
            <a:endParaRPr kern="0" dirty="0" smtClean="0">
              <a:latin typeface="Times New Roman"/>
            </a:endParaRPr>
          </a:p>
        </p:txBody>
      </p:sp>
      <p:sp>
        <p:nvSpPr>
          <p:cNvPr id="14340" name="CasellaDiTesto 3"/>
          <p:cNvSpPr txBox="1">
            <a:spLocks noChangeArrowheads="1"/>
          </p:cNvSpPr>
          <p:nvPr/>
        </p:nvSpPr>
        <p:spPr bwMode="auto">
          <a:xfrm>
            <a:off x="395288" y="4221163"/>
            <a:ext cx="8064500" cy="1816100"/>
          </a:xfrm>
          <a:prstGeom prst="rect">
            <a:avLst/>
          </a:prstGeom>
          <a:noFill/>
          <a:ln w="9525">
            <a:noFill/>
            <a:miter lim="800000"/>
            <a:headEnd/>
            <a:tailEnd/>
          </a:ln>
        </p:spPr>
        <p:txBody>
          <a:bodyPr>
            <a:spAutoFit/>
          </a:bodyPr>
          <a:lstStyle/>
          <a:p>
            <a:r>
              <a:rPr lang="it-IT" sz="2800">
                <a:latin typeface="Calibri" pitchFamily="34" charset="0"/>
              </a:rPr>
              <a:t>Nella tabella allarme le operazioni sono da farsi una dopo l’ altra in sequenza, </a:t>
            </a:r>
          </a:p>
          <a:p>
            <a:r>
              <a:rPr lang="it-IT" sz="2800">
                <a:latin typeface="Calibri" pitchFamily="34" charset="0"/>
              </a:rPr>
              <a:t>In 1. e 2. gli  algoritmi hanno condizioni, ripetizioni, ecc. </a:t>
            </a:r>
          </a:p>
        </p:txBody>
      </p:sp>
      <p:sp>
        <p:nvSpPr>
          <p:cNvPr id="5" name="Segnaposto data 4"/>
          <p:cNvSpPr>
            <a:spLocks noGrp="1"/>
          </p:cNvSpPr>
          <p:nvPr>
            <p:ph type="dt" sz="quarter" idx="10"/>
          </p:nvPr>
        </p:nvSpPr>
        <p:spPr/>
        <p:txBody>
          <a:bodyPr/>
          <a:lstStyle/>
          <a:p>
            <a:pPr>
              <a:defRPr/>
            </a:pPr>
            <a:r>
              <a:rPr lang="en-US"/>
              <a:t>di.unito.it    T4T</a:t>
            </a:r>
            <a:endParaRPr lang="it-IT"/>
          </a:p>
        </p:txBody>
      </p:sp>
      <p:sp>
        <p:nvSpPr>
          <p:cNvPr id="6" name="Segnaposto piè di pagina 5"/>
          <p:cNvSpPr>
            <a:spLocks noGrp="1"/>
          </p:cNvSpPr>
          <p:nvPr>
            <p:ph type="ftr" sz="quarter" idx="11"/>
          </p:nvPr>
        </p:nvSpPr>
        <p:spPr/>
        <p:txBody>
          <a:bodyPr/>
          <a:lstStyle/>
          <a:p>
            <a:pPr>
              <a:defRPr/>
            </a:pPr>
            <a:r>
              <a:rPr lang="en-US"/>
              <a:t>B. Demo - Scuola2.0</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testo 2"/>
          <p:cNvSpPr>
            <a:spLocks noGrp="1"/>
          </p:cNvSpPr>
          <p:nvPr>
            <p:ph type="body" idx="4294967295"/>
          </p:nvPr>
        </p:nvSpPr>
        <p:spPr>
          <a:xfrm>
            <a:off x="395288" y="333375"/>
            <a:ext cx="8280400" cy="3455988"/>
          </a:xfrm>
        </p:spPr>
        <p:txBody>
          <a:bodyPr rtlCol="0">
            <a:normAutofit fontScale="62500" lnSpcReduction="20000"/>
          </a:bodyPr>
          <a:lstStyle/>
          <a:p>
            <a:pPr eaLnBrk="1" fontAlgn="auto" hangingPunct="1">
              <a:spcAft>
                <a:spcPts val="0"/>
              </a:spcAft>
              <a:defRPr/>
            </a:pPr>
            <a:r>
              <a:rPr lang="it-IT" sz="4000" i="1" dirty="0" smtClean="0">
                <a:latin typeface="Times New Roman" pitchFamily="18" charset="0"/>
                <a:ea typeface="ＭＳ Ｐゴシック"/>
                <a:cs typeface="ＭＳ Ｐゴシック"/>
              </a:rPr>
              <a:t>specifica di cosa fare </a:t>
            </a:r>
            <a:r>
              <a:rPr lang="it-IT" sz="4000" i="1" dirty="0" smtClean="0">
                <a:solidFill>
                  <a:schemeClr val="tx2"/>
                </a:solidFill>
                <a:latin typeface="Abadi MT Condensed Light"/>
                <a:ea typeface="ＭＳ Ｐゴシック"/>
                <a:cs typeface="ＭＳ Ｐゴシック"/>
              </a:rPr>
              <a:t>Quando suona il segnale di ALLARME </a:t>
            </a:r>
            <a:r>
              <a:rPr lang="it-IT" sz="4000" i="1" dirty="0" smtClean="0">
                <a:latin typeface="Times New Roman" pitchFamily="18" charset="0"/>
                <a:ea typeface="ＭＳ Ｐゴシック"/>
                <a:cs typeface="ＭＳ Ｐゴシック"/>
              </a:rPr>
              <a:t>in genere comprensibile ad un “elaboratore” </a:t>
            </a:r>
            <a:r>
              <a:rPr lang="it-IT" sz="4000" i="1" dirty="0" err="1" smtClean="0">
                <a:latin typeface="Times New Roman" pitchFamily="18" charset="0"/>
                <a:ea typeface="ＭＳ Ｐゴシック"/>
                <a:cs typeface="ＭＳ Ｐゴシック"/>
              </a:rPr>
              <a:t>bambino-di-scuola-elementare</a:t>
            </a:r>
            <a:endParaRPr lang="it-IT" sz="4000" i="1" dirty="0" smtClean="0">
              <a:latin typeface="Times New Roman" pitchFamily="18" charset="0"/>
              <a:ea typeface="ＭＳ Ｐゴシック"/>
              <a:cs typeface="ＭＳ Ｐゴシック"/>
            </a:endParaRPr>
          </a:p>
          <a:p>
            <a:pPr eaLnBrk="1" fontAlgn="auto" hangingPunct="1">
              <a:spcAft>
                <a:spcPts val="0"/>
              </a:spcAft>
              <a:defRPr/>
            </a:pPr>
            <a:r>
              <a:rPr lang="it-IT" sz="4000" i="1" dirty="0" smtClean="0">
                <a:latin typeface="Times New Roman" pitchFamily="18" charset="0"/>
                <a:ea typeface="ＭＳ Ｐゴシック"/>
                <a:cs typeface="ＭＳ Ｐゴシック"/>
              </a:rPr>
              <a:t>specifica del procedimento di addizione di due numeri decimali a più cifre in genere comprensibile ad un “elaboratore” </a:t>
            </a:r>
            <a:r>
              <a:rPr lang="it-IT" sz="4000" i="1" dirty="0" err="1" smtClean="0">
                <a:latin typeface="Times New Roman" pitchFamily="18" charset="0"/>
                <a:ea typeface="ＭＳ Ｐゴシック"/>
                <a:cs typeface="ＭＳ Ｐゴシック"/>
              </a:rPr>
              <a:t>bambino-del-triennio-di-scuola-elementare</a:t>
            </a:r>
            <a:r>
              <a:rPr lang="it-IT" sz="4000" i="1" dirty="0" smtClean="0">
                <a:latin typeface="Times New Roman" pitchFamily="18" charset="0"/>
                <a:ea typeface="ＭＳ Ｐゴシック"/>
                <a:cs typeface="ＭＳ Ｐゴシック"/>
              </a:rPr>
              <a:t> </a:t>
            </a:r>
            <a:endParaRPr lang="it-IT" sz="4000" dirty="0" smtClean="0">
              <a:latin typeface="Times New Roman" pitchFamily="18" charset="0"/>
              <a:ea typeface="ＭＳ Ｐゴシック"/>
              <a:cs typeface="ＭＳ Ｐゴシック"/>
            </a:endParaRPr>
          </a:p>
          <a:p>
            <a:pPr eaLnBrk="1" fontAlgn="auto" hangingPunct="1">
              <a:spcAft>
                <a:spcPts val="0"/>
              </a:spcAft>
              <a:defRPr/>
            </a:pPr>
            <a:r>
              <a:rPr lang="it-IT" sz="4000" i="1" dirty="0" smtClean="0">
                <a:latin typeface="Times New Roman" pitchFamily="18" charset="0"/>
                <a:ea typeface="ＭＳ Ｐゴシック"/>
                <a:cs typeface="ＭＳ Ｐゴシック"/>
              </a:rPr>
              <a:t>specifica di … </a:t>
            </a:r>
            <a:r>
              <a:rPr lang="it-IT" sz="4000" i="1" dirty="0" err="1" smtClean="0">
                <a:latin typeface="Times New Roman" pitchFamily="18" charset="0"/>
                <a:ea typeface="ＭＳ Ｐゴシック"/>
                <a:cs typeface="ＭＳ Ｐゴシック"/>
              </a:rPr>
              <a:t>…</a:t>
            </a:r>
            <a:r>
              <a:rPr lang="it-IT" sz="4000" i="1" dirty="0" smtClean="0">
                <a:latin typeface="Times New Roman" pitchFamily="18" charset="0"/>
                <a:ea typeface="ＭＳ Ｐゴシック"/>
                <a:cs typeface="ＭＳ Ｐゴシック"/>
              </a:rPr>
              <a:t>. qualcosa ..</a:t>
            </a:r>
          </a:p>
          <a:p>
            <a:pPr eaLnBrk="1" fontAlgn="auto" hangingPunct="1">
              <a:spcAft>
                <a:spcPts val="0"/>
              </a:spcAft>
              <a:buFont typeface="Arial" pitchFamily="34" charset="0"/>
              <a:buNone/>
              <a:defRPr/>
            </a:pPr>
            <a:r>
              <a:rPr lang="it-IT" sz="4000" i="1" dirty="0" smtClean="0">
                <a:latin typeface="Times New Roman" pitchFamily="18" charset="0"/>
                <a:ea typeface="ＭＳ Ｐゴシック"/>
                <a:cs typeface="ＭＳ Ｐゴシック"/>
              </a:rPr>
              <a:t>	comprensibile ad un elaboratore  : cioè in un linguaggio che l’ elaboratore capisca e quindi sappia eseguire</a:t>
            </a:r>
          </a:p>
        </p:txBody>
      </p:sp>
      <p:sp>
        <p:nvSpPr>
          <p:cNvPr id="15363" name="Rettangolo 2"/>
          <p:cNvSpPr>
            <a:spLocks noChangeArrowheads="1"/>
          </p:cNvSpPr>
          <p:nvPr/>
        </p:nvSpPr>
        <p:spPr bwMode="auto">
          <a:xfrm>
            <a:off x="323528" y="3501008"/>
            <a:ext cx="8569325" cy="2678112"/>
          </a:xfrm>
          <a:prstGeom prst="rect">
            <a:avLst/>
          </a:prstGeom>
          <a:noFill/>
          <a:ln w="9525">
            <a:noFill/>
            <a:miter lim="800000"/>
            <a:headEnd/>
            <a:tailEnd/>
          </a:ln>
        </p:spPr>
        <p:txBody>
          <a:bodyPr>
            <a:spAutoFit/>
          </a:bodyPr>
          <a:lstStyle/>
          <a:p>
            <a:pPr algn="ctr"/>
            <a:r>
              <a:rPr lang="it-IT" sz="2800" i="1" dirty="0">
                <a:solidFill>
                  <a:srgbClr val="FF0000"/>
                </a:solidFill>
                <a:latin typeface="Times New Roman" pitchFamily="18" charset="0"/>
                <a:ea typeface="ＭＳ Ｐゴシック"/>
                <a:cs typeface="ＭＳ Ｐゴシック"/>
              </a:rPr>
              <a:t>Ci sono tanti di questi linguaggi  noi cominciamo col vedere Scratch </a:t>
            </a:r>
          </a:p>
          <a:p>
            <a:pPr>
              <a:buFont typeface="Arial" pitchFamily="34" charset="0"/>
              <a:buChar char="•"/>
            </a:pPr>
            <a:r>
              <a:rPr lang="it-IT" sz="2800" dirty="0">
                <a:solidFill>
                  <a:srgbClr val="0070C0"/>
                </a:solidFill>
                <a:latin typeface="Times New Roman" pitchFamily="18" charset="0"/>
                <a:ea typeface="ＭＳ Ｐゴシック"/>
                <a:cs typeface="ＭＳ Ｐゴシック"/>
              </a:rPr>
              <a:t> più che un linguaggio  </a:t>
            </a:r>
            <a:r>
              <a:rPr lang="it-IT" sz="2800" dirty="0">
                <a:solidFill>
                  <a:srgbClr val="0070C0"/>
                </a:solidFill>
                <a:latin typeface="Times New Roman" pitchFamily="18" charset="0"/>
                <a:ea typeface="ＭＳ Ｐゴシック"/>
                <a:cs typeface="ＭＳ Ｐゴシック"/>
                <a:sym typeface="Wingdings" pitchFamily="2" charset="2"/>
              </a:rPr>
              <a:t> è un ambiente di sviluppo di specifiche della soluzione di problemi </a:t>
            </a:r>
          </a:p>
          <a:p>
            <a:pPr>
              <a:buFont typeface="Arial" pitchFamily="34" charset="0"/>
              <a:buChar char="•"/>
            </a:pPr>
            <a:r>
              <a:rPr lang="it-IT" sz="2800" dirty="0">
                <a:solidFill>
                  <a:srgbClr val="0070C0"/>
                </a:solidFill>
                <a:latin typeface="Times New Roman" pitchFamily="18" charset="0"/>
                <a:ea typeface="ＭＳ Ｐゴシック"/>
                <a:cs typeface="ＭＳ Ｐゴシック"/>
                <a:sym typeface="Wingdings" pitchFamily="2" charset="2"/>
              </a:rPr>
              <a:t> tali problemi possono essere raccontare una storia o inventarsi un gioco o simulare l’ espandersi di una malattia</a:t>
            </a:r>
            <a:endParaRPr lang="it-IT" sz="2800" dirty="0">
              <a:solidFill>
                <a:srgbClr val="0070C0"/>
              </a:solidFill>
              <a:latin typeface="Times New Roman" pitchFamily="18" charset="0"/>
              <a:ea typeface="ＭＳ Ｐゴシック"/>
              <a:cs typeface="ＭＳ Ｐゴシック"/>
            </a:endParaRPr>
          </a:p>
        </p:txBody>
      </p:sp>
      <p:sp>
        <p:nvSpPr>
          <p:cNvPr id="4" name="Segnaposto data 3"/>
          <p:cNvSpPr>
            <a:spLocks noGrp="1"/>
          </p:cNvSpPr>
          <p:nvPr>
            <p:ph type="dt" sz="quarter" idx="10"/>
          </p:nvPr>
        </p:nvSpPr>
        <p:spPr/>
        <p:txBody>
          <a:bodyPr/>
          <a:lstStyle/>
          <a:p>
            <a:pPr>
              <a:defRPr/>
            </a:pPr>
            <a:r>
              <a:rPr lang="en-US"/>
              <a:t>di.unito.it    T4T</a:t>
            </a:r>
            <a:endParaRPr lang="it-IT"/>
          </a:p>
        </p:txBody>
      </p:sp>
      <p:sp>
        <p:nvSpPr>
          <p:cNvPr id="5" name="Segnaposto piè di pagina 4"/>
          <p:cNvSpPr>
            <a:spLocks noGrp="1"/>
          </p:cNvSpPr>
          <p:nvPr>
            <p:ph type="ftr" sz="quarter" idx="11"/>
          </p:nvPr>
        </p:nvSpPr>
        <p:spPr/>
        <p:txBody>
          <a:bodyPr/>
          <a:lstStyle/>
          <a:p>
            <a:pPr>
              <a:defRPr/>
            </a:pPr>
            <a:r>
              <a:rPr lang="en-US"/>
              <a:t>B. Demo - Scuola2.0</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692696"/>
            <a:ext cx="7560840" cy="922114"/>
          </a:xfrm>
        </p:spPr>
        <p:txBody>
          <a:bodyPr/>
          <a:lstStyle/>
          <a:p>
            <a:pPr algn="l"/>
            <a:r>
              <a:rPr lang="it-IT" dirty="0" smtClean="0"/>
              <a:t>Quali attività scegliere ?</a:t>
            </a:r>
            <a:endParaRPr lang="en-US" dirty="0"/>
          </a:p>
        </p:txBody>
      </p:sp>
      <p:sp>
        <p:nvSpPr>
          <p:cNvPr id="3" name="Segnaposto contenuto 2"/>
          <p:cNvSpPr>
            <a:spLocks noGrp="1"/>
          </p:cNvSpPr>
          <p:nvPr>
            <p:ph idx="1"/>
          </p:nvPr>
        </p:nvSpPr>
        <p:spPr>
          <a:xfrm>
            <a:off x="1043608" y="1700808"/>
            <a:ext cx="7560840" cy="2448272"/>
          </a:xfrm>
        </p:spPr>
        <p:txBody>
          <a:bodyPr>
            <a:normAutofit fontScale="70000" lnSpcReduction="20000"/>
          </a:bodyPr>
          <a:lstStyle/>
          <a:p>
            <a:pPr marL="0" indent="0">
              <a:buNone/>
            </a:pPr>
            <a:r>
              <a:rPr lang="it-IT" i="1" dirty="0" smtClean="0">
                <a:solidFill>
                  <a:srgbClr val="FF0000"/>
                </a:solidFill>
              </a:rPr>
              <a:t>Bisogna fondare le scelte su</a:t>
            </a:r>
          </a:p>
          <a:p>
            <a:pPr marL="274638" indent="-274638"/>
            <a:r>
              <a:rPr lang="it-IT" i="1" dirty="0" smtClean="0">
                <a:solidFill>
                  <a:srgbClr val="FF0000"/>
                </a:solidFill>
              </a:rPr>
              <a:t>considerazioni metodologiche e/o </a:t>
            </a:r>
          </a:p>
          <a:p>
            <a:pPr marL="274638" indent="-274638"/>
            <a:r>
              <a:rPr lang="it-IT" i="1" dirty="0" smtClean="0">
                <a:solidFill>
                  <a:srgbClr val="FF0000"/>
                </a:solidFill>
              </a:rPr>
              <a:t>relative ai principi dell'informatica  </a:t>
            </a:r>
          </a:p>
          <a:p>
            <a:pPr marL="274638" indent="-274638"/>
            <a:r>
              <a:rPr lang="it-IT" i="1" dirty="0" smtClean="0">
                <a:solidFill>
                  <a:srgbClr val="FF0000"/>
                </a:solidFill>
              </a:rPr>
              <a:t>considerando contenuti </a:t>
            </a:r>
            <a:r>
              <a:rPr lang="it-IT" i="1" dirty="0" smtClean="0">
                <a:solidFill>
                  <a:srgbClr val="FF0000"/>
                </a:solidFill>
              </a:rPr>
              <a:t>delle altre discipline e rispettando tali contenuti</a:t>
            </a:r>
            <a:endParaRPr lang="it-IT" i="1" dirty="0" smtClean="0">
              <a:solidFill>
                <a:srgbClr val="FF0000"/>
              </a:solidFill>
            </a:endParaRPr>
          </a:p>
          <a:p>
            <a:pPr marL="274638" indent="-274638"/>
            <a:r>
              <a:rPr lang="it-IT" i="1" dirty="0" smtClean="0">
                <a:solidFill>
                  <a:srgbClr val="FF0000"/>
                </a:solidFill>
              </a:rPr>
              <a:t>tenendo conto del molto che è già stato fatto</a:t>
            </a:r>
          </a:p>
          <a:p>
            <a:pPr marL="274638" indent="-274638"/>
            <a:r>
              <a:rPr lang="it-IT" i="1" dirty="0" smtClean="0">
                <a:solidFill>
                  <a:srgbClr val="FF0000"/>
                </a:solidFill>
              </a:rPr>
              <a:t>meglio se presenti tutte le componenti.</a:t>
            </a:r>
          </a:p>
          <a:p>
            <a:pPr marL="0" indent="0">
              <a:buNone/>
            </a:pPr>
            <a:endParaRPr lang="it-IT" dirty="0" smtClean="0"/>
          </a:p>
          <a:p>
            <a:pPr marL="0" indent="0">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txBox="1">
            <a:spLocks/>
          </p:cNvSpPr>
          <p:nvPr/>
        </p:nvSpPr>
        <p:spPr>
          <a:xfrm>
            <a:off x="395536" y="764704"/>
            <a:ext cx="8424936" cy="4392488"/>
          </a:xfrm>
          <a:prstGeom prst="rect">
            <a:avLst/>
          </a:prstGeom>
        </p:spPr>
        <p:txBody>
          <a:bodyPr vert="horz" lIns="91440" tIns="45720" rIns="91440" bIns="45720" rtlCol="0">
            <a:noAutofit/>
          </a:bodyPr>
          <a:lstStyle/>
          <a:p>
            <a:pPr marL="173038" marR="0" lvl="0" indent="-173038"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i="1" dirty="0" err="1"/>
              <a:t>I</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ntroducendo</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la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programmazione</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nelle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scuole</a:t>
            </a:r>
            <a:r>
              <a:rPr kumimoji="0" lang="en-US" sz="2800" b="0" i="1" u="none" strike="noStrike" kern="1200" cap="none" spc="0" normalizeH="0" noProof="0" dirty="0" smtClean="0">
                <a:ln>
                  <a:noFill/>
                </a:ln>
                <a:solidFill>
                  <a:schemeClr val="tx1"/>
                </a:solidFill>
                <a:effectLst/>
                <a:uLnTx/>
                <a:uFillTx/>
                <a:latin typeface="+mn-lt"/>
                <a:ea typeface="+mn-ea"/>
                <a:cs typeface="+mn-cs"/>
              </a:rPr>
              <a:t> del primo </a:t>
            </a:r>
            <a:r>
              <a:rPr kumimoji="0" lang="en-US" sz="2800" b="0" i="1" u="none" strike="noStrike" kern="1200" cap="none" spc="0" normalizeH="0" noProof="0" dirty="0" err="1" smtClean="0">
                <a:ln>
                  <a:noFill/>
                </a:ln>
                <a:solidFill>
                  <a:schemeClr val="tx1"/>
                </a:solidFill>
                <a:effectLst/>
                <a:uLnTx/>
                <a:uFillTx/>
                <a:latin typeface="+mn-lt"/>
                <a:ea typeface="+mn-ea"/>
                <a:cs typeface="+mn-cs"/>
              </a:rPr>
              <a:t>ciclo</a:t>
            </a:r>
            <a:r>
              <a:rPr kumimoji="0" lang="en-US" sz="2800" b="0" i="1" u="none" strike="noStrike" kern="1200" cap="none" spc="0" normalizeH="0" noProof="0" dirty="0" smtClean="0">
                <a:ln>
                  <a:noFill/>
                </a:ln>
                <a:solidFill>
                  <a:schemeClr val="tx1"/>
                </a:solidFill>
                <a:effectLst/>
                <a:uLnTx/>
                <a:uFillTx/>
                <a:latin typeface="+mn-lt"/>
                <a:ea typeface="+mn-ea"/>
                <a:cs typeface="+mn-cs"/>
              </a:rPr>
              <a:t> (un tempo </a:t>
            </a:r>
            <a:r>
              <a:rPr kumimoji="0" lang="en-US" sz="2800" b="0" i="1" u="none" strike="noStrike" kern="1200" cap="none" spc="0" normalizeH="0" noProof="0" dirty="0" err="1" smtClean="0">
                <a:ln>
                  <a:noFill/>
                </a:ln>
                <a:solidFill>
                  <a:schemeClr val="tx1"/>
                </a:solidFill>
                <a:effectLst/>
                <a:uLnTx/>
                <a:uFillTx/>
                <a:latin typeface="+mn-lt"/>
                <a:ea typeface="+mn-ea"/>
                <a:cs typeface="+mn-cs"/>
              </a:rPr>
              <a:t>dette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elementari</a:t>
            </a:r>
            <a:r>
              <a:rPr kumimoji="0" lang="en-US" sz="2800" b="0" i="1" u="none" strike="noStrike" kern="1200" cap="none" spc="0" normalizeH="0" noProof="0" dirty="0" smtClean="0">
                <a:ln>
                  <a:noFill/>
                </a:ln>
                <a:solidFill>
                  <a:schemeClr val="tx1"/>
                </a:solidFill>
                <a:effectLst/>
                <a:uLnTx/>
                <a:uFillTx/>
                <a:latin typeface="+mn-lt"/>
                <a:ea typeface="+mn-ea"/>
                <a:cs typeface="+mn-cs"/>
              </a:rPr>
              <a:t> e </a:t>
            </a:r>
            <a:r>
              <a:rPr kumimoji="0" lang="en-US" sz="2800" b="0" i="1" u="none" strike="noStrike" kern="1200" cap="none" spc="0" normalizeH="0" noProof="0" dirty="0" err="1" smtClean="0">
                <a:ln>
                  <a:noFill/>
                </a:ln>
                <a:solidFill>
                  <a:schemeClr val="tx1"/>
                </a:solidFill>
                <a:effectLst/>
                <a:uLnTx/>
                <a:uFillTx/>
                <a:latin typeface="+mn-lt"/>
                <a:ea typeface="+mn-ea"/>
                <a:cs typeface="+mn-cs"/>
              </a:rPr>
              <a:t>medie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lang="en-US" sz="2800" i="1" dirty="0"/>
              <a:t>b</a:t>
            </a:r>
            <a:r>
              <a:rPr kumimoji="0" lang="en-US" sz="2800" b="0" i="1" u="none" strike="noStrike" kern="1200" cap="none" spc="0" normalizeH="0" noProof="0" dirty="0" err="1" smtClean="0">
                <a:ln>
                  <a:noFill/>
                </a:ln>
                <a:solidFill>
                  <a:schemeClr val="tx1"/>
                </a:solidFill>
                <a:effectLst/>
                <a:uLnTx/>
                <a:uFillTx/>
                <a:latin typeface="+mn-lt"/>
                <a:ea typeface="+mn-ea"/>
                <a:cs typeface="+mn-cs"/>
              </a:rPr>
              <a:t>isogna</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tenere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conto</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delle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esperienze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che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vari</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insegnanti</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hanno</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giá</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condotte</a:t>
            </a:r>
            <a:r>
              <a:rPr kumimoji="0" lang="en-US" sz="2800" b="0" i="1" u="none" strike="noStrike" kern="1200" cap="none" spc="0" normalizeH="0" noProof="0" dirty="0" smtClean="0">
                <a:ln>
                  <a:noFill/>
                </a:ln>
                <a:solidFill>
                  <a:schemeClr val="tx1"/>
                </a:solidFill>
                <a:effectLst/>
                <a:uLnTx/>
                <a:uFillTx/>
                <a:latin typeface="+mn-lt"/>
                <a:ea typeface="+mn-ea"/>
                <a:cs typeface="+mn-cs"/>
              </a:rPr>
              <a:t> e </a:t>
            </a:r>
            <a:r>
              <a:rPr kumimoji="0" lang="en-US" sz="2800" b="0" i="1" u="none" strike="noStrike" kern="1200" cap="none" spc="0" normalizeH="0" noProof="0" dirty="0" err="1" smtClean="0">
                <a:ln>
                  <a:noFill/>
                </a:ln>
                <a:solidFill>
                  <a:schemeClr val="tx1"/>
                </a:solidFill>
                <a:effectLst/>
                <a:uLnTx/>
                <a:uFillTx/>
                <a:latin typeface="+mn-lt"/>
                <a:ea typeface="+mn-ea"/>
                <a:cs typeface="+mn-cs"/>
              </a:rPr>
              <a:t>quelle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che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vanno</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conducendo</a:t>
            </a:r>
            <a:endParaRPr kumimoji="0" lang="en-US" sz="2800" b="0" i="1" u="none" strike="noStrike" kern="1200" cap="none" spc="0" normalizeH="0" noProof="0" dirty="0" smtClean="0">
              <a:ln>
                <a:noFill/>
              </a:ln>
              <a:solidFill>
                <a:schemeClr val="tx1"/>
              </a:solidFill>
              <a:effectLst/>
              <a:uLnTx/>
              <a:uFillTx/>
              <a:latin typeface="+mn-lt"/>
              <a:ea typeface="+mn-ea"/>
              <a:cs typeface="+mn-cs"/>
            </a:endParaRPr>
          </a:p>
          <a:p>
            <a:pPr marL="173038" marR="0" lvl="0" indent="-173038"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1" u="none" strike="noStrike" kern="1200" cap="none" spc="0" normalizeH="0" noProof="0" dirty="0" smtClean="0">
              <a:ln>
                <a:noFill/>
              </a:ln>
              <a:solidFill>
                <a:schemeClr val="tx1"/>
              </a:solidFill>
              <a:effectLst/>
              <a:uLnTx/>
              <a:uFillTx/>
              <a:latin typeface="+mn-lt"/>
              <a:ea typeface="+mn-ea"/>
              <a:cs typeface="+mn-cs"/>
            </a:endParaRPr>
          </a:p>
          <a:p>
            <a:pPr marL="173038" indent="-173038" fontAlgn="auto">
              <a:spcBef>
                <a:spcPct val="20000"/>
              </a:spcBef>
              <a:spcAft>
                <a:spcPts val="0"/>
              </a:spcAft>
              <a:buFont typeface="Arial" pitchFamily="34" charset="0"/>
              <a:buChar char="•"/>
              <a:defRPr/>
            </a:pPr>
            <a:r>
              <a:rPr lang="it-IT" sz="2800" i="1" dirty="0" smtClean="0">
                <a:latin typeface="+mn-lt"/>
              </a:rPr>
              <a:t>Alcuni maestri hanno realizzato esperienze  </a:t>
            </a:r>
            <a:r>
              <a:rPr lang="it-IT" sz="2800" i="1" dirty="0" smtClean="0"/>
              <a:t>di grande interesse  sin dalla fine degli anni ’80</a:t>
            </a:r>
            <a:endParaRPr lang="en-US" sz="2800" dirty="0" smtClean="0">
              <a:latin typeface="+mn-lt"/>
            </a:endParaRPr>
          </a:p>
          <a:p>
            <a:pPr marL="173038" marR="0" lvl="0" indent="-173038"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1" u="none" strike="noStrike" kern="1200" cap="none" spc="0" normalizeH="0" baseline="0" noProof="0" dirty="0" smtClean="0">
              <a:ln>
                <a:noFill/>
              </a:ln>
              <a:solidFill>
                <a:schemeClr val="tx1"/>
              </a:solidFill>
              <a:effectLst/>
              <a:uLnTx/>
              <a:uFillTx/>
              <a:latin typeface="+mn-lt"/>
              <a:ea typeface="+mn-ea"/>
              <a:cs typeface="+mn-cs"/>
            </a:endParaRPr>
          </a:p>
          <a:p>
            <a:pPr marL="173038" marR="0" lvl="0" indent="-1730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1" u="none" strike="noStrike" kern="1200" cap="none" spc="0" normalizeH="0" baseline="0" noProof="0" dirty="0" smtClean="0">
                <a:ln>
                  <a:noFill/>
                </a:ln>
                <a:solidFill>
                  <a:schemeClr val="tx1"/>
                </a:solidFill>
                <a:effectLst/>
                <a:uLnTx/>
                <a:uFillTx/>
                <a:latin typeface="+mn-lt"/>
                <a:ea typeface="+mn-ea"/>
                <a:cs typeface="+mn-cs"/>
              </a:rPr>
              <a:t>Il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gruppo</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di</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lavoro</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T4T Teachers for Teachers è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nato</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per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mescolare</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le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esperienze</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di</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insegnanti</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e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ricercatori</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di</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informatica</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quando</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si</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fa</a:t>
            </a:r>
            <a:r>
              <a:rPr kumimoji="0" lang="en-US" sz="2800" b="0" i="1" u="none" strike="noStrike" kern="1200" cap="none" spc="0" normalizeH="0" noProof="0" dirty="0" smtClean="0">
                <a:ln>
                  <a:noFill/>
                </a:ln>
                <a:solidFill>
                  <a:schemeClr val="tx1"/>
                </a:solidFill>
                <a:effectLst/>
                <a:uLnTx/>
                <a:uFillTx/>
                <a:latin typeface="+mn-lt"/>
                <a:ea typeface="+mn-ea"/>
                <a:cs typeface="+mn-cs"/>
              </a:rPr>
              <a:t> viva </a:t>
            </a:r>
            <a:r>
              <a:rPr kumimoji="0" lang="en-US" sz="2800" b="0" i="1" u="none" strike="noStrike" kern="1200" cap="none" spc="0" normalizeH="0" noProof="0" dirty="0" err="1" smtClean="0">
                <a:ln>
                  <a:noFill/>
                </a:ln>
                <a:solidFill>
                  <a:schemeClr val="tx1"/>
                </a:solidFill>
                <a:effectLst/>
                <a:uLnTx/>
                <a:uFillTx/>
                <a:latin typeface="+mn-lt"/>
                <a:ea typeface="+mn-ea"/>
                <a:cs typeface="+mn-cs"/>
              </a:rPr>
              <a:t>l’esigenza</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di</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una</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nuova</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presenza</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dell’informatica</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nelle</a:t>
            </a:r>
            <a:r>
              <a:rPr kumimoji="0" lang="en-US" sz="2800" b="0" i="1" u="none" strike="noStrike" kern="1200" cap="none" spc="0" normalizeH="0" noProof="0" dirty="0" smtClean="0">
                <a:ln>
                  <a:noFill/>
                </a:ln>
                <a:solidFill>
                  <a:schemeClr val="tx1"/>
                </a:solidFill>
                <a:effectLst/>
                <a:uLnTx/>
                <a:uFillTx/>
                <a:latin typeface="+mn-lt"/>
                <a:ea typeface="+mn-ea"/>
                <a:cs typeface="+mn-cs"/>
              </a:rPr>
              <a:t> </a:t>
            </a:r>
            <a:r>
              <a:rPr kumimoji="0" lang="en-US" sz="2800" b="0" i="1" u="none" strike="noStrike" kern="1200" cap="none" spc="0" normalizeH="0" noProof="0" dirty="0" err="1" smtClean="0">
                <a:ln>
                  <a:noFill/>
                </a:ln>
                <a:solidFill>
                  <a:schemeClr val="tx1"/>
                </a:solidFill>
                <a:effectLst/>
                <a:uLnTx/>
                <a:uFillTx/>
                <a:latin typeface="+mn-lt"/>
                <a:ea typeface="+mn-ea"/>
                <a:cs typeface="+mn-cs"/>
              </a:rPr>
              <a:t>scuole</a:t>
            </a:r>
            <a:endParaRPr kumimoji="0" lang="en-US" sz="2800" b="0" i="1" u="none" strike="noStrike" kern="1200" cap="none" spc="0" normalizeH="0" noProof="0" dirty="0" smtClean="0">
              <a:ln>
                <a:noFill/>
              </a:ln>
              <a:solidFill>
                <a:schemeClr val="tx1"/>
              </a:solidFill>
              <a:effectLst/>
              <a:uLnTx/>
              <a:uFillTx/>
              <a:latin typeface="+mn-lt"/>
              <a:ea typeface="+mn-ea"/>
              <a:cs typeface="+mn-cs"/>
            </a:endParaRPr>
          </a:p>
          <a:p>
            <a:pPr marL="173038" marR="0" lvl="0" indent="-173038"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it-IT" sz="2800" i="1" baseline="0" dirty="0"/>
          </a:p>
        </p:txBody>
      </p:sp>
      <p:sp>
        <p:nvSpPr>
          <p:cNvPr id="5" name="Segnaposto piè di pagina 4"/>
          <p:cNvSpPr>
            <a:spLocks noGrp="1"/>
          </p:cNvSpPr>
          <p:nvPr>
            <p:ph type="ftr" sz="quarter" idx="11"/>
          </p:nvPr>
        </p:nvSpPr>
        <p:spPr/>
        <p:txBody>
          <a:bodyPr/>
          <a:lstStyle/>
          <a:p>
            <a:r>
              <a:rPr lang="en-US" smtClean="0"/>
              <a:t>Linux day 2016 - IVREA </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980728"/>
            <a:ext cx="8640960" cy="792088"/>
          </a:xfrm>
        </p:spPr>
        <p:txBody>
          <a:bodyPr>
            <a:noAutofit/>
          </a:bodyPr>
          <a:lstStyle/>
          <a:p>
            <a:pPr algn="l"/>
            <a:r>
              <a:rPr lang="en-US" sz="2800" dirty="0" smtClean="0"/>
              <a:t>le </a:t>
            </a:r>
            <a:r>
              <a:rPr lang="en-US" sz="2800" dirty="0" err="1" smtClean="0"/>
              <a:t>attività</a:t>
            </a:r>
            <a:r>
              <a:rPr lang="en-US" sz="2800" dirty="0" smtClean="0"/>
              <a:t> </a:t>
            </a:r>
            <a:r>
              <a:rPr lang="en-US" sz="2800" dirty="0" err="1" smtClean="0"/>
              <a:t>delle</a:t>
            </a:r>
            <a:r>
              <a:rPr lang="en-US" sz="2800" dirty="0" smtClean="0"/>
              <a:t> </a:t>
            </a:r>
            <a:r>
              <a:rPr lang="en-US" sz="2800" dirty="0" err="1" smtClean="0"/>
              <a:t>nostre</a:t>
            </a:r>
            <a:r>
              <a:rPr lang="en-US" sz="2800" dirty="0" smtClean="0"/>
              <a:t> </a:t>
            </a:r>
            <a:r>
              <a:rPr lang="en-US" sz="2800" dirty="0" err="1" smtClean="0"/>
              <a:t>proposte</a:t>
            </a:r>
            <a:r>
              <a:rPr lang="en-US" sz="2800" dirty="0" smtClean="0"/>
              <a:t> </a:t>
            </a:r>
            <a:r>
              <a:rPr lang="en-US" sz="2800" dirty="0" err="1" smtClean="0"/>
              <a:t>hanno</a:t>
            </a:r>
            <a:r>
              <a:rPr lang="en-US" sz="2800" dirty="0" smtClean="0"/>
              <a:t> </a:t>
            </a:r>
            <a:r>
              <a:rPr lang="en-US" sz="2800" dirty="0" err="1" smtClean="0"/>
              <a:t>tenuto</a:t>
            </a:r>
            <a:r>
              <a:rPr lang="en-US" sz="2800" dirty="0" smtClean="0"/>
              <a:t> </a:t>
            </a:r>
            <a:r>
              <a:rPr lang="en-US" sz="2800" dirty="0" err="1" smtClean="0"/>
              <a:t>conto</a:t>
            </a:r>
            <a:r>
              <a:rPr lang="en-US" sz="2800" dirty="0" smtClean="0"/>
              <a:t> </a:t>
            </a:r>
            <a:r>
              <a:rPr lang="en-US" sz="2800" dirty="0" err="1" smtClean="0"/>
              <a:t>dei</a:t>
            </a:r>
            <a:r>
              <a:rPr lang="en-US" sz="2800" dirty="0" smtClean="0"/>
              <a:t> </a:t>
            </a:r>
            <a:r>
              <a:rPr lang="en-US" sz="2800" dirty="0" err="1" smtClean="0"/>
              <a:t>suggerimenti</a:t>
            </a:r>
            <a:r>
              <a:rPr lang="en-US" sz="2800" dirty="0" smtClean="0"/>
              <a:t> </a:t>
            </a:r>
            <a:r>
              <a:rPr lang="en-US" sz="2800" dirty="0" err="1" smtClean="0"/>
              <a:t>che</a:t>
            </a:r>
            <a:r>
              <a:rPr lang="en-US" sz="2800" dirty="0" smtClean="0"/>
              <a:t> </a:t>
            </a:r>
            <a:r>
              <a:rPr lang="en-US" sz="2800" dirty="0" err="1" smtClean="0"/>
              <a:t>provengono</a:t>
            </a:r>
            <a:r>
              <a:rPr lang="en-US" sz="2800" dirty="0" smtClean="0"/>
              <a:t> </a:t>
            </a:r>
            <a:r>
              <a:rPr lang="en-US" sz="2800" dirty="0" err="1" smtClean="0"/>
              <a:t>dagli</a:t>
            </a:r>
            <a:r>
              <a:rPr lang="en-US" sz="2800" dirty="0" smtClean="0"/>
              <a:t> </a:t>
            </a:r>
            <a:r>
              <a:rPr lang="en-US" sz="2800" dirty="0" err="1" smtClean="0"/>
              <a:t>insegnanti</a:t>
            </a:r>
            <a:r>
              <a:rPr lang="en-US" sz="2800" dirty="0" smtClean="0"/>
              <a:t> T4T :</a:t>
            </a:r>
            <a:endParaRPr lang="en-US" sz="2400" dirty="0"/>
          </a:p>
        </p:txBody>
      </p:sp>
      <p:sp>
        <p:nvSpPr>
          <p:cNvPr id="3" name="Segnaposto contenuto 2"/>
          <p:cNvSpPr>
            <a:spLocks noGrp="1"/>
          </p:cNvSpPr>
          <p:nvPr>
            <p:ph idx="1"/>
          </p:nvPr>
        </p:nvSpPr>
        <p:spPr>
          <a:xfrm>
            <a:off x="395536" y="1772816"/>
            <a:ext cx="8280920" cy="4392488"/>
          </a:xfrm>
        </p:spPr>
        <p:txBody>
          <a:bodyPr>
            <a:normAutofit fontScale="77500" lnSpcReduction="20000"/>
          </a:bodyPr>
          <a:lstStyle/>
          <a:p>
            <a:pPr marL="185738" indent="-185738"/>
            <a:r>
              <a:rPr lang="en-US" i="1" dirty="0" err="1" smtClean="0">
                <a:solidFill>
                  <a:srgbClr val="FF0000"/>
                </a:solidFill>
              </a:rPr>
              <a:t>ogni</a:t>
            </a:r>
            <a:r>
              <a:rPr lang="en-US" i="1" dirty="0" smtClean="0">
                <a:solidFill>
                  <a:srgbClr val="FF0000"/>
                </a:solidFill>
              </a:rPr>
              <a:t> </a:t>
            </a:r>
            <a:r>
              <a:rPr lang="en-US" i="1" dirty="0" err="1" smtClean="0">
                <a:solidFill>
                  <a:srgbClr val="FF0000"/>
                </a:solidFill>
              </a:rPr>
              <a:t>attività</a:t>
            </a:r>
            <a:r>
              <a:rPr lang="en-US" i="1" dirty="0" smtClean="0">
                <a:solidFill>
                  <a:srgbClr val="FF0000"/>
                </a:solidFill>
              </a:rPr>
              <a:t> </a:t>
            </a:r>
            <a:r>
              <a:rPr lang="en-US" i="1" dirty="0" err="1" smtClean="0">
                <a:solidFill>
                  <a:srgbClr val="FF0000"/>
                </a:solidFill>
              </a:rPr>
              <a:t>deve</a:t>
            </a:r>
            <a:r>
              <a:rPr lang="en-US" i="1" dirty="0" smtClean="0">
                <a:solidFill>
                  <a:srgbClr val="FF0000"/>
                </a:solidFill>
              </a:rPr>
              <a:t> </a:t>
            </a:r>
            <a:r>
              <a:rPr lang="en-US" i="1" dirty="0" err="1" smtClean="0">
                <a:solidFill>
                  <a:srgbClr val="FF0000"/>
                </a:solidFill>
              </a:rPr>
              <a:t>essere</a:t>
            </a:r>
            <a:r>
              <a:rPr lang="en-US" i="1" dirty="0" smtClean="0">
                <a:solidFill>
                  <a:srgbClr val="FF0000"/>
                </a:solidFill>
              </a:rPr>
              <a:t> un </a:t>
            </a:r>
            <a:r>
              <a:rPr lang="en-US" i="1" dirty="0" err="1" smtClean="0">
                <a:solidFill>
                  <a:srgbClr val="FF0000"/>
                </a:solidFill>
              </a:rPr>
              <a:t>ambiente</a:t>
            </a:r>
            <a:r>
              <a:rPr lang="en-US" i="1" dirty="0" smtClean="0">
                <a:solidFill>
                  <a:srgbClr val="FF0000"/>
                </a:solidFill>
              </a:rPr>
              <a:t> </a:t>
            </a:r>
            <a:r>
              <a:rPr lang="en-US" i="1" dirty="0" err="1" smtClean="0">
                <a:solidFill>
                  <a:srgbClr val="FF0000"/>
                </a:solidFill>
              </a:rPr>
              <a:t>di</a:t>
            </a:r>
            <a:r>
              <a:rPr lang="en-US" i="1" dirty="0" smtClean="0">
                <a:solidFill>
                  <a:srgbClr val="FF0000"/>
                </a:solidFill>
              </a:rPr>
              <a:t> </a:t>
            </a:r>
            <a:r>
              <a:rPr lang="en-US" i="1" dirty="0" err="1" smtClean="0">
                <a:solidFill>
                  <a:srgbClr val="FF0000"/>
                </a:solidFill>
              </a:rPr>
              <a:t>apprendimento</a:t>
            </a:r>
            <a:r>
              <a:rPr lang="en-US" i="1" dirty="0" smtClean="0">
                <a:solidFill>
                  <a:srgbClr val="FF0000"/>
                </a:solidFill>
              </a:rPr>
              <a:t>, </a:t>
            </a:r>
            <a:r>
              <a:rPr lang="en-US" i="1" dirty="0" err="1" smtClean="0"/>
              <a:t>anche</a:t>
            </a:r>
            <a:r>
              <a:rPr lang="en-US" i="1" dirty="0" smtClean="0"/>
              <a:t> </a:t>
            </a:r>
            <a:r>
              <a:rPr lang="en-US" i="1" dirty="0" err="1" smtClean="0"/>
              <a:t>quelle</a:t>
            </a:r>
            <a:r>
              <a:rPr lang="en-US" i="1" dirty="0" smtClean="0"/>
              <a:t> </a:t>
            </a:r>
            <a:r>
              <a:rPr lang="en-US" i="1" dirty="0" err="1" smtClean="0"/>
              <a:t>di</a:t>
            </a:r>
            <a:r>
              <a:rPr lang="en-US" i="1" dirty="0" smtClean="0"/>
              <a:t> </a:t>
            </a:r>
            <a:r>
              <a:rPr lang="en-US" i="1" dirty="0" err="1" smtClean="0"/>
              <a:t>programmazione</a:t>
            </a:r>
            <a:r>
              <a:rPr lang="en-US" i="1" dirty="0" smtClean="0"/>
              <a:t>. </a:t>
            </a:r>
            <a:r>
              <a:rPr lang="en-US" i="1" dirty="0" err="1" smtClean="0"/>
              <a:t>Questo</a:t>
            </a:r>
            <a:r>
              <a:rPr lang="en-US" i="1" dirty="0" smtClean="0"/>
              <a:t> </a:t>
            </a:r>
            <a:r>
              <a:rPr lang="en-US" i="1" dirty="0" err="1" smtClean="0"/>
              <a:t>vuol</a:t>
            </a:r>
            <a:r>
              <a:rPr lang="en-US" i="1" dirty="0" smtClean="0"/>
              <a:t> dire </a:t>
            </a:r>
            <a:r>
              <a:rPr lang="en-US" i="1" dirty="0" err="1" smtClean="0"/>
              <a:t>che</a:t>
            </a:r>
            <a:r>
              <a:rPr lang="en-US" i="1" dirty="0" smtClean="0"/>
              <a:t> </a:t>
            </a:r>
            <a:r>
              <a:rPr lang="en-US" i="1" dirty="0" err="1" smtClean="0"/>
              <a:t>una</a:t>
            </a:r>
            <a:r>
              <a:rPr lang="en-US" i="1" dirty="0" smtClean="0"/>
              <a:t> </a:t>
            </a:r>
            <a:r>
              <a:rPr lang="en-US" i="1" dirty="0" err="1" smtClean="0"/>
              <a:t>attvitià</a:t>
            </a:r>
            <a:r>
              <a:rPr lang="en-US" i="1" dirty="0" smtClean="0"/>
              <a:t> </a:t>
            </a:r>
            <a:r>
              <a:rPr lang="en-US" i="1" dirty="0" err="1" smtClean="0"/>
              <a:t>contribuisce</a:t>
            </a:r>
            <a:r>
              <a:rPr lang="en-US" i="1" dirty="0" smtClean="0"/>
              <a:t> </a:t>
            </a:r>
            <a:r>
              <a:rPr lang="en-US" i="1" dirty="0" err="1" smtClean="0"/>
              <a:t>alla</a:t>
            </a:r>
            <a:r>
              <a:rPr lang="en-US" i="1" dirty="0" smtClean="0"/>
              <a:t> </a:t>
            </a:r>
            <a:r>
              <a:rPr lang="en-US" i="1" dirty="0" smtClean="0"/>
              <a:t>“</a:t>
            </a:r>
            <a:r>
              <a:rPr lang="en-US" i="1" dirty="0" err="1" smtClean="0"/>
              <a:t>crescita</a:t>
            </a:r>
            <a:r>
              <a:rPr lang="en-US" i="1" dirty="0" smtClean="0"/>
              <a:t> </a:t>
            </a:r>
            <a:r>
              <a:rPr lang="en-US" i="1" dirty="0" err="1" smtClean="0"/>
              <a:t>complessiva</a:t>
            </a:r>
            <a:r>
              <a:rPr lang="en-US" i="1" dirty="0" smtClean="0"/>
              <a:t> del bambino </a:t>
            </a:r>
            <a:r>
              <a:rPr lang="en-US" i="1" dirty="0" err="1" smtClean="0"/>
              <a:t>nelle</a:t>
            </a:r>
            <a:r>
              <a:rPr lang="en-US" i="1" dirty="0" smtClean="0"/>
              <a:t> sue </a:t>
            </a:r>
            <a:r>
              <a:rPr lang="en-US" i="1" dirty="0" err="1" smtClean="0"/>
              <a:t>componenti</a:t>
            </a:r>
            <a:r>
              <a:rPr lang="en-US" i="1" dirty="0" smtClean="0"/>
              <a:t> </a:t>
            </a:r>
            <a:r>
              <a:rPr lang="en-US" i="1" dirty="0" err="1" smtClean="0"/>
              <a:t>etiche</a:t>
            </a:r>
            <a:r>
              <a:rPr lang="en-US" i="1" dirty="0" smtClean="0"/>
              <a:t>, </a:t>
            </a:r>
            <a:r>
              <a:rPr lang="en-US" i="1" dirty="0" err="1" smtClean="0"/>
              <a:t>sociali</a:t>
            </a:r>
            <a:r>
              <a:rPr lang="en-US" i="1" dirty="0" smtClean="0"/>
              <a:t> e cognitive”*, </a:t>
            </a:r>
            <a:r>
              <a:rPr lang="en-US" i="1" dirty="0" err="1" smtClean="0"/>
              <a:t>dall</a:t>
            </a:r>
            <a:r>
              <a:rPr lang="en-US" i="1" dirty="0" smtClean="0"/>
              <a:t>’ </a:t>
            </a:r>
            <a:r>
              <a:rPr lang="en-US" i="1" dirty="0" err="1" smtClean="0"/>
              <a:t>inizio</a:t>
            </a:r>
            <a:r>
              <a:rPr lang="en-US" i="1" dirty="0" smtClean="0"/>
              <a:t> </a:t>
            </a:r>
            <a:r>
              <a:rPr lang="en-US" i="1" dirty="0" err="1" smtClean="0"/>
              <a:t>alla</a:t>
            </a:r>
            <a:r>
              <a:rPr lang="en-US" i="1" dirty="0" smtClean="0"/>
              <a:t> fine </a:t>
            </a:r>
            <a:r>
              <a:rPr lang="en-US" i="1" dirty="0" err="1" smtClean="0"/>
              <a:t>dello</a:t>
            </a:r>
            <a:r>
              <a:rPr lang="en-US" i="1" dirty="0" smtClean="0"/>
              <a:t> </a:t>
            </a:r>
            <a:r>
              <a:rPr lang="en-US" i="1" dirty="0" err="1" smtClean="0"/>
              <a:t>sviluppo</a:t>
            </a:r>
            <a:r>
              <a:rPr lang="en-US" i="1" dirty="0" smtClean="0"/>
              <a:t> </a:t>
            </a:r>
            <a:r>
              <a:rPr lang="en-US" i="1" dirty="0" err="1" smtClean="0"/>
              <a:t>dell’attività</a:t>
            </a:r>
            <a:r>
              <a:rPr lang="en-US" i="1" dirty="0" smtClean="0"/>
              <a:t>,</a:t>
            </a:r>
            <a:endParaRPr lang="en-US" dirty="0" smtClean="0"/>
          </a:p>
          <a:p>
            <a:pPr marL="185738" indent="-185738"/>
            <a:r>
              <a:rPr lang="en-US" dirty="0" err="1" smtClean="0">
                <a:solidFill>
                  <a:srgbClr val="FF0000"/>
                </a:solidFill>
              </a:rPr>
              <a:t>ogni</a:t>
            </a:r>
            <a:r>
              <a:rPr lang="en-US" dirty="0" smtClean="0">
                <a:solidFill>
                  <a:srgbClr val="FF0000"/>
                </a:solidFill>
              </a:rPr>
              <a:t> </a:t>
            </a:r>
            <a:r>
              <a:rPr lang="en-US" dirty="0" err="1" smtClean="0">
                <a:solidFill>
                  <a:srgbClr val="FF0000"/>
                </a:solidFill>
              </a:rPr>
              <a:t>attività</a:t>
            </a:r>
            <a:r>
              <a:rPr lang="en-US" dirty="0" smtClean="0">
                <a:solidFill>
                  <a:srgbClr val="FF0000"/>
                </a:solidFill>
              </a:rPr>
              <a:t> </a:t>
            </a:r>
            <a:r>
              <a:rPr lang="en-US" dirty="0" smtClean="0"/>
              <a:t>ha un fine </a:t>
            </a:r>
            <a:r>
              <a:rPr lang="en-US" dirty="0" err="1" smtClean="0"/>
              <a:t>educativo</a:t>
            </a:r>
            <a:r>
              <a:rPr lang="en-US" dirty="0" smtClean="0"/>
              <a:t> </a:t>
            </a:r>
            <a:r>
              <a:rPr lang="en-US" dirty="0" err="1" smtClean="0"/>
              <a:t>specifico</a:t>
            </a:r>
            <a:r>
              <a:rPr lang="en-US" dirty="0" smtClean="0"/>
              <a:t> e </a:t>
            </a:r>
            <a:r>
              <a:rPr lang="en-US" dirty="0" err="1" smtClean="0"/>
              <a:t>integrato</a:t>
            </a:r>
            <a:r>
              <a:rPr lang="en-US" dirty="0" smtClean="0"/>
              <a:t> con </a:t>
            </a:r>
            <a:r>
              <a:rPr lang="en-US" dirty="0" err="1" smtClean="0"/>
              <a:t>i</a:t>
            </a:r>
            <a:r>
              <a:rPr lang="en-US" dirty="0" smtClean="0"/>
              <a:t> </a:t>
            </a:r>
            <a:r>
              <a:rPr lang="en-US" dirty="0" err="1" smtClean="0"/>
              <a:t>contenuti</a:t>
            </a:r>
            <a:r>
              <a:rPr lang="en-US" dirty="0" smtClean="0"/>
              <a:t> </a:t>
            </a:r>
            <a:r>
              <a:rPr lang="en-US" dirty="0" err="1" smtClean="0"/>
              <a:t>pedagogici</a:t>
            </a:r>
            <a:r>
              <a:rPr lang="en-US" dirty="0" smtClean="0"/>
              <a:t> e </a:t>
            </a:r>
            <a:r>
              <a:rPr lang="en-US" dirty="0" err="1" smtClean="0"/>
              <a:t>disciplinari</a:t>
            </a:r>
            <a:r>
              <a:rPr lang="en-US" dirty="0" smtClean="0"/>
              <a:t> </a:t>
            </a:r>
            <a:r>
              <a:rPr lang="en-US" dirty="0" err="1" smtClean="0"/>
              <a:t>globali</a:t>
            </a:r>
            <a:r>
              <a:rPr lang="en-US" dirty="0" smtClean="0"/>
              <a:t> </a:t>
            </a:r>
            <a:r>
              <a:rPr lang="en-US" dirty="0" err="1" smtClean="0"/>
              <a:t>propri</a:t>
            </a:r>
            <a:r>
              <a:rPr lang="en-US" dirty="0" smtClean="0"/>
              <a:t> </a:t>
            </a:r>
            <a:r>
              <a:rPr lang="en-US" dirty="0" err="1" smtClean="0"/>
              <a:t>della</a:t>
            </a:r>
            <a:r>
              <a:rPr lang="en-US" dirty="0" smtClean="0"/>
              <a:t> </a:t>
            </a:r>
            <a:r>
              <a:rPr lang="en-US" dirty="0" err="1" smtClean="0"/>
              <a:t>classe</a:t>
            </a:r>
            <a:r>
              <a:rPr lang="en-US" dirty="0" smtClean="0"/>
              <a:t> in cui </a:t>
            </a:r>
            <a:r>
              <a:rPr lang="en-US" dirty="0" err="1" smtClean="0"/>
              <a:t>si</a:t>
            </a:r>
            <a:r>
              <a:rPr lang="en-US" dirty="0" smtClean="0"/>
              <a:t> </a:t>
            </a:r>
            <a:r>
              <a:rPr lang="en-US" dirty="0" err="1" smtClean="0"/>
              <a:t>svolge</a:t>
            </a:r>
            <a:endParaRPr lang="en-US" dirty="0" smtClean="0"/>
          </a:p>
          <a:p>
            <a:pPr marL="185738" indent="-185738"/>
            <a:r>
              <a:rPr lang="en-US" i="1" dirty="0" err="1" smtClean="0"/>
              <a:t>soprattutto</a:t>
            </a:r>
            <a:r>
              <a:rPr lang="en-US" i="1" dirty="0" smtClean="0"/>
              <a:t> </a:t>
            </a:r>
            <a:r>
              <a:rPr lang="en-US" i="1" dirty="0" err="1" smtClean="0"/>
              <a:t>nei</a:t>
            </a:r>
            <a:r>
              <a:rPr lang="en-US" i="1" dirty="0" smtClean="0"/>
              <a:t> </a:t>
            </a:r>
            <a:r>
              <a:rPr lang="en-US" i="1" dirty="0" err="1" smtClean="0"/>
              <a:t>primi</a:t>
            </a:r>
            <a:r>
              <a:rPr lang="en-US" i="1" dirty="0" smtClean="0"/>
              <a:t> </a:t>
            </a:r>
            <a:r>
              <a:rPr lang="en-US" i="1" dirty="0" err="1" smtClean="0"/>
              <a:t>anni</a:t>
            </a:r>
            <a:r>
              <a:rPr lang="en-US" i="1" dirty="0" smtClean="0"/>
              <a:t>, </a:t>
            </a:r>
            <a:r>
              <a:rPr lang="en-US" i="1" dirty="0" err="1" smtClean="0">
                <a:solidFill>
                  <a:srgbClr val="FF0000"/>
                </a:solidFill>
              </a:rPr>
              <a:t>programmare</a:t>
            </a:r>
            <a:r>
              <a:rPr lang="en-US" i="1" dirty="0" smtClean="0">
                <a:solidFill>
                  <a:srgbClr val="FF0000"/>
                </a:solidFill>
              </a:rPr>
              <a:t> </a:t>
            </a:r>
            <a:r>
              <a:rPr lang="en-US" i="1" dirty="0" err="1" smtClean="0">
                <a:solidFill>
                  <a:srgbClr val="FF0000"/>
                </a:solidFill>
              </a:rPr>
              <a:t>va</a:t>
            </a:r>
            <a:r>
              <a:rPr lang="en-US" i="1" dirty="0" smtClean="0">
                <a:solidFill>
                  <a:srgbClr val="FF0000"/>
                </a:solidFill>
              </a:rPr>
              <a:t> </a:t>
            </a:r>
            <a:r>
              <a:rPr lang="en-US" i="1" dirty="0" err="1" smtClean="0">
                <a:solidFill>
                  <a:srgbClr val="FF0000"/>
                </a:solidFill>
              </a:rPr>
              <a:t>concepito</a:t>
            </a:r>
            <a:r>
              <a:rPr lang="en-US" i="1" dirty="0" smtClean="0">
                <a:solidFill>
                  <a:srgbClr val="FF0000"/>
                </a:solidFill>
              </a:rPr>
              <a:t> come</a:t>
            </a:r>
            <a:r>
              <a:rPr lang="en-US" i="1" dirty="0" smtClean="0"/>
              <a:t> </a:t>
            </a:r>
            <a:r>
              <a:rPr lang="en-US" i="1" dirty="0" err="1" smtClean="0">
                <a:solidFill>
                  <a:srgbClr val="FF0000"/>
                </a:solidFill>
              </a:rPr>
              <a:t>uno</a:t>
            </a:r>
            <a:r>
              <a:rPr lang="en-US" i="1" dirty="0" smtClean="0">
                <a:solidFill>
                  <a:srgbClr val="FF0000"/>
                </a:solidFill>
              </a:rPr>
              <a:t> </a:t>
            </a:r>
            <a:r>
              <a:rPr lang="en-US" i="1" dirty="0" err="1" smtClean="0">
                <a:solidFill>
                  <a:srgbClr val="FF0000"/>
                </a:solidFill>
              </a:rPr>
              <a:t>dei</a:t>
            </a:r>
            <a:r>
              <a:rPr lang="en-US" i="1" dirty="0" smtClean="0">
                <a:solidFill>
                  <a:srgbClr val="FF0000"/>
                </a:solidFill>
              </a:rPr>
              <a:t> “cento </a:t>
            </a:r>
            <a:r>
              <a:rPr lang="en-US" i="1" dirty="0" err="1" smtClean="0">
                <a:solidFill>
                  <a:srgbClr val="FF0000"/>
                </a:solidFill>
              </a:rPr>
              <a:t>linguaggi</a:t>
            </a:r>
            <a:r>
              <a:rPr lang="en-US" i="1" dirty="0" smtClean="0">
                <a:solidFill>
                  <a:srgbClr val="FF0000"/>
                </a:solidFill>
              </a:rPr>
              <a:t>” </a:t>
            </a:r>
            <a:r>
              <a:rPr lang="en-US" i="1" dirty="0" err="1" smtClean="0">
                <a:solidFill>
                  <a:srgbClr val="FF0000"/>
                </a:solidFill>
              </a:rPr>
              <a:t>che</a:t>
            </a:r>
            <a:r>
              <a:rPr lang="en-US" i="1" dirty="0" smtClean="0">
                <a:solidFill>
                  <a:srgbClr val="FF0000"/>
                </a:solidFill>
              </a:rPr>
              <a:t> </a:t>
            </a:r>
            <a:r>
              <a:rPr lang="en-US" i="1" dirty="0" err="1" smtClean="0">
                <a:solidFill>
                  <a:srgbClr val="FF0000"/>
                </a:solidFill>
              </a:rPr>
              <a:t>i</a:t>
            </a:r>
            <a:r>
              <a:rPr lang="en-US" i="1" dirty="0" smtClean="0">
                <a:solidFill>
                  <a:srgbClr val="FF0000"/>
                </a:solidFill>
              </a:rPr>
              <a:t> bambini </a:t>
            </a:r>
            <a:r>
              <a:rPr lang="en-US" i="1" dirty="0" err="1" smtClean="0">
                <a:solidFill>
                  <a:srgbClr val="FF0000"/>
                </a:solidFill>
              </a:rPr>
              <a:t>devono</a:t>
            </a:r>
            <a:r>
              <a:rPr lang="en-US" i="1" dirty="0" smtClean="0">
                <a:solidFill>
                  <a:srgbClr val="FF0000"/>
                </a:solidFill>
              </a:rPr>
              <a:t> </a:t>
            </a:r>
            <a:r>
              <a:rPr lang="en-US" i="1" dirty="0" err="1" smtClean="0">
                <a:solidFill>
                  <a:srgbClr val="FF0000"/>
                </a:solidFill>
              </a:rPr>
              <a:t>usare</a:t>
            </a:r>
            <a:r>
              <a:rPr lang="en-US" i="1" dirty="0" smtClean="0">
                <a:solidFill>
                  <a:srgbClr val="FF0000"/>
                </a:solidFill>
              </a:rPr>
              <a:t> per </a:t>
            </a:r>
            <a:r>
              <a:rPr lang="en-US" i="1" dirty="0" err="1" smtClean="0">
                <a:solidFill>
                  <a:srgbClr val="FF0000"/>
                </a:solidFill>
              </a:rPr>
              <a:t>creare</a:t>
            </a:r>
            <a:r>
              <a:rPr lang="en-US" i="1" dirty="0" smtClean="0">
                <a:solidFill>
                  <a:srgbClr val="FF0000"/>
                </a:solidFill>
              </a:rPr>
              <a:t> </a:t>
            </a:r>
            <a:r>
              <a:rPr lang="en-US" i="1" dirty="0" err="1" smtClean="0">
                <a:solidFill>
                  <a:srgbClr val="FF0000"/>
                </a:solidFill>
              </a:rPr>
              <a:t>ed</a:t>
            </a:r>
            <a:r>
              <a:rPr lang="en-US" i="1" dirty="0" smtClean="0">
                <a:solidFill>
                  <a:srgbClr val="FF0000"/>
                </a:solidFill>
              </a:rPr>
              <a:t> </a:t>
            </a:r>
            <a:r>
              <a:rPr lang="en-US" i="1" dirty="0" err="1" smtClean="0">
                <a:solidFill>
                  <a:srgbClr val="FF0000"/>
                </a:solidFill>
              </a:rPr>
              <a:t>esprimere</a:t>
            </a:r>
            <a:r>
              <a:rPr lang="en-US" i="1" dirty="0" smtClean="0">
                <a:solidFill>
                  <a:srgbClr val="FF0000"/>
                </a:solidFill>
              </a:rPr>
              <a:t> se </a:t>
            </a:r>
            <a:r>
              <a:rPr lang="en-US" i="1" dirty="0" err="1" smtClean="0">
                <a:solidFill>
                  <a:srgbClr val="FF0000"/>
                </a:solidFill>
              </a:rPr>
              <a:t>stessi</a:t>
            </a:r>
            <a:r>
              <a:rPr lang="en-US" i="1" dirty="0" smtClean="0">
                <a:solidFill>
                  <a:srgbClr val="FF0000"/>
                </a:solidFill>
              </a:rPr>
              <a:t>,</a:t>
            </a:r>
            <a:r>
              <a:rPr lang="en-US" i="1" dirty="0" smtClean="0"/>
              <a:t> come </a:t>
            </a:r>
            <a:r>
              <a:rPr lang="en-US" i="1" dirty="0" err="1" smtClean="0"/>
              <a:t>diceva</a:t>
            </a:r>
            <a:r>
              <a:rPr lang="en-US" i="1" dirty="0" smtClean="0"/>
              <a:t> Loris </a:t>
            </a:r>
            <a:r>
              <a:rPr lang="en-US" i="1" dirty="0" err="1" smtClean="0"/>
              <a:t>Malaguzzi</a:t>
            </a:r>
            <a:r>
              <a:rPr lang="en-US" i="1" dirty="0" smtClean="0"/>
              <a:t> </a:t>
            </a:r>
            <a:r>
              <a:rPr lang="en-US" i="1" dirty="0" err="1" smtClean="0"/>
              <a:t>delle</a:t>
            </a:r>
            <a:r>
              <a:rPr lang="en-US" i="1" dirty="0" smtClean="0"/>
              <a:t> </a:t>
            </a:r>
            <a:r>
              <a:rPr lang="en-US" i="1" dirty="0" err="1" smtClean="0"/>
              <a:t>scuole</a:t>
            </a:r>
            <a:r>
              <a:rPr lang="en-US" i="1" dirty="0" smtClean="0"/>
              <a:t> </a:t>
            </a:r>
            <a:r>
              <a:rPr lang="en-US" i="1" dirty="0" err="1" smtClean="0"/>
              <a:t>di</a:t>
            </a:r>
            <a:r>
              <a:rPr lang="en-US" i="1" dirty="0" smtClean="0"/>
              <a:t> Reggio Emilia</a:t>
            </a:r>
            <a:endParaRPr lang="en-US" i="1" dirty="0"/>
          </a:p>
        </p:txBody>
      </p:sp>
      <p:sp>
        <p:nvSpPr>
          <p:cNvPr id="4" name="Segnaposto piè di pagina 3"/>
          <p:cNvSpPr>
            <a:spLocks noGrp="1"/>
          </p:cNvSpPr>
          <p:nvPr>
            <p:ph type="ftr" sz="quarter" idx="11"/>
          </p:nvPr>
        </p:nvSpPr>
        <p:spPr/>
        <p:txBody>
          <a:bodyPr/>
          <a:lstStyle/>
          <a:p>
            <a:r>
              <a:rPr lang="en-US" smtClean="0"/>
              <a:t>Linux day 2016 - IVREA </a:t>
            </a:r>
            <a:endParaRPr lang="en-US"/>
          </a:p>
        </p:txBody>
      </p:sp>
      <p:sp>
        <p:nvSpPr>
          <p:cNvPr id="5" name="Rettangolo 4"/>
          <p:cNvSpPr/>
          <p:nvPr/>
        </p:nvSpPr>
        <p:spPr>
          <a:xfrm>
            <a:off x="467544" y="5949280"/>
            <a:ext cx="7848872" cy="461665"/>
          </a:xfrm>
          <a:prstGeom prst="rect">
            <a:avLst/>
          </a:prstGeom>
        </p:spPr>
        <p:txBody>
          <a:bodyPr wrap="square">
            <a:spAutoFit/>
          </a:bodyPr>
          <a:lstStyle/>
          <a:p>
            <a:r>
              <a:rPr lang="en-US" sz="2400" i="1" dirty="0" smtClean="0"/>
              <a:t>* </a:t>
            </a:r>
            <a:r>
              <a:rPr lang="en-US" sz="2400" i="1" dirty="0" err="1" smtClean="0"/>
              <a:t>Dalle</a:t>
            </a:r>
            <a:r>
              <a:rPr lang="en-US" sz="2400" i="1" dirty="0" smtClean="0"/>
              <a:t> </a:t>
            </a:r>
            <a:r>
              <a:rPr lang="en-US" sz="2400" i="1" dirty="0" err="1" smtClean="0"/>
              <a:t>Indicazioni</a:t>
            </a:r>
            <a:r>
              <a:rPr lang="en-US" sz="2400" i="1" dirty="0" smtClean="0"/>
              <a:t> </a:t>
            </a:r>
            <a:r>
              <a:rPr lang="en-US" sz="2400" i="1" dirty="0" err="1" smtClean="0"/>
              <a:t>Nazionali</a:t>
            </a:r>
            <a:r>
              <a:rPr lang="en-US" sz="2400" i="1" dirty="0" smtClean="0"/>
              <a:t> per </a:t>
            </a:r>
            <a:r>
              <a:rPr lang="en-US" sz="2400" i="1" dirty="0" err="1" smtClean="0"/>
              <a:t>il</a:t>
            </a:r>
            <a:r>
              <a:rPr lang="en-US" sz="2400" i="1" dirty="0" smtClean="0"/>
              <a:t> primo </a:t>
            </a:r>
            <a:r>
              <a:rPr lang="en-US" sz="2400" i="1" dirty="0" err="1" smtClean="0"/>
              <a:t>ciclo</a:t>
            </a:r>
            <a:endParaRPr lang="it-IT" sz="2400" i="1" dirty="0"/>
          </a:p>
        </p:txBody>
      </p:sp>
      <p:sp>
        <p:nvSpPr>
          <p:cNvPr id="6" name="Rettangolo 5"/>
          <p:cNvSpPr/>
          <p:nvPr/>
        </p:nvSpPr>
        <p:spPr>
          <a:xfrm>
            <a:off x="467544" y="0"/>
            <a:ext cx="6768752"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it-IT"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Principi chiave</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3568" y="980729"/>
            <a:ext cx="8003232" cy="3816424"/>
          </a:xfrm>
        </p:spPr>
        <p:txBody>
          <a:bodyPr>
            <a:normAutofit fontScale="92500"/>
          </a:bodyPr>
          <a:lstStyle/>
          <a:p>
            <a:pPr marL="0" indent="0">
              <a:buNone/>
            </a:pPr>
            <a:r>
              <a:rPr lang="it-IT" i="1" dirty="0" err="1" smtClean="0">
                <a:solidFill>
                  <a:srgbClr val="0070C0"/>
                </a:solidFill>
              </a:rPr>
              <a:t>Our</a:t>
            </a:r>
            <a:r>
              <a:rPr lang="it-IT" i="1" dirty="0" smtClean="0">
                <a:solidFill>
                  <a:srgbClr val="0070C0"/>
                </a:solidFill>
              </a:rPr>
              <a:t> </a:t>
            </a:r>
            <a:r>
              <a:rPr lang="it-IT" i="1" dirty="0" err="1" smtClean="0">
                <a:solidFill>
                  <a:srgbClr val="0070C0"/>
                </a:solidFill>
              </a:rPr>
              <a:t>problems</a:t>
            </a:r>
            <a:r>
              <a:rPr lang="it-IT" i="1" dirty="0" smtClean="0">
                <a:solidFill>
                  <a:srgbClr val="0070C0"/>
                </a:solidFill>
              </a:rPr>
              <a:t> </a:t>
            </a:r>
            <a:r>
              <a:rPr lang="it-IT" i="1" dirty="0" err="1" smtClean="0">
                <a:solidFill>
                  <a:srgbClr val="0070C0"/>
                </a:solidFill>
              </a:rPr>
              <a:t>when</a:t>
            </a:r>
            <a:r>
              <a:rPr lang="it-IT" i="1" dirty="0" smtClean="0">
                <a:solidFill>
                  <a:srgbClr val="0070C0"/>
                </a:solidFill>
              </a:rPr>
              <a:t> </a:t>
            </a:r>
            <a:r>
              <a:rPr lang="it-IT" i="1" dirty="0" err="1" smtClean="0">
                <a:solidFill>
                  <a:srgbClr val="0070C0"/>
                </a:solidFill>
              </a:rPr>
              <a:t>deciding</a:t>
            </a:r>
            <a:r>
              <a:rPr lang="it-IT" i="1" dirty="0" smtClean="0">
                <a:solidFill>
                  <a:srgbClr val="0070C0"/>
                </a:solidFill>
              </a:rPr>
              <a:t> </a:t>
            </a:r>
            <a:r>
              <a:rPr lang="it-IT" i="1" dirty="0" err="1" smtClean="0">
                <a:solidFill>
                  <a:srgbClr val="0070C0"/>
                </a:solidFill>
              </a:rPr>
              <a:t>what</a:t>
            </a:r>
            <a:r>
              <a:rPr lang="it-IT" i="1" dirty="0" smtClean="0">
                <a:solidFill>
                  <a:srgbClr val="0070C0"/>
                </a:solidFill>
              </a:rPr>
              <a:t> </a:t>
            </a:r>
            <a:r>
              <a:rPr lang="it-IT" i="1" dirty="0" err="1" smtClean="0">
                <a:solidFill>
                  <a:srgbClr val="0070C0"/>
                </a:solidFill>
              </a:rPr>
              <a:t>has</a:t>
            </a:r>
            <a:r>
              <a:rPr lang="it-IT" i="1" dirty="0" smtClean="0">
                <a:solidFill>
                  <a:srgbClr val="0070C0"/>
                </a:solidFill>
              </a:rPr>
              <a:t> </a:t>
            </a:r>
            <a:r>
              <a:rPr lang="it-IT" i="1" dirty="0" err="1" smtClean="0">
                <a:solidFill>
                  <a:srgbClr val="0070C0"/>
                </a:solidFill>
              </a:rPr>
              <a:t>to</a:t>
            </a:r>
            <a:r>
              <a:rPr lang="it-IT" i="1" dirty="0" smtClean="0">
                <a:solidFill>
                  <a:srgbClr val="0070C0"/>
                </a:solidFill>
              </a:rPr>
              <a:t> </a:t>
            </a:r>
            <a:r>
              <a:rPr lang="it-IT" i="1" dirty="0" err="1" smtClean="0">
                <a:solidFill>
                  <a:srgbClr val="0070C0"/>
                </a:solidFill>
              </a:rPr>
              <a:t>be</a:t>
            </a:r>
            <a:r>
              <a:rPr lang="it-IT" i="1" dirty="0" smtClean="0">
                <a:solidFill>
                  <a:srgbClr val="0070C0"/>
                </a:solidFill>
              </a:rPr>
              <a:t> </a:t>
            </a:r>
            <a:r>
              <a:rPr lang="it-IT" i="1" dirty="0" err="1" smtClean="0">
                <a:solidFill>
                  <a:srgbClr val="0070C0"/>
                </a:solidFill>
              </a:rPr>
              <a:t>done</a:t>
            </a:r>
            <a:r>
              <a:rPr lang="it-IT" i="1" dirty="0" smtClean="0">
                <a:solidFill>
                  <a:srgbClr val="0070C0"/>
                </a:solidFill>
              </a:rPr>
              <a:t>:</a:t>
            </a:r>
          </a:p>
          <a:p>
            <a:pPr marL="0" indent="0">
              <a:buFontTx/>
              <a:buChar char="-"/>
            </a:pPr>
            <a:r>
              <a:rPr lang="it-IT" dirty="0" smtClean="0"/>
              <a:t> </a:t>
            </a:r>
            <a:r>
              <a:rPr lang="it-IT" dirty="0" err="1" smtClean="0"/>
              <a:t>our</a:t>
            </a:r>
            <a:r>
              <a:rPr lang="it-IT" dirty="0" smtClean="0"/>
              <a:t> </a:t>
            </a:r>
            <a:r>
              <a:rPr lang="it-IT" dirty="0" err="1" smtClean="0"/>
              <a:t>responsibility</a:t>
            </a:r>
            <a:r>
              <a:rPr lang="it-IT" dirty="0" smtClean="0"/>
              <a:t> </a:t>
            </a:r>
            <a:r>
              <a:rPr lang="it-IT" dirty="0" err="1" smtClean="0"/>
              <a:t>is</a:t>
            </a:r>
            <a:r>
              <a:rPr lang="it-IT" dirty="0" smtClean="0"/>
              <a:t> </a:t>
            </a:r>
            <a:r>
              <a:rPr lang="it-IT" dirty="0" err="1" smtClean="0">
                <a:solidFill>
                  <a:srgbClr val="FF0000"/>
                </a:solidFill>
              </a:rPr>
              <a:t>finding</a:t>
            </a:r>
            <a:r>
              <a:rPr lang="it-IT" dirty="0" smtClean="0">
                <a:solidFill>
                  <a:srgbClr val="FF0000"/>
                </a:solidFill>
              </a:rPr>
              <a:t> a </a:t>
            </a:r>
            <a:r>
              <a:rPr lang="it-IT" dirty="0" err="1" smtClean="0">
                <a:solidFill>
                  <a:srgbClr val="FF0000"/>
                </a:solidFill>
              </a:rPr>
              <a:t>balance</a:t>
            </a:r>
            <a:r>
              <a:rPr lang="it-IT" dirty="0" smtClean="0">
                <a:solidFill>
                  <a:srgbClr val="FF0000"/>
                </a:solidFill>
              </a:rPr>
              <a:t> </a:t>
            </a:r>
            <a:r>
              <a:rPr lang="it-IT" dirty="0" err="1" smtClean="0"/>
              <a:t>with</a:t>
            </a:r>
            <a:r>
              <a:rPr lang="it-IT" dirty="0" smtClean="0"/>
              <a:t> the </a:t>
            </a:r>
            <a:r>
              <a:rPr lang="it-IT" dirty="0" err="1" smtClean="0"/>
              <a:t>other</a:t>
            </a:r>
            <a:r>
              <a:rPr lang="it-IT" dirty="0" smtClean="0"/>
              <a:t> </a:t>
            </a:r>
            <a:r>
              <a:rPr lang="it-IT" dirty="0" err="1" smtClean="0"/>
              <a:t>topics</a:t>
            </a:r>
            <a:r>
              <a:rPr lang="it-IT" dirty="0" smtClean="0"/>
              <a:t> </a:t>
            </a:r>
            <a:r>
              <a:rPr lang="it-IT" dirty="0" err="1" smtClean="0"/>
              <a:t>already</a:t>
            </a:r>
            <a:r>
              <a:rPr lang="it-IT" dirty="0" smtClean="0"/>
              <a:t> in k-8 </a:t>
            </a:r>
            <a:r>
              <a:rPr lang="it-IT" dirty="0" err="1" smtClean="0"/>
              <a:t>education</a:t>
            </a:r>
            <a:endParaRPr lang="it-IT" dirty="0" smtClean="0"/>
          </a:p>
          <a:p>
            <a:pPr marL="0" indent="0">
              <a:buFontTx/>
              <a:buChar char="-"/>
            </a:pPr>
            <a:r>
              <a:rPr lang="it-IT" dirty="0" smtClean="0"/>
              <a:t> </a:t>
            </a:r>
            <a:r>
              <a:rPr lang="it-IT" dirty="0" err="1" smtClean="0"/>
              <a:t>respectful</a:t>
            </a:r>
            <a:r>
              <a:rPr lang="it-IT" dirty="0" smtClean="0"/>
              <a:t> </a:t>
            </a:r>
            <a:r>
              <a:rPr lang="it-IT" dirty="0" err="1" smtClean="0"/>
              <a:t>of</a:t>
            </a:r>
            <a:r>
              <a:rPr lang="it-IT" dirty="0" smtClean="0"/>
              <a:t> the </a:t>
            </a:r>
            <a:r>
              <a:rPr lang="it-IT" dirty="0" err="1" smtClean="0">
                <a:solidFill>
                  <a:srgbClr val="FF0000"/>
                </a:solidFill>
              </a:rPr>
              <a:t>experience</a:t>
            </a:r>
            <a:r>
              <a:rPr lang="it-IT" dirty="0" smtClean="0">
                <a:solidFill>
                  <a:srgbClr val="FF0000"/>
                </a:solidFill>
              </a:rPr>
              <a:t> </a:t>
            </a:r>
            <a:r>
              <a:rPr lang="it-IT" dirty="0" err="1" smtClean="0">
                <a:solidFill>
                  <a:srgbClr val="FF0000"/>
                </a:solidFill>
              </a:rPr>
              <a:t>of</a:t>
            </a:r>
            <a:r>
              <a:rPr lang="it-IT" dirty="0" smtClean="0">
                <a:solidFill>
                  <a:srgbClr val="FF0000"/>
                </a:solidFill>
              </a:rPr>
              <a:t> </a:t>
            </a:r>
            <a:r>
              <a:rPr lang="it-IT" dirty="0" err="1" smtClean="0">
                <a:solidFill>
                  <a:srgbClr val="FF0000"/>
                </a:solidFill>
              </a:rPr>
              <a:t>good</a:t>
            </a:r>
            <a:r>
              <a:rPr lang="it-IT" dirty="0" smtClean="0">
                <a:solidFill>
                  <a:srgbClr val="FF0000"/>
                </a:solidFill>
              </a:rPr>
              <a:t> </a:t>
            </a:r>
            <a:r>
              <a:rPr lang="it-IT" dirty="0" err="1" smtClean="0">
                <a:solidFill>
                  <a:srgbClr val="FF0000"/>
                </a:solidFill>
              </a:rPr>
              <a:t>teachers</a:t>
            </a:r>
            <a:r>
              <a:rPr lang="it-IT" dirty="0" smtClean="0">
                <a:solidFill>
                  <a:srgbClr val="FF0000"/>
                </a:solidFill>
              </a:rPr>
              <a:t> </a:t>
            </a:r>
            <a:r>
              <a:rPr lang="it-IT" dirty="0" smtClean="0"/>
              <a:t>and </a:t>
            </a:r>
            <a:r>
              <a:rPr lang="it-IT" dirty="0" err="1" smtClean="0"/>
              <a:t>we</a:t>
            </a:r>
            <a:r>
              <a:rPr lang="it-IT" dirty="0" smtClean="0"/>
              <a:t> </a:t>
            </a:r>
            <a:r>
              <a:rPr lang="it-IT" dirty="0" err="1" smtClean="0"/>
              <a:t>have</a:t>
            </a:r>
            <a:r>
              <a:rPr lang="it-IT" dirty="0" smtClean="0"/>
              <a:t> </a:t>
            </a:r>
            <a:r>
              <a:rPr lang="it-IT" dirty="0" err="1" smtClean="0"/>
              <a:t>many</a:t>
            </a:r>
            <a:r>
              <a:rPr lang="it-IT" dirty="0" smtClean="0"/>
              <a:t>!</a:t>
            </a:r>
          </a:p>
          <a:p>
            <a:pPr marL="0" indent="0">
              <a:buFontTx/>
              <a:buChar char="-"/>
            </a:pPr>
            <a:r>
              <a:rPr lang="it-IT" dirty="0" smtClean="0"/>
              <a:t> </a:t>
            </a:r>
            <a:r>
              <a:rPr lang="it-IT" dirty="0" err="1" smtClean="0"/>
              <a:t>also</a:t>
            </a:r>
            <a:r>
              <a:rPr lang="it-IT" dirty="0" smtClean="0"/>
              <a:t> </a:t>
            </a:r>
            <a:r>
              <a:rPr lang="it-IT" dirty="0" err="1" smtClean="0"/>
              <a:t>we</a:t>
            </a:r>
            <a:r>
              <a:rPr lang="it-IT" dirty="0" smtClean="0"/>
              <a:t> </a:t>
            </a:r>
            <a:r>
              <a:rPr lang="it-IT" dirty="0" err="1" smtClean="0"/>
              <a:t>want</a:t>
            </a:r>
            <a:r>
              <a:rPr lang="it-IT" dirty="0" smtClean="0"/>
              <a:t> </a:t>
            </a:r>
            <a:r>
              <a:rPr lang="it-IT" dirty="0" err="1" smtClean="0"/>
              <a:t>to</a:t>
            </a:r>
            <a:r>
              <a:rPr lang="it-IT" dirty="0" smtClean="0"/>
              <a:t> </a:t>
            </a:r>
            <a:r>
              <a:rPr lang="it-IT" dirty="0" err="1" smtClean="0"/>
              <a:t>respect</a:t>
            </a:r>
            <a:r>
              <a:rPr lang="it-IT" dirty="0" smtClean="0"/>
              <a:t> </a:t>
            </a:r>
            <a:r>
              <a:rPr lang="it-IT" dirty="0" err="1" smtClean="0">
                <a:solidFill>
                  <a:srgbClr val="FF0000"/>
                </a:solidFill>
              </a:rPr>
              <a:t>Humanities</a:t>
            </a:r>
            <a:r>
              <a:rPr lang="it-IT" dirty="0" smtClean="0">
                <a:solidFill>
                  <a:srgbClr val="FF0000"/>
                </a:solidFill>
              </a:rPr>
              <a:t> in </a:t>
            </a:r>
            <a:r>
              <a:rPr lang="it-IT" dirty="0" err="1" smtClean="0">
                <a:solidFill>
                  <a:srgbClr val="FF0000"/>
                </a:solidFill>
              </a:rPr>
              <a:t>education</a:t>
            </a:r>
            <a:endParaRPr lang="en-US" dirty="0" smtClean="0">
              <a:solidFill>
                <a:srgbClr val="FF0000"/>
              </a:solidFill>
            </a:endParaRPr>
          </a:p>
          <a:p>
            <a:endParaRPr lang="en-US" dirty="0"/>
          </a:p>
        </p:txBody>
      </p:sp>
      <p:sp>
        <p:nvSpPr>
          <p:cNvPr id="4" name="Segnaposto piè di pagina 3"/>
          <p:cNvSpPr>
            <a:spLocks noGrp="1"/>
          </p:cNvSpPr>
          <p:nvPr>
            <p:ph type="ftr" sz="quarter" idx="11"/>
          </p:nvPr>
        </p:nvSpPr>
        <p:spPr/>
        <p:txBody>
          <a:bodyPr/>
          <a:lstStyle/>
          <a:p>
            <a:r>
              <a:rPr lang="en-US" smtClean="0"/>
              <a:t>Linux day 2016 - IVREA </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052736"/>
            <a:ext cx="8085584" cy="1080120"/>
          </a:xfrm>
        </p:spPr>
        <p:txBody>
          <a:bodyPr>
            <a:normAutofit fontScale="90000"/>
          </a:bodyPr>
          <a:lstStyle/>
          <a:p>
            <a:pPr algn="l"/>
            <a:r>
              <a:rPr lang="it-IT" sz="3600" dirty="0" err="1" smtClean="0"/>
              <a:t>Respect</a:t>
            </a:r>
            <a:r>
              <a:rPr lang="it-IT" sz="3600" dirty="0" smtClean="0"/>
              <a:t> </a:t>
            </a:r>
            <a:r>
              <a:rPr lang="it-IT" sz="3600" dirty="0" err="1" smtClean="0"/>
              <a:t>of</a:t>
            </a:r>
            <a:r>
              <a:rPr lang="it-IT" sz="3600" dirty="0" smtClean="0"/>
              <a:t> </a:t>
            </a:r>
            <a:r>
              <a:rPr lang="it-IT" sz="3600" dirty="0" err="1" smtClean="0"/>
              <a:t>humanities</a:t>
            </a:r>
            <a:r>
              <a:rPr lang="it-IT" sz="3600" dirty="0" smtClean="0"/>
              <a:t> in </a:t>
            </a:r>
            <a:r>
              <a:rPr lang="it-IT" sz="3600" dirty="0" err="1" smtClean="0"/>
              <a:t>education</a:t>
            </a:r>
            <a:r>
              <a:rPr lang="it-IT" sz="3600" dirty="0" smtClean="0"/>
              <a:t> </a:t>
            </a:r>
            <a:r>
              <a:rPr lang="en-US" sz="3600" dirty="0" smtClean="0"/>
              <a:t>summarized in</a:t>
            </a:r>
            <a:endParaRPr lang="en-US" sz="3600" dirty="0"/>
          </a:p>
        </p:txBody>
      </p:sp>
      <p:sp>
        <p:nvSpPr>
          <p:cNvPr id="3" name="Segnaposto contenuto 2"/>
          <p:cNvSpPr>
            <a:spLocks noGrp="1"/>
          </p:cNvSpPr>
          <p:nvPr>
            <p:ph idx="1"/>
          </p:nvPr>
        </p:nvSpPr>
        <p:spPr>
          <a:xfrm>
            <a:off x="539552" y="2204864"/>
            <a:ext cx="8424936" cy="3168352"/>
          </a:xfrm>
        </p:spPr>
        <p:txBody>
          <a:bodyPr>
            <a:normAutofit/>
          </a:bodyPr>
          <a:lstStyle/>
          <a:p>
            <a:pPr marL="0" indent="0">
              <a:buNone/>
            </a:pPr>
            <a:r>
              <a:rPr lang="en-US" sz="2800" dirty="0" smtClean="0">
                <a:solidFill>
                  <a:srgbClr val="FF0000"/>
                </a:solidFill>
              </a:rPr>
              <a:t>“More and more often we treat education as if its primary goal should be to teach students to be economically productive rather than to think critically and to become informed and empathetic citizens</a:t>
            </a:r>
            <a:r>
              <a:rPr lang="en-US" dirty="0" smtClean="0">
                <a:solidFill>
                  <a:srgbClr val="FF0000"/>
                </a:solidFill>
              </a:rPr>
              <a:t>”</a:t>
            </a:r>
            <a:endParaRPr lang="en-US" dirty="0">
              <a:solidFill>
                <a:srgbClr val="FF0000"/>
              </a:solidFill>
            </a:endParaRPr>
          </a:p>
          <a:p>
            <a:pPr marL="0" indent="0">
              <a:buNone/>
            </a:pPr>
            <a:r>
              <a:rPr lang="en-US" sz="2800" i="1" dirty="0" smtClean="0"/>
              <a:t>Martha Nussbaum, Not for profit: why democracy needs the humanities. Princeton University Press (2010)</a:t>
            </a:r>
            <a:endParaRPr lang="en-US" sz="2800" i="1" dirty="0"/>
          </a:p>
        </p:txBody>
      </p:sp>
      <p:sp>
        <p:nvSpPr>
          <p:cNvPr id="4" name="Segnaposto piè di pagina 3"/>
          <p:cNvSpPr>
            <a:spLocks noGrp="1"/>
          </p:cNvSpPr>
          <p:nvPr>
            <p:ph type="ftr" sz="quarter" idx="11"/>
          </p:nvPr>
        </p:nvSpPr>
        <p:spPr/>
        <p:txBody>
          <a:bodyPr/>
          <a:lstStyle/>
          <a:p>
            <a:r>
              <a:rPr lang="en-US" smtClean="0"/>
              <a:t>ISSEP 2016 - Munster</a:t>
            </a:r>
            <a:endParaRPr lang="en-US"/>
          </a:p>
        </p:txBody>
      </p:sp>
      <p:sp>
        <p:nvSpPr>
          <p:cNvPr id="6" name="Rettangolo 5"/>
          <p:cNvSpPr/>
          <p:nvPr/>
        </p:nvSpPr>
        <p:spPr>
          <a:xfrm>
            <a:off x="4427984" y="0"/>
            <a:ext cx="423442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Teach</a:t>
            </a:r>
            <a:r>
              <a:rPr lang="it-IT"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it-IT"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how</a:t>
            </a:r>
            <a:r>
              <a:rPr lang="it-IT"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692696"/>
            <a:ext cx="8064896" cy="850106"/>
          </a:xfrm>
        </p:spPr>
        <p:txBody>
          <a:bodyPr>
            <a:noAutofit/>
          </a:bodyPr>
          <a:lstStyle/>
          <a:p>
            <a:pPr algn="l"/>
            <a:r>
              <a:rPr lang="en-US" sz="3600" i="1" dirty="0" smtClean="0">
                <a:solidFill>
                  <a:srgbClr val="FF0000"/>
                </a:solidFill>
              </a:rPr>
              <a:t>From T4T experience:</a:t>
            </a:r>
            <a:endParaRPr lang="en-US" sz="3600" dirty="0"/>
          </a:p>
        </p:txBody>
      </p:sp>
      <p:sp>
        <p:nvSpPr>
          <p:cNvPr id="3" name="Segnaposto contenuto 2"/>
          <p:cNvSpPr>
            <a:spLocks noGrp="1"/>
          </p:cNvSpPr>
          <p:nvPr>
            <p:ph idx="1"/>
          </p:nvPr>
        </p:nvSpPr>
        <p:spPr>
          <a:xfrm>
            <a:off x="539552" y="1700808"/>
            <a:ext cx="8136904" cy="3168353"/>
          </a:xfrm>
        </p:spPr>
        <p:txBody>
          <a:bodyPr>
            <a:normAutofit fontScale="77500" lnSpcReduction="20000"/>
          </a:bodyPr>
          <a:lstStyle/>
          <a:p>
            <a:pPr marL="177800" indent="-177800"/>
            <a:r>
              <a:rPr lang="en-US" dirty="0" smtClean="0">
                <a:solidFill>
                  <a:srgbClr val="0070C0"/>
                </a:solidFill>
              </a:rPr>
              <a:t>Working with teachers is inspiring: </a:t>
            </a:r>
            <a:r>
              <a:rPr lang="en-US" dirty="0" smtClean="0"/>
              <a:t>allows discovering what is important in a methodological and pedagogical perspective</a:t>
            </a:r>
          </a:p>
          <a:p>
            <a:pPr marL="177800" indent="-177800"/>
            <a:r>
              <a:rPr lang="en-US" dirty="0" smtClean="0"/>
              <a:t>Thus </a:t>
            </a:r>
            <a:r>
              <a:rPr lang="en-US" dirty="0" smtClean="0">
                <a:solidFill>
                  <a:srgbClr val="0070C0"/>
                </a:solidFill>
              </a:rPr>
              <a:t>makes us follow directions of analysis</a:t>
            </a:r>
            <a:r>
              <a:rPr lang="en-US" dirty="0" smtClean="0"/>
              <a:t> of a </a:t>
            </a:r>
            <a:r>
              <a:rPr lang="en-US" dirty="0" err="1" smtClean="0"/>
              <a:t>sw</a:t>
            </a:r>
            <a:r>
              <a:rPr lang="en-US" dirty="0" smtClean="0"/>
              <a:t> tool to check its possibilities </a:t>
            </a:r>
            <a:r>
              <a:rPr lang="en-US" dirty="0" smtClean="0">
                <a:solidFill>
                  <a:srgbClr val="0070C0"/>
                </a:solidFill>
              </a:rPr>
              <a:t>perhaps not so interesting from a digital perspective but facilitating a </a:t>
            </a:r>
            <a:r>
              <a:rPr lang="en-US" smtClean="0">
                <a:solidFill>
                  <a:srgbClr val="0070C0"/>
                </a:solidFill>
              </a:rPr>
              <a:t>methodology </a:t>
            </a:r>
          </a:p>
          <a:p>
            <a:pPr marL="177800" indent="-177800">
              <a:buNone/>
            </a:pPr>
            <a:endParaRPr lang="en-US" dirty="0" smtClean="0">
              <a:solidFill>
                <a:srgbClr val="0070C0"/>
              </a:solidFill>
            </a:endParaRPr>
          </a:p>
          <a:p>
            <a:pPr marL="177800" indent="-177800"/>
            <a:r>
              <a:rPr lang="it-IT" dirty="0" err="1" smtClean="0">
                <a:solidFill>
                  <a:srgbClr val="FF0000"/>
                </a:solidFill>
              </a:rPr>
              <a:t>Attivitá</a:t>
            </a:r>
            <a:r>
              <a:rPr lang="it-IT" dirty="0" smtClean="0">
                <a:solidFill>
                  <a:srgbClr val="FF0000"/>
                </a:solidFill>
              </a:rPr>
              <a:t> del gruppo T4T all’indirizzo</a:t>
            </a:r>
          </a:p>
          <a:p>
            <a:pPr lvl="1">
              <a:buNone/>
            </a:pPr>
            <a:r>
              <a:rPr lang="en-US" b="1" dirty="0" smtClean="0"/>
              <a:t>http://orientamento.educ.di.unito.it/</a:t>
            </a:r>
          </a:p>
          <a:p>
            <a:pPr marL="577850" lvl="1" indent="-177800"/>
            <a:endParaRPr lang="en-US" dirty="0" smtClean="0">
              <a:solidFill>
                <a:srgbClr val="0070C0"/>
              </a:solidFill>
            </a:endParaRPr>
          </a:p>
        </p:txBody>
      </p:sp>
      <p:sp>
        <p:nvSpPr>
          <p:cNvPr id="4" name="Segnaposto piè di pagina 3"/>
          <p:cNvSpPr>
            <a:spLocks noGrp="1"/>
          </p:cNvSpPr>
          <p:nvPr>
            <p:ph type="ftr" sz="quarter" idx="11"/>
          </p:nvPr>
        </p:nvSpPr>
        <p:spPr/>
        <p:txBody>
          <a:bodyPr/>
          <a:lstStyle/>
          <a:p>
            <a:r>
              <a:rPr lang="en-US" smtClean="0"/>
              <a:t>ISSEP 2016 - Munster</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836712"/>
            <a:ext cx="8136904" cy="4525963"/>
          </a:xfrm>
        </p:spPr>
        <p:txBody>
          <a:bodyPr>
            <a:normAutofit fontScale="92500"/>
          </a:bodyPr>
          <a:lstStyle/>
          <a:p>
            <a:pPr marL="0" indent="0">
              <a:buNone/>
            </a:pPr>
            <a:r>
              <a:rPr lang="en-US" b="1" dirty="0">
                <a:solidFill>
                  <a:schemeClr val="tx2">
                    <a:lumMod val="75000"/>
                  </a:schemeClr>
                </a:solidFill>
              </a:rPr>
              <a:t>Alessandro </a:t>
            </a:r>
            <a:r>
              <a:rPr lang="en-US" b="1" dirty="0" err="1">
                <a:solidFill>
                  <a:schemeClr val="tx2">
                    <a:lumMod val="75000"/>
                  </a:schemeClr>
                </a:solidFill>
              </a:rPr>
              <a:t>Rabbone</a:t>
            </a:r>
            <a:r>
              <a:rPr lang="en-US" b="1" dirty="0">
                <a:solidFill>
                  <a:schemeClr val="tx2">
                    <a:lumMod val="75000"/>
                  </a:schemeClr>
                </a:solidFill>
              </a:rPr>
              <a:t> </a:t>
            </a:r>
            <a:r>
              <a:rPr lang="en-US" dirty="0"/>
              <a:t>with his </a:t>
            </a:r>
            <a:r>
              <a:rPr lang="en-US" dirty="0" smtClean="0"/>
              <a:t>pupils developed </a:t>
            </a:r>
            <a:r>
              <a:rPr lang="en-US" dirty="0" err="1"/>
              <a:t>MicroWorlds</a:t>
            </a:r>
            <a:r>
              <a:rPr lang="en-US" dirty="0"/>
              <a:t> activities such as those </a:t>
            </a:r>
            <a:r>
              <a:rPr lang="en-US" dirty="0" smtClean="0"/>
              <a:t>entitled:</a:t>
            </a:r>
          </a:p>
          <a:p>
            <a:pPr marL="0" indent="0"/>
            <a:r>
              <a:rPr lang="en-US" dirty="0" smtClean="0"/>
              <a:t> </a:t>
            </a:r>
            <a:r>
              <a:rPr lang="en-US" dirty="0">
                <a:solidFill>
                  <a:srgbClr val="FF0000"/>
                </a:solidFill>
              </a:rPr>
              <a:t>“Let’s sing” (“Si </a:t>
            </a:r>
            <a:r>
              <a:rPr lang="en-US" dirty="0" err="1">
                <a:solidFill>
                  <a:srgbClr val="FF0000"/>
                </a:solidFill>
              </a:rPr>
              <a:t>canta</a:t>
            </a:r>
            <a:r>
              <a:rPr lang="en-US" dirty="0" smtClean="0">
                <a:solidFill>
                  <a:srgbClr val="FF0000"/>
                </a:solidFill>
              </a:rPr>
              <a:t>”)</a:t>
            </a:r>
          </a:p>
          <a:p>
            <a:pPr marL="0" indent="0"/>
            <a:r>
              <a:rPr lang="en-US" dirty="0" smtClean="0">
                <a:solidFill>
                  <a:srgbClr val="FF0000"/>
                </a:solidFill>
              </a:rPr>
              <a:t>“</a:t>
            </a:r>
            <a:r>
              <a:rPr lang="en-US" dirty="0">
                <a:solidFill>
                  <a:srgbClr val="FF0000"/>
                </a:solidFill>
              </a:rPr>
              <a:t>The auger” (“La </a:t>
            </a:r>
            <a:r>
              <a:rPr lang="en-US" dirty="0" err="1">
                <a:solidFill>
                  <a:srgbClr val="FF0000"/>
                </a:solidFill>
              </a:rPr>
              <a:t>trivella</a:t>
            </a:r>
            <a:r>
              <a:rPr lang="en-US" dirty="0">
                <a:solidFill>
                  <a:srgbClr val="FF0000"/>
                </a:solidFill>
              </a:rPr>
              <a:t>”) </a:t>
            </a:r>
            <a:endParaRPr lang="en-US" dirty="0" smtClean="0">
              <a:solidFill>
                <a:srgbClr val="FF0000"/>
              </a:solidFill>
            </a:endParaRPr>
          </a:p>
          <a:p>
            <a:pPr marL="0" indent="0">
              <a:buNone/>
            </a:pPr>
            <a:r>
              <a:rPr lang="en-US" dirty="0" smtClean="0"/>
              <a:t>during </a:t>
            </a:r>
            <a:r>
              <a:rPr lang="en-US" dirty="0"/>
              <a:t>the </a:t>
            </a:r>
            <a:r>
              <a:rPr lang="en-US" dirty="0" smtClean="0"/>
              <a:t>2005–2006 </a:t>
            </a:r>
            <a:r>
              <a:rPr lang="en-US" dirty="0"/>
              <a:t>project </a:t>
            </a:r>
            <a:r>
              <a:rPr lang="en-US" dirty="0" err="1"/>
              <a:t>KidsIdeasActivities</a:t>
            </a:r>
            <a:endParaRPr lang="en-US" dirty="0"/>
          </a:p>
          <a:p>
            <a:pPr marL="0" indent="0">
              <a:buNone/>
            </a:pPr>
            <a:r>
              <a:rPr lang="en-US" dirty="0"/>
              <a:t>(</a:t>
            </a:r>
            <a:r>
              <a:rPr lang="en-US" dirty="0" err="1"/>
              <a:t>BambiniIdeeProgetti</a:t>
            </a:r>
            <a:r>
              <a:rPr lang="en-US" dirty="0"/>
              <a:t>) whose final video can be seen at </a:t>
            </a:r>
            <a:endParaRPr lang="en-US" dirty="0" smtClean="0"/>
          </a:p>
          <a:p>
            <a:pPr marL="0" indent="0">
              <a:buNone/>
            </a:pPr>
            <a:r>
              <a:rPr lang="en-US" dirty="0" smtClean="0"/>
              <a:t>http</a:t>
            </a:r>
            <a:r>
              <a:rPr lang="en-US" dirty="0"/>
              <a:t>://</a:t>
            </a:r>
            <a:r>
              <a:rPr lang="en-US" dirty="0" smtClean="0"/>
              <a:t>win.rabbone.it</a:t>
            </a:r>
            <a:r>
              <a:rPr lang="en-US" dirty="0"/>
              <a:t>/ </a:t>
            </a:r>
            <a:r>
              <a:rPr lang="en-US" dirty="0" err="1"/>
              <a:t>irreMMjr</a:t>
            </a:r>
            <a:r>
              <a:rPr lang="en-US" dirty="0"/>
              <a:t>/progetti.asp#</a:t>
            </a:r>
          </a:p>
        </p:txBody>
      </p:sp>
      <p:sp>
        <p:nvSpPr>
          <p:cNvPr id="4" name="Segnaposto piè di pagina 3"/>
          <p:cNvSpPr>
            <a:spLocks noGrp="1"/>
          </p:cNvSpPr>
          <p:nvPr>
            <p:ph type="ftr" sz="quarter" idx="11"/>
          </p:nvPr>
        </p:nvSpPr>
        <p:spPr/>
        <p:txBody>
          <a:bodyPr/>
          <a:lstStyle/>
          <a:p>
            <a:r>
              <a:rPr lang="en-US" smtClean="0"/>
              <a:t>Linux day 2016 - IVREA </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idx="4294967295"/>
          </p:nvPr>
        </p:nvSpPr>
        <p:spPr>
          <a:xfrm>
            <a:off x="468313" y="273050"/>
            <a:ext cx="8218487" cy="492125"/>
          </a:xfrm>
        </p:spPr>
        <p:txBody>
          <a:bodyPr/>
          <a:lstStyle/>
          <a:p>
            <a:pPr algn="l"/>
            <a:r>
              <a:rPr lang="it-IT" sz="2800" i="1" smtClean="0">
                <a:solidFill>
                  <a:srgbClr val="FF0000"/>
                </a:solidFill>
              </a:rPr>
              <a:t>Indice</a:t>
            </a:r>
            <a:r>
              <a:rPr lang="it-IT" sz="2400" i="1" smtClean="0">
                <a:solidFill>
                  <a:srgbClr val="FF0000"/>
                </a:solidFill>
              </a:rPr>
              <a:t>:</a:t>
            </a:r>
            <a:endParaRPr lang="en-US" sz="2400" i="1" smtClean="0">
              <a:solidFill>
                <a:srgbClr val="FF0000"/>
              </a:solidFill>
            </a:endParaRPr>
          </a:p>
        </p:txBody>
      </p:sp>
      <p:sp>
        <p:nvSpPr>
          <p:cNvPr id="5123" name="Segnaposto testo 2"/>
          <p:cNvSpPr>
            <a:spLocks noGrp="1"/>
          </p:cNvSpPr>
          <p:nvPr>
            <p:ph type="body" idx="4294967295"/>
          </p:nvPr>
        </p:nvSpPr>
        <p:spPr>
          <a:xfrm>
            <a:off x="467544" y="1052513"/>
            <a:ext cx="8136904" cy="3024559"/>
          </a:xfrm>
        </p:spPr>
        <p:txBody>
          <a:bodyPr/>
          <a:lstStyle/>
          <a:p>
            <a:r>
              <a:rPr lang="it-IT" sz="2800" dirty="0" smtClean="0"/>
              <a:t>differenza tra alfabetizzazione digitale e informatica</a:t>
            </a:r>
          </a:p>
          <a:p>
            <a:r>
              <a:rPr lang="it-IT" sz="2800" dirty="0" smtClean="0"/>
              <a:t>quale informatica e quale pedagogia dell’informatica</a:t>
            </a:r>
          </a:p>
          <a:p>
            <a:pPr lvl="1"/>
            <a:r>
              <a:rPr lang="it-IT" sz="2400" dirty="0" smtClean="0">
                <a:ea typeface="Arial Unicode MS" pitchFamily="34" charset="-128"/>
                <a:cs typeface="Tahoma" pitchFamily="34" charset="0"/>
              </a:rPr>
              <a:t>nei vari livelli e tipi di scuole è necessario </a:t>
            </a:r>
            <a:r>
              <a:rPr lang="it-IT" sz="2400" u="sng" dirty="0" smtClean="0">
                <a:ea typeface="Arial Unicode MS" pitchFamily="34" charset="-128"/>
                <a:cs typeface="Tahoma" pitchFamily="34" charset="0"/>
              </a:rPr>
              <a:t> definire</a:t>
            </a:r>
            <a:r>
              <a:rPr lang="it-IT" sz="2400" dirty="0" smtClean="0">
                <a:ea typeface="Arial Unicode MS" pitchFamily="34" charset="-128"/>
                <a:cs typeface="Tahoma" pitchFamily="34" charset="0"/>
              </a:rPr>
              <a:t> una </a:t>
            </a:r>
            <a:r>
              <a:rPr lang="it-IT" sz="2400" dirty="0" smtClean="0">
                <a:solidFill>
                  <a:srgbClr val="FF0000"/>
                </a:solidFill>
                <a:ea typeface="Arial Unicode MS" pitchFamily="34" charset="-128"/>
                <a:cs typeface="Tahoma" pitchFamily="34" charset="0"/>
              </a:rPr>
              <a:t>nuova presenza dell’informatica</a:t>
            </a:r>
            <a:endParaRPr lang="it-IT" sz="2400" dirty="0" smtClean="0"/>
          </a:p>
          <a:p>
            <a:r>
              <a:rPr lang="it-IT" sz="2800" dirty="0" smtClean="0"/>
              <a:t>promuovere la </a:t>
            </a:r>
            <a:r>
              <a:rPr lang="it-IT" sz="2800" dirty="0" smtClean="0">
                <a:solidFill>
                  <a:srgbClr val="FF0000"/>
                </a:solidFill>
              </a:rPr>
              <a:t>creatività con la programmazione</a:t>
            </a:r>
            <a:endParaRPr lang="en-US" sz="2800" dirty="0" smtClean="0">
              <a:solidFill>
                <a:srgbClr val="FF0000"/>
              </a:solidFill>
            </a:endParaRPr>
          </a:p>
          <a:p>
            <a:r>
              <a:rPr lang="it-IT" sz="2800" dirty="0" smtClean="0"/>
              <a:t>Il nostro ambiente di lavoro: Scratch</a:t>
            </a:r>
          </a:p>
        </p:txBody>
      </p:sp>
      <p:sp>
        <p:nvSpPr>
          <p:cNvPr id="4" name="Segnaposto data 3"/>
          <p:cNvSpPr>
            <a:spLocks noGrp="1"/>
          </p:cNvSpPr>
          <p:nvPr>
            <p:ph type="dt" sz="quarter" idx="10"/>
          </p:nvPr>
        </p:nvSpPr>
        <p:spPr/>
        <p:txBody>
          <a:bodyPr/>
          <a:lstStyle/>
          <a:p>
            <a:pPr>
              <a:defRPr/>
            </a:pPr>
            <a:r>
              <a:rPr lang="en-US" dirty="0"/>
              <a:t>di.unito.it    T4T</a:t>
            </a:r>
            <a:endParaRPr lang="it-IT" dirty="0"/>
          </a:p>
        </p:txBody>
      </p:sp>
      <p:sp>
        <p:nvSpPr>
          <p:cNvPr id="5" name="Segnaposto piè di pagina 4"/>
          <p:cNvSpPr>
            <a:spLocks noGrp="1"/>
          </p:cNvSpPr>
          <p:nvPr>
            <p:ph type="ftr" sz="quarter" idx="11"/>
          </p:nvPr>
        </p:nvSpPr>
        <p:spPr/>
        <p:txBody>
          <a:bodyPr/>
          <a:lstStyle/>
          <a:p>
            <a:pPr>
              <a:defRPr/>
            </a:pPr>
            <a:r>
              <a:rPr lang="en-US"/>
              <a:t>B. Demo - Scuola2.0</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normAutofit fontScale="90000"/>
          </a:bodyPr>
          <a:lstStyle/>
          <a:p>
            <a:pPr algn="l"/>
            <a:r>
              <a:rPr lang="it-IT" sz="3200" i="1" dirty="0" smtClean="0">
                <a:solidFill>
                  <a:schemeClr val="accent1">
                    <a:lumMod val="75000"/>
                  </a:schemeClr>
                </a:solidFill>
              </a:rPr>
              <a:t>Presentato un lavoro alla </a:t>
            </a:r>
            <a:r>
              <a:rPr lang="it-IT" sz="3200" i="1" dirty="0" err="1" smtClean="0">
                <a:solidFill>
                  <a:schemeClr val="accent1">
                    <a:lumMod val="75000"/>
                  </a:schemeClr>
                </a:solidFill>
              </a:rPr>
              <a:t>Teachers</a:t>
            </a:r>
            <a:r>
              <a:rPr lang="it-IT" sz="3200" i="1" dirty="0" smtClean="0">
                <a:solidFill>
                  <a:schemeClr val="accent1">
                    <a:lumMod val="75000"/>
                  </a:schemeClr>
                </a:solidFill>
              </a:rPr>
              <a:t>’ ISSEP </a:t>
            </a:r>
            <a:r>
              <a:rPr lang="it-IT" sz="3200" i="1" dirty="0" err="1" smtClean="0">
                <a:solidFill>
                  <a:schemeClr val="accent1">
                    <a:lumMod val="75000"/>
                  </a:schemeClr>
                </a:solidFill>
              </a:rPr>
              <a:t>Conference</a:t>
            </a:r>
            <a:r>
              <a:rPr lang="it-IT" sz="3200" i="1" dirty="0" smtClean="0">
                <a:solidFill>
                  <a:schemeClr val="accent1">
                    <a:lumMod val="75000"/>
                  </a:schemeClr>
                </a:solidFill>
              </a:rPr>
              <a:t>, Lubiana, 2015</a:t>
            </a:r>
            <a:endParaRPr lang="en-US" sz="3200" i="1" dirty="0">
              <a:solidFill>
                <a:schemeClr val="accent1">
                  <a:lumMod val="75000"/>
                </a:schemeClr>
              </a:solidFill>
            </a:endParaRPr>
          </a:p>
        </p:txBody>
      </p:sp>
      <p:sp>
        <p:nvSpPr>
          <p:cNvPr id="4" name="Segnaposto piè di pagina 3"/>
          <p:cNvSpPr>
            <a:spLocks noGrp="1"/>
          </p:cNvSpPr>
          <p:nvPr>
            <p:ph type="ftr" sz="quarter" idx="11"/>
          </p:nvPr>
        </p:nvSpPr>
        <p:spPr/>
        <p:txBody>
          <a:bodyPr/>
          <a:lstStyle/>
          <a:p>
            <a:r>
              <a:rPr lang="en-US" smtClean="0"/>
              <a:t>Linux day 2016 - IVREA </a:t>
            </a:r>
            <a:endParaRPr lang="en-US"/>
          </a:p>
        </p:txBody>
      </p:sp>
      <p:pic>
        <p:nvPicPr>
          <p:cNvPr id="1026" name="Picture 2"/>
          <p:cNvPicPr>
            <a:picLocks noGrp="1" noChangeAspect="1" noChangeArrowheads="1"/>
          </p:cNvPicPr>
          <p:nvPr>
            <p:ph idx="1"/>
          </p:nvPr>
        </p:nvPicPr>
        <p:blipFill>
          <a:blip r:embed="rId2" cstate="print"/>
          <a:srcRect l="42045" t="16542" b="5499"/>
          <a:stretch>
            <a:fillRect/>
          </a:stretch>
        </p:blipFill>
        <p:spPr bwMode="auto">
          <a:xfrm>
            <a:off x="2915816" y="1268760"/>
            <a:ext cx="6228184" cy="5589240"/>
          </a:xfrm>
          <a:prstGeom prst="rect">
            <a:avLst/>
          </a:prstGeom>
          <a:noFill/>
          <a:ln w="9525">
            <a:noFill/>
            <a:miter lim="800000"/>
            <a:headEnd/>
            <a:tailEnd/>
          </a:ln>
        </p:spPr>
      </p:pic>
      <p:sp>
        <p:nvSpPr>
          <p:cNvPr id="6" name="CasellaDiTesto 5"/>
          <p:cNvSpPr txBox="1"/>
          <p:nvPr/>
        </p:nvSpPr>
        <p:spPr>
          <a:xfrm>
            <a:off x="179512" y="1556792"/>
            <a:ext cx="2736304" cy="4154984"/>
          </a:xfrm>
          <a:prstGeom prst="rect">
            <a:avLst/>
          </a:prstGeom>
          <a:noFill/>
        </p:spPr>
        <p:txBody>
          <a:bodyPr wrap="square" rtlCol="0">
            <a:spAutoFit/>
          </a:bodyPr>
          <a:lstStyle/>
          <a:p>
            <a:pPr marL="173038" indent="-173038">
              <a:buFont typeface="Arial" pitchFamily="34" charset="0"/>
              <a:buChar char="•"/>
            </a:pPr>
            <a:r>
              <a:rPr lang="it-IT" sz="2400" dirty="0" smtClean="0"/>
              <a:t> il gioco del robot</a:t>
            </a:r>
          </a:p>
          <a:p>
            <a:pPr marL="173038" indent="-173038">
              <a:buFont typeface="Arial" pitchFamily="34" charset="0"/>
              <a:buChar char="•"/>
            </a:pPr>
            <a:r>
              <a:rPr lang="it-IT" sz="2400" dirty="0"/>
              <a:t> </a:t>
            </a:r>
            <a:r>
              <a:rPr lang="it-IT" sz="2400" dirty="0" smtClean="0"/>
              <a:t>risoluzione di </a:t>
            </a:r>
            <a:r>
              <a:rPr lang="it-IT" sz="2400" dirty="0" err="1" smtClean="0"/>
              <a:t>puzzles</a:t>
            </a:r>
            <a:r>
              <a:rPr lang="it-IT" sz="2400" dirty="0" smtClean="0"/>
              <a:t> tipo </a:t>
            </a:r>
            <a:r>
              <a:rPr lang="it-IT" sz="2400" dirty="0" err="1" smtClean="0"/>
              <a:t>Ligthbot</a:t>
            </a:r>
            <a:endParaRPr lang="it-IT" sz="2400" dirty="0" smtClean="0"/>
          </a:p>
          <a:p>
            <a:pPr marL="173038" indent="-173038">
              <a:buFont typeface="Arial" pitchFamily="34" charset="0"/>
              <a:buChar char="•"/>
            </a:pPr>
            <a:r>
              <a:rPr lang="it-IT" sz="2400" dirty="0"/>
              <a:t>p</a:t>
            </a:r>
            <a:r>
              <a:rPr lang="it-IT" sz="2400" dirty="0" smtClean="0"/>
              <a:t>rogetto e realizzazione di </a:t>
            </a:r>
            <a:r>
              <a:rPr lang="it-IT" sz="2400" dirty="0" err="1" smtClean="0"/>
              <a:t>attivitá</a:t>
            </a:r>
            <a:r>
              <a:rPr lang="it-IT" sz="2400" dirty="0" smtClean="0"/>
              <a:t> inventate dai ragazzi </a:t>
            </a:r>
          </a:p>
          <a:p>
            <a:pPr marL="173038" indent="-173038">
              <a:buFont typeface="Arial" pitchFamily="34" charset="0"/>
              <a:buChar char="•"/>
            </a:pPr>
            <a:r>
              <a:rPr lang="it-IT" sz="2400" dirty="0"/>
              <a:t> </a:t>
            </a:r>
            <a:r>
              <a:rPr lang="it-IT" sz="2400" dirty="0" smtClean="0"/>
              <a:t>progetti collettivi come Cappuccetto rosso</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a:p>
        </p:txBody>
      </p:sp>
      <p:sp>
        <p:nvSpPr>
          <p:cNvPr id="4" name="Segnaposto piè di pagina 3"/>
          <p:cNvSpPr>
            <a:spLocks noGrp="1"/>
          </p:cNvSpPr>
          <p:nvPr>
            <p:ph type="ftr" sz="quarter" idx="11"/>
          </p:nvPr>
        </p:nvSpPr>
        <p:spPr/>
        <p:txBody>
          <a:bodyPr/>
          <a:lstStyle/>
          <a:p>
            <a:r>
              <a:rPr lang="en-US" smtClean="0"/>
              <a:t>Linux day 2016 - IVREA </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285750" y="400050"/>
            <a:ext cx="8572500" cy="6057900"/>
          </a:xfrm>
          <a:prstGeom prst="rect">
            <a:avLst/>
          </a:prstGeom>
          <a:noFill/>
          <a:ln w="9525">
            <a:noFill/>
            <a:miter lim="800000"/>
            <a:headEnd/>
            <a:tailEnd/>
          </a:ln>
        </p:spPr>
      </p:pic>
      <p:sp>
        <p:nvSpPr>
          <p:cNvPr id="6" name="CasellaDiTesto 5"/>
          <p:cNvSpPr txBox="1"/>
          <p:nvPr/>
        </p:nvSpPr>
        <p:spPr>
          <a:xfrm>
            <a:off x="539552" y="116632"/>
            <a:ext cx="7450053" cy="523220"/>
          </a:xfrm>
          <a:prstGeom prst="rect">
            <a:avLst/>
          </a:prstGeom>
          <a:noFill/>
        </p:spPr>
        <p:txBody>
          <a:bodyPr wrap="none" rtlCol="0">
            <a:spAutoFit/>
          </a:bodyPr>
          <a:lstStyle/>
          <a:p>
            <a:r>
              <a:rPr lang="it-IT" sz="2800" dirty="0" smtClean="0">
                <a:solidFill>
                  <a:srgbClr val="FF0000"/>
                </a:solidFill>
              </a:rPr>
              <a:t>GIOCO DEL ROBOT: </a:t>
            </a:r>
            <a:r>
              <a:rPr lang="it-IT" sz="2800" i="1" dirty="0" smtClean="0"/>
              <a:t>schede di gioco di S. </a:t>
            </a:r>
            <a:r>
              <a:rPr lang="it-IT" sz="2800" i="1" dirty="0" err="1" smtClean="0"/>
              <a:t>Rabbone</a:t>
            </a:r>
            <a:r>
              <a:rPr lang="it-IT" sz="2800" i="1" dirty="0" smtClean="0"/>
              <a:t> </a:t>
            </a:r>
            <a:endParaRPr lang="en-US" sz="28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4638"/>
            <a:ext cx="8219256" cy="778098"/>
          </a:xfrm>
        </p:spPr>
        <p:txBody>
          <a:bodyPr/>
          <a:lstStyle/>
          <a:p>
            <a:pPr algn="l"/>
            <a:r>
              <a:rPr lang="it-IT" dirty="0" smtClean="0">
                <a:solidFill>
                  <a:srgbClr val="FF0000"/>
                </a:solidFill>
              </a:rPr>
              <a:t>Cappuccetto </a:t>
            </a:r>
            <a:r>
              <a:rPr lang="it-IT" smtClean="0">
                <a:solidFill>
                  <a:srgbClr val="FF0000"/>
                </a:solidFill>
              </a:rPr>
              <a:t>rosso</a:t>
            </a:r>
            <a:r>
              <a:rPr lang="it-IT" sz="3200" smtClean="0">
                <a:solidFill>
                  <a:srgbClr val="FF0000"/>
                </a:solidFill>
              </a:rPr>
              <a:t> </a:t>
            </a:r>
            <a:r>
              <a:rPr lang="it-IT" sz="3200" smtClean="0"/>
              <a:t>classe 4 C</a:t>
            </a:r>
            <a:endParaRPr lang="en-US" dirty="0">
              <a:solidFill>
                <a:srgbClr val="FF0000"/>
              </a:solidFill>
            </a:endParaRPr>
          </a:p>
        </p:txBody>
      </p:sp>
      <p:sp>
        <p:nvSpPr>
          <p:cNvPr id="4" name="Segnaposto piè di pagina 3"/>
          <p:cNvSpPr>
            <a:spLocks noGrp="1"/>
          </p:cNvSpPr>
          <p:nvPr>
            <p:ph type="ftr" sz="quarter" idx="11"/>
          </p:nvPr>
        </p:nvSpPr>
        <p:spPr/>
        <p:txBody>
          <a:bodyPr/>
          <a:lstStyle/>
          <a:p>
            <a:r>
              <a:rPr lang="en-US" smtClean="0"/>
              <a:t>Linux day 2016 - IVREA </a:t>
            </a:r>
            <a:endParaRPr lang="en-US"/>
          </a:p>
        </p:txBody>
      </p:sp>
      <p:pic>
        <p:nvPicPr>
          <p:cNvPr id="24578" name="Picture 2"/>
          <p:cNvPicPr>
            <a:picLocks noGrp="1" noChangeAspect="1" noChangeArrowheads="1"/>
          </p:cNvPicPr>
          <p:nvPr>
            <p:ph idx="1"/>
          </p:nvPr>
        </p:nvPicPr>
        <p:blipFill>
          <a:blip r:embed="rId2" cstate="print"/>
          <a:srcRect r="28767" b="24460"/>
          <a:stretch>
            <a:fillRect/>
          </a:stretch>
        </p:blipFill>
        <p:spPr bwMode="auto">
          <a:xfrm>
            <a:off x="467544" y="1052736"/>
            <a:ext cx="8064896" cy="534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64704"/>
            <a:ext cx="8291264" cy="922114"/>
          </a:xfrm>
        </p:spPr>
        <p:txBody>
          <a:bodyPr>
            <a:normAutofit/>
          </a:bodyPr>
          <a:lstStyle/>
          <a:p>
            <a:pPr algn="l"/>
            <a:r>
              <a:rPr lang="it-IT" sz="4000" dirty="0" smtClean="0"/>
              <a:t>Quali attività scelte?</a:t>
            </a:r>
            <a:endParaRPr lang="en-US" sz="4000" dirty="0"/>
          </a:p>
        </p:txBody>
      </p:sp>
      <p:sp>
        <p:nvSpPr>
          <p:cNvPr id="4" name="Rettangolo 3"/>
          <p:cNvSpPr/>
          <p:nvPr/>
        </p:nvSpPr>
        <p:spPr>
          <a:xfrm>
            <a:off x="395536" y="1628800"/>
            <a:ext cx="8424936" cy="3539430"/>
          </a:xfrm>
          <a:prstGeom prst="rect">
            <a:avLst/>
          </a:prstGeom>
        </p:spPr>
        <p:txBody>
          <a:bodyPr wrap="square">
            <a:spAutoFit/>
          </a:bodyPr>
          <a:lstStyle/>
          <a:p>
            <a:pPr marL="352425" indent="-352425">
              <a:buFont typeface="Arial" pitchFamily="34" charset="0"/>
              <a:buChar char="•"/>
            </a:pPr>
            <a:r>
              <a:rPr lang="it-IT" sz="3200" dirty="0" smtClean="0"/>
              <a:t>raccontare storie non necessariamente su contenuti didattici perché importanti anche altre componenti</a:t>
            </a:r>
          </a:p>
          <a:p>
            <a:pPr marL="352425" indent="-352425">
              <a:buFont typeface="Arial" pitchFamily="34" charset="0"/>
              <a:buChar char="•"/>
            </a:pPr>
            <a:r>
              <a:rPr lang="it-IT" sz="3200" dirty="0" smtClean="0"/>
              <a:t>scegliere domande/progettare risposte su contenuti didattici </a:t>
            </a:r>
          </a:p>
          <a:p>
            <a:pPr marL="352425" indent="-352425">
              <a:buFont typeface="Arial" pitchFamily="34" charset="0"/>
              <a:buChar char="•"/>
            </a:pPr>
            <a:r>
              <a:rPr lang="it-IT" sz="3200" dirty="0" smtClean="0"/>
              <a:t>inventare e risolvere indovinelli modellandoli con equazioni lineari (scuole sec. primo grado):</a:t>
            </a:r>
            <a:endParaRPr lang="en-US" sz="3200" dirty="0"/>
          </a:p>
        </p:txBody>
      </p:sp>
      <p:sp>
        <p:nvSpPr>
          <p:cNvPr id="5" name="Rettangolo 4"/>
          <p:cNvSpPr/>
          <p:nvPr/>
        </p:nvSpPr>
        <p:spPr>
          <a:xfrm>
            <a:off x="467544" y="5589240"/>
            <a:ext cx="7632848" cy="584775"/>
          </a:xfrm>
          <a:prstGeom prst="rect">
            <a:avLst/>
          </a:prstGeom>
        </p:spPr>
        <p:txBody>
          <a:bodyPr wrap="square">
            <a:spAutoFit/>
          </a:bodyPr>
          <a:lstStyle/>
          <a:p>
            <a:r>
              <a:rPr lang="it-IT" sz="3200" dirty="0" smtClean="0">
                <a:solidFill>
                  <a:srgbClr val="FF0000"/>
                </a:solidFill>
              </a:rPr>
              <a:t>con realizzazione da “</a:t>
            </a:r>
            <a:r>
              <a:rPr lang="it-IT" sz="3200" dirty="0" err="1" smtClean="0">
                <a:solidFill>
                  <a:srgbClr val="FF0000"/>
                </a:solidFill>
              </a:rPr>
              <a:t>serious</a:t>
            </a:r>
            <a:r>
              <a:rPr lang="it-IT" sz="3200" dirty="0" smtClean="0">
                <a:solidFill>
                  <a:srgbClr val="FF0000"/>
                </a:solidFill>
              </a:rPr>
              <a:t> game”</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634082"/>
          </a:xfrm>
        </p:spPr>
        <p:txBody>
          <a:bodyPr>
            <a:normAutofit fontScale="90000"/>
          </a:bodyPr>
          <a:lstStyle/>
          <a:p>
            <a:pPr algn="l"/>
            <a:r>
              <a:rPr lang="en-US" sz="3600" dirty="0" smtClean="0"/>
              <a:t>Come </a:t>
            </a:r>
            <a:r>
              <a:rPr lang="en-US" sz="3600" dirty="0" err="1" smtClean="0"/>
              <a:t>condurre</a:t>
            </a:r>
            <a:r>
              <a:rPr lang="en-US" sz="3600" dirty="0" smtClean="0"/>
              <a:t> </a:t>
            </a:r>
            <a:r>
              <a:rPr lang="en-US" sz="3600" dirty="0" err="1" smtClean="0"/>
              <a:t>gli</a:t>
            </a:r>
            <a:r>
              <a:rPr lang="en-US" sz="3600" dirty="0" smtClean="0"/>
              <a:t> </a:t>
            </a:r>
            <a:r>
              <a:rPr lang="en-US" sz="3600" dirty="0" err="1" smtClean="0"/>
              <a:t>incontri</a:t>
            </a:r>
            <a:r>
              <a:rPr lang="en-US" sz="3600" dirty="0" smtClean="0"/>
              <a:t> </a:t>
            </a:r>
            <a:r>
              <a:rPr lang="en-US" sz="3600" dirty="0" err="1" smtClean="0"/>
              <a:t>di</a:t>
            </a:r>
            <a:r>
              <a:rPr lang="en-US" sz="3600" dirty="0" smtClean="0"/>
              <a:t> aggiornamento:</a:t>
            </a:r>
            <a:endParaRPr lang="en-US" sz="3600" dirty="0"/>
          </a:p>
        </p:txBody>
      </p:sp>
      <p:sp>
        <p:nvSpPr>
          <p:cNvPr id="3" name="Segnaposto contenuto 2"/>
          <p:cNvSpPr>
            <a:spLocks noGrp="1"/>
          </p:cNvSpPr>
          <p:nvPr>
            <p:ph idx="1"/>
          </p:nvPr>
        </p:nvSpPr>
        <p:spPr>
          <a:xfrm>
            <a:off x="323528" y="1196753"/>
            <a:ext cx="8363272" cy="4608512"/>
          </a:xfrm>
        </p:spPr>
        <p:txBody>
          <a:bodyPr>
            <a:normAutofit/>
          </a:bodyPr>
          <a:lstStyle/>
          <a:p>
            <a:pPr>
              <a:buNone/>
            </a:pPr>
            <a:r>
              <a:rPr lang="en-US" i="1" dirty="0" smtClean="0">
                <a:solidFill>
                  <a:srgbClr val="FF0000"/>
                </a:solidFill>
              </a:rPr>
              <a:t>Ten  meetings </a:t>
            </a:r>
            <a:endParaRPr lang="en-US" sz="2800" i="1" dirty="0" smtClean="0"/>
          </a:p>
          <a:p>
            <a:pPr>
              <a:buNone/>
            </a:pPr>
            <a:r>
              <a:rPr lang="en-US" sz="2800" i="1" dirty="0" smtClean="0"/>
              <a:t>First five meetings:</a:t>
            </a:r>
          </a:p>
          <a:p>
            <a:r>
              <a:rPr lang="en-US" sz="2800" dirty="0" smtClean="0"/>
              <a:t>Unplugged activities, … the human-robot &amp; </a:t>
            </a:r>
            <a:r>
              <a:rPr lang="it-IT" sz="2800" dirty="0" err="1" smtClean="0"/>
              <a:t>Lightbot</a:t>
            </a:r>
            <a:endParaRPr lang="it-IT" sz="2800" dirty="0" smtClean="0"/>
          </a:p>
          <a:p>
            <a:r>
              <a:rPr lang="it-IT" sz="2800" dirty="0" err="1" smtClean="0"/>
              <a:t>Introduction</a:t>
            </a:r>
            <a:r>
              <a:rPr lang="it-IT" sz="2800" dirty="0" smtClean="0"/>
              <a:t> </a:t>
            </a:r>
            <a:r>
              <a:rPr lang="it-IT" sz="2800" dirty="0" err="1" smtClean="0"/>
              <a:t>to</a:t>
            </a:r>
            <a:r>
              <a:rPr lang="it-IT" sz="2800" dirty="0" smtClean="0"/>
              <a:t> Scratch </a:t>
            </a:r>
            <a:r>
              <a:rPr lang="it-IT" sz="2800" dirty="0" err="1" smtClean="0"/>
              <a:t>with</a:t>
            </a:r>
            <a:r>
              <a:rPr lang="it-IT" sz="2800" dirty="0" smtClean="0"/>
              <a:t> </a:t>
            </a:r>
            <a:r>
              <a:rPr lang="it-IT" sz="2800" dirty="0" err="1" smtClean="0"/>
              <a:t>stories</a:t>
            </a:r>
            <a:endParaRPr lang="en-US" sz="2800" dirty="0" smtClean="0"/>
          </a:p>
          <a:p>
            <a:pPr marL="0" indent="0">
              <a:buNone/>
            </a:pPr>
            <a:r>
              <a:rPr lang="en-US" sz="2800" i="1" dirty="0" smtClean="0"/>
              <a:t>Last five meetings:</a:t>
            </a:r>
          </a:p>
          <a:p>
            <a:pPr marL="0" indent="0">
              <a:buNone/>
            </a:pPr>
            <a:r>
              <a:rPr lang="en-US" sz="2800" i="1" dirty="0" smtClean="0"/>
              <a:t>- </a:t>
            </a:r>
            <a:r>
              <a:rPr lang="en-US" sz="2800" i="1" dirty="0" smtClean="0"/>
              <a:t> </a:t>
            </a:r>
            <a:r>
              <a:rPr lang="en-US" sz="2800" i="1" dirty="0" smtClean="0"/>
              <a:t>we developed together “long” activities proposed by participants to their students:</a:t>
            </a:r>
          </a:p>
          <a:p>
            <a:r>
              <a:rPr lang="it-IT" sz="2800" i="1" dirty="0" smtClean="0"/>
              <a:t>Long</a:t>
            </a:r>
            <a:r>
              <a:rPr lang="it-IT" sz="2800" dirty="0" smtClean="0"/>
              <a:t>: </a:t>
            </a:r>
            <a:r>
              <a:rPr lang="it-IT" sz="2800" dirty="0" err="1" smtClean="0"/>
              <a:t>important</a:t>
            </a:r>
            <a:r>
              <a:rPr lang="it-IT" sz="2800" dirty="0" smtClean="0"/>
              <a:t> </a:t>
            </a:r>
            <a:r>
              <a:rPr lang="it-IT" sz="2800" dirty="0" err="1" smtClean="0"/>
              <a:t>change</a:t>
            </a:r>
            <a:r>
              <a:rPr lang="it-IT" sz="2800" dirty="0" smtClean="0"/>
              <a:t> </a:t>
            </a:r>
            <a:r>
              <a:rPr lang="it-IT" sz="2800" dirty="0" err="1" smtClean="0"/>
              <a:t>wrt</a:t>
            </a:r>
            <a:r>
              <a:rPr lang="it-IT" sz="2800" dirty="0" smtClean="0"/>
              <a:t> </a:t>
            </a:r>
            <a:r>
              <a:rPr lang="it-IT" sz="2800" dirty="0" err="1" smtClean="0"/>
              <a:t>unconnected</a:t>
            </a:r>
            <a:r>
              <a:rPr lang="it-IT" sz="2800" dirty="0" smtClean="0"/>
              <a:t> </a:t>
            </a:r>
            <a:r>
              <a:rPr lang="it-IT" sz="2800" dirty="0" err="1" smtClean="0"/>
              <a:t>exercises</a:t>
            </a:r>
            <a:r>
              <a:rPr lang="it-IT" sz="2800" dirty="0" smtClean="0"/>
              <a:t> </a:t>
            </a:r>
            <a:r>
              <a:rPr lang="it-IT" sz="2800" dirty="0" err="1" smtClean="0"/>
              <a:t>usually</a:t>
            </a:r>
            <a:r>
              <a:rPr lang="it-IT" sz="2800" dirty="0" smtClean="0"/>
              <a:t> </a:t>
            </a:r>
            <a:r>
              <a:rPr lang="it-IT" sz="2800" dirty="0" err="1" smtClean="0"/>
              <a:t>proposed</a:t>
            </a:r>
            <a:endParaRPr lang="it-IT" sz="2800" dirty="0" smtClean="0"/>
          </a:p>
        </p:txBody>
      </p:sp>
      <p:sp>
        <p:nvSpPr>
          <p:cNvPr id="4" name="Segnaposto piè di pagina 3"/>
          <p:cNvSpPr>
            <a:spLocks noGrp="1"/>
          </p:cNvSpPr>
          <p:nvPr>
            <p:ph type="ftr" sz="quarter" idx="11"/>
          </p:nvPr>
        </p:nvSpPr>
        <p:spPr/>
        <p:txBody>
          <a:bodyPr/>
          <a:lstStyle/>
          <a:p>
            <a:r>
              <a:rPr lang="en-US" smtClean="0"/>
              <a:t>ISSEP 2016 - Munster</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764704"/>
            <a:ext cx="8064896" cy="850106"/>
          </a:xfrm>
        </p:spPr>
        <p:txBody>
          <a:bodyPr>
            <a:noAutofit/>
          </a:bodyPr>
          <a:lstStyle/>
          <a:p>
            <a:pPr algn="l"/>
            <a:r>
              <a:rPr lang="en-US" sz="3600" i="1" dirty="0" smtClean="0">
                <a:solidFill>
                  <a:srgbClr val="FF0000"/>
                </a:solidFill>
              </a:rPr>
              <a:t>Teachers appreciated the approach</a:t>
            </a:r>
            <a:endParaRPr lang="en-US" sz="3600" dirty="0"/>
          </a:p>
        </p:txBody>
      </p:sp>
      <p:sp>
        <p:nvSpPr>
          <p:cNvPr id="3" name="Segnaposto contenuto 2"/>
          <p:cNvSpPr>
            <a:spLocks noGrp="1"/>
          </p:cNvSpPr>
          <p:nvPr>
            <p:ph idx="1"/>
          </p:nvPr>
        </p:nvSpPr>
        <p:spPr>
          <a:xfrm>
            <a:off x="323528" y="1772816"/>
            <a:ext cx="8136904" cy="3456385"/>
          </a:xfrm>
        </p:spPr>
        <p:txBody>
          <a:bodyPr>
            <a:normAutofit fontScale="85000" lnSpcReduction="10000"/>
          </a:bodyPr>
          <a:lstStyle/>
          <a:p>
            <a:pPr marL="177800" indent="-177800"/>
            <a:r>
              <a:rPr lang="en-US" dirty="0" smtClean="0">
                <a:solidFill>
                  <a:srgbClr val="0070C0"/>
                </a:solidFill>
              </a:rPr>
              <a:t>First activity in a class done while attending the training: </a:t>
            </a:r>
            <a:r>
              <a:rPr lang="en-US" dirty="0" smtClean="0"/>
              <a:t>is important because fieldwork gives opportunity for discussing with training </a:t>
            </a:r>
            <a:r>
              <a:rPr lang="en-US" dirty="0" err="1" smtClean="0"/>
              <a:t>teacher&amp;mates</a:t>
            </a:r>
            <a:r>
              <a:rPr lang="en-US" dirty="0" smtClean="0"/>
              <a:t> several problems seldom considered in training though they block what decided to do with schoolchildren</a:t>
            </a:r>
          </a:p>
          <a:p>
            <a:pPr marL="177800" indent="-177800"/>
            <a:r>
              <a:rPr lang="en-US" dirty="0" smtClean="0">
                <a:solidFill>
                  <a:srgbClr val="0070C0"/>
                </a:solidFill>
              </a:rPr>
              <a:t>“long activities not only exercises” </a:t>
            </a:r>
            <a:r>
              <a:rPr lang="it-IT" i="1" dirty="0" smtClean="0"/>
              <a:t>: long</a:t>
            </a:r>
            <a:r>
              <a:rPr lang="it-IT" dirty="0" smtClean="0"/>
              <a:t>  </a:t>
            </a:r>
            <a:r>
              <a:rPr lang="it-IT" dirty="0" err="1" smtClean="0"/>
              <a:t>important</a:t>
            </a:r>
            <a:r>
              <a:rPr lang="it-IT" dirty="0" smtClean="0"/>
              <a:t> </a:t>
            </a:r>
            <a:r>
              <a:rPr lang="it-IT" dirty="0" err="1" smtClean="0"/>
              <a:t>change</a:t>
            </a:r>
            <a:r>
              <a:rPr lang="it-IT" dirty="0" smtClean="0"/>
              <a:t> </a:t>
            </a:r>
            <a:r>
              <a:rPr lang="it-IT" dirty="0" err="1" smtClean="0"/>
              <a:t>wrt</a:t>
            </a:r>
            <a:r>
              <a:rPr lang="it-IT" dirty="0" smtClean="0"/>
              <a:t> </a:t>
            </a:r>
            <a:r>
              <a:rPr lang="it-IT" dirty="0" err="1" smtClean="0"/>
              <a:t>unconnected</a:t>
            </a:r>
            <a:r>
              <a:rPr lang="it-IT" dirty="0" smtClean="0"/>
              <a:t> </a:t>
            </a:r>
            <a:r>
              <a:rPr lang="it-IT" dirty="0" err="1" smtClean="0"/>
              <a:t>exercises</a:t>
            </a:r>
            <a:r>
              <a:rPr lang="it-IT" dirty="0" smtClean="0"/>
              <a:t> </a:t>
            </a:r>
            <a:r>
              <a:rPr lang="it-IT" dirty="0" err="1" smtClean="0"/>
              <a:t>usually</a:t>
            </a:r>
            <a:r>
              <a:rPr lang="it-IT" dirty="0" smtClean="0"/>
              <a:t> </a:t>
            </a:r>
            <a:r>
              <a:rPr lang="it-IT" dirty="0" err="1" smtClean="0"/>
              <a:t>proposed</a:t>
            </a:r>
            <a:endParaRPr lang="it-IT" dirty="0" smtClean="0"/>
          </a:p>
          <a:p>
            <a:pPr marL="177800" indent="-177800"/>
            <a:endParaRPr lang="en-US" dirty="0"/>
          </a:p>
        </p:txBody>
      </p:sp>
      <p:sp>
        <p:nvSpPr>
          <p:cNvPr id="4" name="Segnaposto piè di pagina 3"/>
          <p:cNvSpPr>
            <a:spLocks noGrp="1"/>
          </p:cNvSpPr>
          <p:nvPr>
            <p:ph type="ftr" sz="quarter" idx="11"/>
          </p:nvPr>
        </p:nvSpPr>
        <p:spPr/>
        <p:txBody>
          <a:bodyPr/>
          <a:lstStyle/>
          <a:p>
            <a:r>
              <a:rPr lang="en-US" smtClean="0"/>
              <a:t>ISSEP 2016 - Munster</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268760"/>
            <a:ext cx="8064896" cy="850106"/>
          </a:xfrm>
        </p:spPr>
        <p:txBody>
          <a:bodyPr>
            <a:noAutofit/>
          </a:bodyPr>
          <a:lstStyle/>
          <a:p>
            <a:pPr algn="l"/>
            <a:r>
              <a:rPr lang="en-US" sz="3600" i="1" dirty="0" smtClean="0">
                <a:solidFill>
                  <a:srgbClr val="FF0000"/>
                </a:solidFill>
              </a:rPr>
              <a:t>From T4T experience:</a:t>
            </a:r>
            <a:endParaRPr lang="en-US" sz="3600" dirty="0"/>
          </a:p>
        </p:txBody>
      </p:sp>
      <p:sp>
        <p:nvSpPr>
          <p:cNvPr id="3" name="Segnaposto contenuto 2"/>
          <p:cNvSpPr>
            <a:spLocks noGrp="1"/>
          </p:cNvSpPr>
          <p:nvPr>
            <p:ph idx="1"/>
          </p:nvPr>
        </p:nvSpPr>
        <p:spPr>
          <a:xfrm>
            <a:off x="467544" y="2204864"/>
            <a:ext cx="8136904" cy="3168353"/>
          </a:xfrm>
        </p:spPr>
        <p:txBody>
          <a:bodyPr>
            <a:normAutofit fontScale="92500" lnSpcReduction="10000"/>
          </a:bodyPr>
          <a:lstStyle/>
          <a:p>
            <a:pPr marL="177800" indent="-177800"/>
            <a:r>
              <a:rPr lang="en-US" dirty="0" smtClean="0">
                <a:solidFill>
                  <a:srgbClr val="0070C0"/>
                </a:solidFill>
              </a:rPr>
              <a:t>Working with teachers is inspiring: </a:t>
            </a:r>
            <a:r>
              <a:rPr lang="en-US" dirty="0" smtClean="0"/>
              <a:t>allows discovering what is important in a methodological and pedagogical perspective</a:t>
            </a:r>
          </a:p>
          <a:p>
            <a:pPr marL="177800" indent="-177800"/>
            <a:r>
              <a:rPr lang="en-US" dirty="0" smtClean="0"/>
              <a:t>Thus </a:t>
            </a:r>
            <a:r>
              <a:rPr lang="en-US" dirty="0" smtClean="0">
                <a:solidFill>
                  <a:srgbClr val="0070C0"/>
                </a:solidFill>
              </a:rPr>
              <a:t>makes us follow directions of analysis</a:t>
            </a:r>
            <a:r>
              <a:rPr lang="en-US" dirty="0" smtClean="0"/>
              <a:t> of a </a:t>
            </a:r>
            <a:r>
              <a:rPr lang="en-US" dirty="0" err="1" smtClean="0"/>
              <a:t>sw</a:t>
            </a:r>
            <a:r>
              <a:rPr lang="en-US" dirty="0" smtClean="0"/>
              <a:t> tool to check its possibilities </a:t>
            </a:r>
            <a:r>
              <a:rPr lang="en-US" dirty="0" smtClean="0">
                <a:solidFill>
                  <a:srgbClr val="0070C0"/>
                </a:solidFill>
              </a:rPr>
              <a:t>perhaps not so interesting from a digital perspective but facilitating a methodology </a:t>
            </a:r>
          </a:p>
        </p:txBody>
      </p:sp>
      <p:sp>
        <p:nvSpPr>
          <p:cNvPr id="4" name="Segnaposto piè di pagina 3"/>
          <p:cNvSpPr>
            <a:spLocks noGrp="1"/>
          </p:cNvSpPr>
          <p:nvPr>
            <p:ph type="ftr" sz="quarter" idx="11"/>
          </p:nvPr>
        </p:nvSpPr>
        <p:spPr/>
        <p:txBody>
          <a:bodyPr/>
          <a:lstStyle/>
          <a:p>
            <a:r>
              <a:rPr lang="en-US" smtClean="0"/>
              <a:t>ISSEP 2016 - Munster</a:t>
            </a:r>
            <a:endParaRPr lang="en-US"/>
          </a:p>
        </p:txBody>
      </p:sp>
      <p:pic>
        <p:nvPicPr>
          <p:cNvPr id="5" name="Immagine 4" descr="T4T.png"/>
          <p:cNvPicPr>
            <a:picLocks noChangeAspect="1"/>
          </p:cNvPicPr>
          <p:nvPr/>
        </p:nvPicPr>
        <p:blipFill>
          <a:blip r:embed="rId2" cstate="print"/>
          <a:stretch>
            <a:fillRect/>
          </a:stretch>
        </p:blipFill>
        <p:spPr>
          <a:xfrm>
            <a:off x="5364088" y="188640"/>
            <a:ext cx="3096344" cy="158417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2420888"/>
            <a:ext cx="6707088" cy="1828800"/>
          </a:xfrm>
        </p:spPr>
        <p:txBody>
          <a:bodyPr>
            <a:normAutofit fontScale="85000" lnSpcReduction="10000"/>
          </a:bodyPr>
          <a:lstStyle/>
          <a:p>
            <a:r>
              <a:rPr lang="en-US" b="1" dirty="0" smtClean="0"/>
              <a:t>Thanks for your attention</a:t>
            </a:r>
          </a:p>
          <a:p>
            <a:pPr>
              <a:buNone/>
            </a:pPr>
            <a:endParaRPr lang="en-US" b="1" dirty="0" smtClean="0"/>
          </a:p>
          <a:p>
            <a:r>
              <a:rPr lang="en-US" dirty="0" smtClean="0"/>
              <a:t>If you have comments please write to me:</a:t>
            </a:r>
          </a:p>
          <a:p>
            <a:pPr algn="ctr">
              <a:buNone/>
            </a:pPr>
            <a:r>
              <a:rPr lang="en-US" i="1" dirty="0" smtClean="0">
                <a:solidFill>
                  <a:srgbClr val="FF0000"/>
                </a:solidFill>
              </a:rPr>
              <a:t>	barbara@di.unito.it</a:t>
            </a:r>
            <a:endParaRPr lang="en-US" dirty="0" smtClean="0"/>
          </a:p>
          <a:p>
            <a:endParaRPr lang="en-US" dirty="0"/>
          </a:p>
        </p:txBody>
      </p:sp>
      <p:sp>
        <p:nvSpPr>
          <p:cNvPr id="4" name="Segnaposto piè di pagina 3"/>
          <p:cNvSpPr>
            <a:spLocks noGrp="1"/>
          </p:cNvSpPr>
          <p:nvPr>
            <p:ph type="ftr" sz="quarter" idx="11"/>
          </p:nvPr>
        </p:nvSpPr>
        <p:spPr/>
        <p:txBody>
          <a:bodyPr/>
          <a:lstStyle/>
          <a:p>
            <a:r>
              <a:rPr lang="en-US" smtClean="0"/>
              <a:t>ISSEP 2016 - Munster</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323528" y="332656"/>
            <a:ext cx="8291264" cy="724942"/>
          </a:xfrm>
        </p:spPr>
        <p:txBody>
          <a:bodyPr/>
          <a:lstStyle/>
          <a:p>
            <a:pPr algn="l"/>
            <a:r>
              <a:rPr lang="it-IT" sz="3200" dirty="0" smtClean="0"/>
              <a:t>una diversa presenza dell’informatica nella scuola:</a:t>
            </a:r>
            <a:endParaRPr lang="it-IT" altLang="it-IT" sz="3200" dirty="0" smtClean="0"/>
          </a:p>
        </p:txBody>
      </p:sp>
      <p:sp>
        <p:nvSpPr>
          <p:cNvPr id="4099" name="Segnaposto contenuto 2"/>
          <p:cNvSpPr>
            <a:spLocks noGrp="1"/>
          </p:cNvSpPr>
          <p:nvPr>
            <p:ph idx="1"/>
          </p:nvPr>
        </p:nvSpPr>
        <p:spPr>
          <a:xfrm>
            <a:off x="179512" y="1196752"/>
            <a:ext cx="8640960" cy="4896544"/>
          </a:xfrm>
        </p:spPr>
        <p:txBody>
          <a:bodyPr/>
          <a:lstStyle/>
          <a:p>
            <a:r>
              <a:rPr lang="it-IT" altLang="it-IT" sz="2800" dirty="0" smtClean="0">
                <a:solidFill>
                  <a:srgbClr val="FF0000"/>
                </a:solidFill>
              </a:rPr>
              <a:t>non perché tutti diventino informatici </a:t>
            </a:r>
            <a:r>
              <a:rPr lang="it-IT" altLang="it-IT" sz="2800" dirty="0" smtClean="0"/>
              <a:t>ma perché tutti o la maggior parte si possa essere consapevoli</a:t>
            </a:r>
          </a:p>
          <a:p>
            <a:r>
              <a:rPr lang="it-IT" altLang="it-IT" sz="2800" dirty="0" smtClean="0">
                <a:solidFill>
                  <a:srgbClr val="FF0000"/>
                </a:solidFill>
              </a:rPr>
              <a:t>Per prepararsi </a:t>
            </a:r>
            <a:r>
              <a:rPr lang="it-IT" altLang="it-IT" sz="2800" dirty="0" smtClean="0"/>
              <a:t>a professioni e lavori che hanno a che fare con l’informatica</a:t>
            </a:r>
          </a:p>
          <a:p>
            <a:r>
              <a:rPr lang="it-IT" altLang="it-IT" sz="2800" dirty="0" smtClean="0"/>
              <a:t>Per </a:t>
            </a:r>
            <a:r>
              <a:rPr lang="it-IT" altLang="it-IT" sz="2800" dirty="0" smtClean="0">
                <a:solidFill>
                  <a:srgbClr val="FF0000"/>
                </a:solidFill>
              </a:rPr>
              <a:t>diminuire il </a:t>
            </a:r>
            <a:r>
              <a:rPr lang="it-IT" altLang="it-IT" sz="2800" dirty="0" err="1" smtClean="0">
                <a:solidFill>
                  <a:srgbClr val="FF0000"/>
                </a:solidFill>
              </a:rPr>
              <a:t>digital</a:t>
            </a:r>
            <a:r>
              <a:rPr lang="it-IT" altLang="it-IT" sz="2800" dirty="0" smtClean="0">
                <a:solidFill>
                  <a:srgbClr val="FF0000"/>
                </a:solidFill>
              </a:rPr>
              <a:t> divide tra i ragazzi </a:t>
            </a:r>
            <a:r>
              <a:rPr lang="it-IT" altLang="it-IT" sz="2800" dirty="0" smtClean="0"/>
              <a:t>che creano nuove attività  e quelli che le usano</a:t>
            </a:r>
          </a:p>
          <a:p>
            <a:r>
              <a:rPr lang="it-IT" altLang="it-IT" sz="2800" dirty="0" smtClean="0"/>
              <a:t>Per </a:t>
            </a:r>
            <a:r>
              <a:rPr lang="it-IT" altLang="it-IT" sz="2800" dirty="0" smtClean="0">
                <a:solidFill>
                  <a:srgbClr val="FF0000"/>
                </a:solidFill>
              </a:rPr>
              <a:t>diffondere principi e metodi dell’informatica </a:t>
            </a:r>
            <a:r>
              <a:rPr lang="it-IT" altLang="it-IT" sz="2800" dirty="0" smtClean="0"/>
              <a:t>che rendono sistematica la soluzione di un problema, abituano a specificare una soluzione con strumenti formali e a verificarne il risultato </a:t>
            </a:r>
            <a:endParaRPr lang="it-IT" altLang="it-IT" sz="2800" dirty="0" smtClean="0"/>
          </a:p>
          <a:p>
            <a:endParaRPr lang="it-IT" sz="2800" dirty="0" smtClean="0"/>
          </a:p>
          <a:p>
            <a:endParaRPr lang="it-IT" sz="2800" dirty="0" smtClean="0"/>
          </a:p>
          <a:p>
            <a:pPr>
              <a:buNone/>
            </a:pPr>
            <a:endParaRPr lang="it-IT" sz="2800" dirty="0" smtClean="0"/>
          </a:p>
          <a:p>
            <a:r>
              <a:rPr lang="it-IT" sz="2800" i="1" dirty="0" smtClean="0"/>
              <a:t>NON </a:t>
            </a:r>
            <a:r>
              <a:rPr lang="it-IT" sz="2800" i="1" dirty="0" smtClean="0"/>
              <a:t>vogliamo trasformare tutti in programmatori </a:t>
            </a:r>
          </a:p>
          <a:p>
            <a:endParaRPr lang="it-IT" altLang="it-IT"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67544" y="620688"/>
            <a:ext cx="8496944" cy="1752600"/>
          </a:xfrm>
        </p:spPr>
        <p:txBody>
          <a:bodyPr>
            <a:normAutofit fontScale="92500" lnSpcReduction="10000"/>
          </a:bodyPr>
          <a:lstStyle/>
          <a:p>
            <a:pPr algn="l"/>
            <a:r>
              <a:rPr lang="en-US" b="1" dirty="0" smtClean="0">
                <a:solidFill>
                  <a:schemeClr val="tx1"/>
                </a:solidFill>
              </a:rPr>
              <a:t>New computer science course's challenge is finding qualified teachers to teach it</a:t>
            </a:r>
          </a:p>
          <a:p>
            <a:pPr algn="l"/>
            <a:r>
              <a:rPr lang="it-IT" sz="2600" dirty="0" smtClean="0">
                <a:solidFill>
                  <a:schemeClr val="tx1"/>
                </a:solidFill>
              </a:rPr>
              <a:t>on </a:t>
            </a:r>
            <a:r>
              <a:rPr lang="en-US" sz="2600" dirty="0" smtClean="0">
                <a:solidFill>
                  <a:schemeClr val="tx1"/>
                </a:solidFill>
              </a:rPr>
              <a:t>edsource.org</a:t>
            </a:r>
            <a:endParaRPr lang="en-US" sz="2600" b="1" dirty="0" smtClean="0">
              <a:solidFill>
                <a:schemeClr val="tx1"/>
              </a:solidFill>
            </a:endParaRPr>
          </a:p>
          <a:p>
            <a:pPr algn="l"/>
            <a:r>
              <a:rPr lang="en-US" sz="2600" dirty="0" smtClean="0">
                <a:solidFill>
                  <a:schemeClr val="tx1"/>
                </a:solidFill>
              </a:rPr>
              <a:t>by </a:t>
            </a:r>
            <a:r>
              <a:rPr lang="en-US" sz="2600" dirty="0" smtClean="0">
                <a:solidFill>
                  <a:schemeClr val="tx1"/>
                </a:solidFill>
                <a:hlinkClick r:id="rId3"/>
              </a:rPr>
              <a:t>Pat </a:t>
            </a:r>
            <a:r>
              <a:rPr lang="en-US" sz="2600" dirty="0" err="1" smtClean="0">
                <a:solidFill>
                  <a:schemeClr val="tx1"/>
                </a:solidFill>
                <a:hlinkClick r:id="rId3"/>
              </a:rPr>
              <a:t>Maio</a:t>
            </a:r>
            <a:r>
              <a:rPr lang="en-US" sz="2600" dirty="0" smtClean="0">
                <a:solidFill>
                  <a:schemeClr val="tx1"/>
                </a:solidFill>
              </a:rPr>
              <a:t> | August 23, 2016 </a:t>
            </a:r>
          </a:p>
          <a:p>
            <a:pPr algn="l"/>
            <a:endParaRPr lang="en-US" dirty="0"/>
          </a:p>
        </p:txBody>
      </p:sp>
      <p:sp>
        <p:nvSpPr>
          <p:cNvPr id="4" name="Rettangolo 3"/>
          <p:cNvSpPr/>
          <p:nvPr/>
        </p:nvSpPr>
        <p:spPr>
          <a:xfrm>
            <a:off x="395536" y="2636912"/>
            <a:ext cx="8280920" cy="1200329"/>
          </a:xfrm>
          <a:prstGeom prst="rect">
            <a:avLst/>
          </a:prstGeom>
        </p:spPr>
        <p:txBody>
          <a:bodyPr wrap="square">
            <a:spAutoFit/>
          </a:bodyPr>
          <a:lstStyle/>
          <a:p>
            <a:r>
              <a:rPr lang="en-US" sz="2400" i="1" dirty="0" smtClean="0"/>
              <a:t>“Expansion of a new Advanced Placement computer science course ……  is being hampered by a nationwide shortage of teachers qualified to teach it. … “</a:t>
            </a:r>
            <a:endParaRPr lang="en-US" sz="2400" i="1" dirty="0"/>
          </a:p>
        </p:txBody>
      </p:sp>
      <p:sp>
        <p:nvSpPr>
          <p:cNvPr id="5" name="Segnaposto piè di pagina 4"/>
          <p:cNvSpPr>
            <a:spLocks noGrp="1"/>
          </p:cNvSpPr>
          <p:nvPr>
            <p:ph type="ftr" sz="quarter" idx="11"/>
          </p:nvPr>
        </p:nvSpPr>
        <p:spPr/>
        <p:txBody>
          <a:bodyPr/>
          <a:lstStyle/>
          <a:p>
            <a:r>
              <a:rPr lang="en-US" dirty="0" smtClean="0"/>
              <a:t>ISSEP 2016 - Munster</a:t>
            </a:r>
            <a:endParaRPr lang="en-US" dirty="0"/>
          </a:p>
        </p:txBody>
      </p:sp>
      <p:sp>
        <p:nvSpPr>
          <p:cNvPr id="6" name="Rettangolo 5"/>
          <p:cNvSpPr/>
          <p:nvPr/>
        </p:nvSpPr>
        <p:spPr>
          <a:xfrm>
            <a:off x="395536" y="4077072"/>
            <a:ext cx="8280920" cy="2308324"/>
          </a:xfrm>
          <a:prstGeom prst="rect">
            <a:avLst/>
          </a:prstGeom>
        </p:spPr>
        <p:txBody>
          <a:bodyPr wrap="square">
            <a:spAutoFit/>
          </a:bodyPr>
          <a:lstStyle/>
          <a:p>
            <a:r>
              <a:rPr lang="en-US" sz="2400" dirty="0" smtClean="0"/>
              <a:t>In  many countries:</a:t>
            </a:r>
          </a:p>
          <a:p>
            <a:pPr marL="177800" indent="-177800">
              <a:buFontTx/>
              <a:buChar char="-"/>
            </a:pPr>
            <a:r>
              <a:rPr lang="en-US" sz="2400" dirty="0" smtClean="0"/>
              <a:t>in service teachers have few digital competencies</a:t>
            </a:r>
          </a:p>
          <a:p>
            <a:pPr marL="177800" indent="-177800">
              <a:buFontTx/>
              <a:buChar char="-"/>
            </a:pPr>
            <a:r>
              <a:rPr lang="en-US" sz="2400" dirty="0" smtClean="0"/>
              <a:t>future teachers  </a:t>
            </a:r>
            <a:r>
              <a:rPr lang="en-US" sz="2400" dirty="0" smtClean="0"/>
              <a:t>get one </a:t>
            </a:r>
            <a:r>
              <a:rPr lang="en-US" sz="2400" dirty="0" smtClean="0"/>
              <a:t>course with 3 ECTS* or two courses with 3 + 3 ECTS   </a:t>
            </a:r>
          </a:p>
          <a:p>
            <a:pPr marL="177800" indent="-177800"/>
            <a:endParaRPr lang="en-US" sz="2400" dirty="0" smtClean="0"/>
          </a:p>
          <a:p>
            <a:r>
              <a:rPr lang="en-US" sz="2400" dirty="0" smtClean="0"/>
              <a:t>* </a:t>
            </a:r>
            <a:r>
              <a:rPr lang="en-US" sz="2000" dirty="0" smtClean="0"/>
              <a:t>European Credit Transfer and Accumulation System</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Image result for BeeBot"/>
          <p:cNvSpPr>
            <a:spLocks noChangeAspect="1" noChangeArrowheads="1"/>
          </p:cNvSpPr>
          <p:nvPr/>
        </p:nvSpPr>
        <p:spPr bwMode="auto">
          <a:xfrm>
            <a:off x="144463" y="-411163"/>
            <a:ext cx="981075" cy="857251"/>
          </a:xfrm>
          <a:prstGeom prst="rect">
            <a:avLst/>
          </a:prstGeom>
          <a:noFill/>
          <a:ln w="9525">
            <a:noFill/>
            <a:miter lim="800000"/>
            <a:headEnd/>
            <a:tailEnd/>
          </a:ln>
        </p:spPr>
        <p:txBody>
          <a:bodyPr/>
          <a:lstStyle/>
          <a:p>
            <a:endParaRPr lang="en-US"/>
          </a:p>
        </p:txBody>
      </p:sp>
      <p:sp>
        <p:nvSpPr>
          <p:cNvPr id="8195" name="AutoShape 4" descr="Image result for BeeBot"/>
          <p:cNvSpPr>
            <a:spLocks noChangeAspect="1" noChangeArrowheads="1"/>
          </p:cNvSpPr>
          <p:nvPr/>
        </p:nvSpPr>
        <p:spPr bwMode="auto">
          <a:xfrm>
            <a:off x="144463" y="-411163"/>
            <a:ext cx="981075" cy="857251"/>
          </a:xfrm>
          <a:prstGeom prst="rect">
            <a:avLst/>
          </a:prstGeom>
          <a:noFill/>
          <a:ln w="9525">
            <a:noFill/>
            <a:miter lim="800000"/>
            <a:headEnd/>
            <a:tailEnd/>
          </a:ln>
        </p:spPr>
        <p:txBody>
          <a:bodyPr/>
          <a:lstStyle/>
          <a:p>
            <a:endParaRPr lang="en-US"/>
          </a:p>
        </p:txBody>
      </p:sp>
      <p:sp>
        <p:nvSpPr>
          <p:cNvPr id="8196" name="AutoShape 6" descr="Image result for BeeBot"/>
          <p:cNvSpPr>
            <a:spLocks noChangeAspect="1" noChangeArrowheads="1"/>
          </p:cNvSpPr>
          <p:nvPr/>
        </p:nvSpPr>
        <p:spPr bwMode="auto">
          <a:xfrm>
            <a:off x="144463" y="-479425"/>
            <a:ext cx="1009650" cy="1009650"/>
          </a:xfrm>
          <a:prstGeom prst="rect">
            <a:avLst/>
          </a:prstGeom>
          <a:noFill/>
          <a:ln w="9525">
            <a:noFill/>
            <a:miter lim="800000"/>
            <a:headEnd/>
            <a:tailEnd/>
          </a:ln>
        </p:spPr>
        <p:txBody>
          <a:bodyPr/>
          <a:lstStyle/>
          <a:p>
            <a:endParaRPr lang="en-US"/>
          </a:p>
        </p:txBody>
      </p:sp>
      <p:pic>
        <p:nvPicPr>
          <p:cNvPr id="8197" name="Picture 9"/>
          <p:cNvPicPr>
            <a:picLocks noChangeAspect="1" noChangeArrowheads="1"/>
          </p:cNvPicPr>
          <p:nvPr/>
        </p:nvPicPr>
        <p:blipFill>
          <a:blip r:embed="rId2" cstate="print"/>
          <a:srcRect/>
          <a:stretch>
            <a:fillRect/>
          </a:stretch>
        </p:blipFill>
        <p:spPr bwMode="auto">
          <a:xfrm>
            <a:off x="827088" y="260350"/>
            <a:ext cx="2771775" cy="1584325"/>
          </a:xfrm>
          <a:prstGeom prst="rect">
            <a:avLst/>
          </a:prstGeom>
          <a:noFill/>
          <a:ln w="9525">
            <a:noFill/>
            <a:miter lim="800000"/>
            <a:headEnd/>
            <a:tailEnd/>
          </a:ln>
        </p:spPr>
      </p:pic>
      <p:sp>
        <p:nvSpPr>
          <p:cNvPr id="8198" name="AutoShape 11" descr="https://cdn.scratch.mit.edu/scratchr2/static/__a9cf399c4c1b1ef11c0aab1f32750d5f__/images/cat-b.png"/>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en-US"/>
          </a:p>
        </p:txBody>
      </p:sp>
      <p:sp>
        <p:nvSpPr>
          <p:cNvPr id="8199" name="AutoShape 13" descr="https://cdn.scratch.mit.edu/scratchr2/static/__a9cf399c4c1b1ef11c0aab1f32750d5f__/images/cat-b.png"/>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en-US"/>
          </a:p>
        </p:txBody>
      </p:sp>
      <p:sp>
        <p:nvSpPr>
          <p:cNvPr id="8200" name="AutoShape 15" descr="Image result for NXT lego"/>
          <p:cNvSpPr>
            <a:spLocks noChangeAspect="1" noChangeArrowheads="1"/>
          </p:cNvSpPr>
          <p:nvPr/>
        </p:nvSpPr>
        <p:spPr bwMode="auto">
          <a:xfrm>
            <a:off x="144463" y="-411163"/>
            <a:ext cx="1285875" cy="857251"/>
          </a:xfrm>
          <a:prstGeom prst="rect">
            <a:avLst/>
          </a:prstGeom>
          <a:noFill/>
          <a:ln w="9525">
            <a:noFill/>
            <a:miter lim="800000"/>
            <a:headEnd/>
            <a:tailEnd/>
          </a:ln>
        </p:spPr>
        <p:txBody>
          <a:bodyPr/>
          <a:lstStyle/>
          <a:p>
            <a:endParaRPr lang="en-US"/>
          </a:p>
        </p:txBody>
      </p:sp>
      <p:pic>
        <p:nvPicPr>
          <p:cNvPr id="8201" name="Picture 17" descr="Image result for NXT lego"/>
          <p:cNvPicPr>
            <a:picLocks noChangeAspect="1" noChangeArrowheads="1"/>
          </p:cNvPicPr>
          <p:nvPr/>
        </p:nvPicPr>
        <p:blipFill>
          <a:blip r:embed="rId3" cstate="print"/>
          <a:srcRect l="12245" b="7317"/>
          <a:stretch>
            <a:fillRect/>
          </a:stretch>
        </p:blipFill>
        <p:spPr bwMode="auto">
          <a:xfrm>
            <a:off x="323850" y="2205038"/>
            <a:ext cx="3095625" cy="2736850"/>
          </a:xfrm>
          <a:prstGeom prst="rect">
            <a:avLst/>
          </a:prstGeom>
          <a:noFill/>
          <a:ln w="9525">
            <a:noFill/>
            <a:miter lim="800000"/>
            <a:headEnd/>
            <a:tailEnd/>
          </a:ln>
        </p:spPr>
      </p:pic>
      <p:pic>
        <p:nvPicPr>
          <p:cNvPr id="8202" name="Picture 8" descr="Image result for BeeBot"/>
          <p:cNvPicPr>
            <a:picLocks noChangeAspect="1" noChangeArrowheads="1"/>
          </p:cNvPicPr>
          <p:nvPr/>
        </p:nvPicPr>
        <p:blipFill>
          <a:blip r:embed="rId4" cstate="print"/>
          <a:srcRect t="6720" b="5920"/>
          <a:stretch>
            <a:fillRect/>
          </a:stretch>
        </p:blipFill>
        <p:spPr bwMode="auto">
          <a:xfrm>
            <a:off x="3492500" y="1484313"/>
            <a:ext cx="2143125" cy="1873250"/>
          </a:xfrm>
          <a:prstGeom prst="rect">
            <a:avLst/>
          </a:prstGeom>
          <a:noFill/>
          <a:ln w="9525">
            <a:noFill/>
            <a:miter lim="800000"/>
            <a:headEnd/>
            <a:tailEnd/>
          </a:ln>
        </p:spPr>
      </p:pic>
      <p:pic>
        <p:nvPicPr>
          <p:cNvPr id="8203" name="Picture 21" descr="http://scratched.gse.harvard.edu/sites/default/files/imagecache/events_thumbnail/scratch2015ams.jpg"/>
          <p:cNvPicPr>
            <a:picLocks noChangeAspect="1" noChangeArrowheads="1"/>
          </p:cNvPicPr>
          <p:nvPr/>
        </p:nvPicPr>
        <p:blipFill>
          <a:blip r:embed="rId5" cstate="print"/>
          <a:srcRect/>
          <a:stretch>
            <a:fillRect/>
          </a:stretch>
        </p:blipFill>
        <p:spPr bwMode="auto">
          <a:xfrm>
            <a:off x="6227763" y="1557338"/>
            <a:ext cx="2241550" cy="2087562"/>
          </a:xfrm>
          <a:prstGeom prst="rect">
            <a:avLst/>
          </a:prstGeom>
          <a:noFill/>
          <a:ln w="9525">
            <a:noFill/>
            <a:miter lim="800000"/>
            <a:headEnd/>
            <a:tailEnd/>
          </a:ln>
        </p:spPr>
      </p:pic>
      <p:pic>
        <p:nvPicPr>
          <p:cNvPr id="8204" name="Immagine 14" descr="logoDip-2010-Orizz.bmp"/>
          <p:cNvPicPr>
            <a:picLocks noChangeAspect="1"/>
          </p:cNvPicPr>
          <p:nvPr/>
        </p:nvPicPr>
        <p:blipFill>
          <a:blip r:embed="rId6" cstate="print"/>
          <a:srcRect/>
          <a:stretch>
            <a:fillRect/>
          </a:stretch>
        </p:blipFill>
        <p:spPr bwMode="auto">
          <a:xfrm>
            <a:off x="5435600" y="188913"/>
            <a:ext cx="3062288" cy="1295400"/>
          </a:xfrm>
          <a:prstGeom prst="rect">
            <a:avLst/>
          </a:prstGeom>
          <a:noFill/>
          <a:ln w="9525">
            <a:noFill/>
            <a:miter lim="800000"/>
            <a:headEnd/>
            <a:tailEnd/>
          </a:ln>
        </p:spPr>
      </p:pic>
      <p:pic>
        <p:nvPicPr>
          <p:cNvPr id="8205" name="Picture 25" descr="http://csedadmin.webfactional.com/wp-content/uploads/2015/02/logo-330h-880w.png"/>
          <p:cNvPicPr>
            <a:picLocks noChangeAspect="1" noChangeArrowheads="1"/>
          </p:cNvPicPr>
          <p:nvPr/>
        </p:nvPicPr>
        <p:blipFill>
          <a:blip r:embed="rId7" cstate="print"/>
          <a:srcRect/>
          <a:stretch>
            <a:fillRect/>
          </a:stretch>
        </p:blipFill>
        <p:spPr bwMode="auto">
          <a:xfrm>
            <a:off x="250825" y="5013325"/>
            <a:ext cx="4278313" cy="1603375"/>
          </a:xfrm>
          <a:prstGeom prst="rect">
            <a:avLst/>
          </a:prstGeom>
          <a:noFill/>
          <a:ln w="9525">
            <a:noFill/>
            <a:miter lim="800000"/>
            <a:headEnd/>
            <a:tailEnd/>
          </a:ln>
        </p:spPr>
      </p:pic>
      <p:pic>
        <p:nvPicPr>
          <p:cNvPr id="8206" name="Picture 23" descr="Flipping cards"/>
          <p:cNvPicPr>
            <a:picLocks noChangeAspect="1" noChangeArrowheads="1"/>
          </p:cNvPicPr>
          <p:nvPr/>
        </p:nvPicPr>
        <p:blipFill>
          <a:blip r:embed="rId8" cstate="print"/>
          <a:srcRect/>
          <a:stretch>
            <a:fillRect/>
          </a:stretch>
        </p:blipFill>
        <p:spPr bwMode="auto">
          <a:xfrm>
            <a:off x="4572000" y="4724400"/>
            <a:ext cx="4124325" cy="1704975"/>
          </a:xfrm>
          <a:prstGeom prst="rect">
            <a:avLst/>
          </a:prstGeom>
          <a:noFill/>
          <a:ln w="9525">
            <a:noFill/>
            <a:miter lim="800000"/>
            <a:headEnd/>
            <a:tailEnd/>
          </a:ln>
        </p:spPr>
      </p:pic>
      <p:sp>
        <p:nvSpPr>
          <p:cNvPr id="15" name="Segnaposto data 14"/>
          <p:cNvSpPr>
            <a:spLocks noGrp="1"/>
          </p:cNvSpPr>
          <p:nvPr>
            <p:ph type="dt" sz="quarter" idx="10"/>
          </p:nvPr>
        </p:nvSpPr>
        <p:spPr/>
        <p:txBody>
          <a:bodyPr/>
          <a:lstStyle/>
          <a:p>
            <a:pPr>
              <a:defRPr/>
            </a:pPr>
            <a:r>
              <a:rPr lang="en-US"/>
              <a:t>di.unito.it    T4T</a:t>
            </a:r>
            <a:endParaRPr lang="it-IT"/>
          </a:p>
        </p:txBody>
      </p:sp>
      <p:sp>
        <p:nvSpPr>
          <p:cNvPr id="16" name="Segnaposto piè di pagina 15"/>
          <p:cNvSpPr>
            <a:spLocks noGrp="1"/>
          </p:cNvSpPr>
          <p:nvPr>
            <p:ph type="ftr" sz="quarter" idx="11"/>
          </p:nvPr>
        </p:nvSpPr>
        <p:spPr/>
        <p:txBody>
          <a:bodyPr/>
          <a:lstStyle/>
          <a:p>
            <a:pPr>
              <a:defRPr/>
            </a:pPr>
            <a:r>
              <a:rPr lang="en-US"/>
              <a:t>B. Demo - Scuola2.0</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a:xfrm>
            <a:off x="250825" y="333375"/>
            <a:ext cx="8569325" cy="863600"/>
          </a:xfrm>
        </p:spPr>
        <p:txBody>
          <a:bodyPr/>
          <a:lstStyle/>
          <a:p>
            <a:pPr algn="l" eaLnBrk="1" hangingPunct="1">
              <a:lnSpc>
                <a:spcPct val="90000"/>
              </a:lnSpc>
              <a:buSzPct val="45000"/>
            </a:pPr>
            <a:r>
              <a:rPr lang="it-IT" sz="2800" i="1" dirty="0" smtClean="0">
                <a:solidFill>
                  <a:srgbClr val="0070C0"/>
                </a:solidFill>
                <a:latin typeface="Abadi MT Condensed Light"/>
                <a:ea typeface="ＭＳ Ｐゴシック"/>
                <a:cs typeface="ＭＳ Ｐゴシック"/>
              </a:rPr>
              <a:t>Di informatica nelle scuole già ce n’è fin dalla scuola primaria ma non ne siamo consapevoli</a:t>
            </a:r>
          </a:p>
        </p:txBody>
      </p:sp>
      <p:sp>
        <p:nvSpPr>
          <p:cNvPr id="9219" name="Rettangolo 4"/>
          <p:cNvSpPr>
            <a:spLocks noChangeArrowheads="1"/>
          </p:cNvSpPr>
          <p:nvPr/>
        </p:nvSpPr>
        <p:spPr bwMode="auto">
          <a:xfrm>
            <a:off x="323528" y="3573016"/>
            <a:ext cx="8497888" cy="1385888"/>
          </a:xfrm>
          <a:prstGeom prst="rect">
            <a:avLst/>
          </a:prstGeom>
          <a:noFill/>
          <a:ln w="9525">
            <a:noFill/>
            <a:miter lim="800000"/>
            <a:headEnd/>
            <a:tailEnd/>
          </a:ln>
        </p:spPr>
        <p:txBody>
          <a:bodyPr>
            <a:spAutoFit/>
          </a:bodyPr>
          <a:lstStyle/>
          <a:p>
            <a:pPr marL="358775" indent="-358775">
              <a:buFont typeface="Courier New" pitchFamily="49" charset="0"/>
              <a:buChar char="o"/>
            </a:pPr>
            <a:r>
              <a:rPr lang="it-IT" sz="2800" i="1" dirty="0">
                <a:solidFill>
                  <a:srgbClr val="FF0000"/>
                </a:solidFill>
                <a:latin typeface="Abadi MT Condensed Light"/>
                <a:ea typeface="ＭＳ Ｐゴシック"/>
                <a:cs typeface="ＭＳ Ｐゴシック"/>
              </a:rPr>
              <a:t> una tabella COSA FARE in caso di ALLARME </a:t>
            </a:r>
          </a:p>
          <a:p>
            <a:pPr marL="358775" indent="-358775">
              <a:buFont typeface="Courier New" pitchFamily="49" charset="0"/>
              <a:buChar char="o"/>
            </a:pPr>
            <a:r>
              <a:rPr lang="it-IT" sz="2800" i="1" dirty="0">
                <a:solidFill>
                  <a:srgbClr val="FF0000"/>
                </a:solidFill>
                <a:latin typeface="Abadi MT Condensed Light"/>
                <a:ea typeface="ＭＳ Ｐゴシック"/>
                <a:cs typeface="ＭＳ Ｐゴシック"/>
              </a:rPr>
              <a:t> il modo per eseguire operazioni aritmetiche tra numeri con più cifre</a:t>
            </a:r>
            <a:endParaRPr lang="it-IT" sz="2800" dirty="0">
              <a:latin typeface="Calibri" pitchFamily="34" charset="0"/>
            </a:endParaRPr>
          </a:p>
        </p:txBody>
      </p:sp>
      <p:sp>
        <p:nvSpPr>
          <p:cNvPr id="9220" name="Rettangolo 6"/>
          <p:cNvSpPr>
            <a:spLocks noChangeArrowheads="1"/>
          </p:cNvSpPr>
          <p:nvPr/>
        </p:nvSpPr>
        <p:spPr bwMode="auto">
          <a:xfrm>
            <a:off x="179512" y="5013176"/>
            <a:ext cx="8497887" cy="1661993"/>
          </a:xfrm>
          <a:prstGeom prst="rect">
            <a:avLst/>
          </a:prstGeom>
          <a:noFill/>
          <a:ln w="9525">
            <a:noFill/>
            <a:miter lim="800000"/>
            <a:headEnd/>
            <a:tailEnd/>
          </a:ln>
        </p:spPr>
        <p:txBody>
          <a:bodyPr>
            <a:spAutoFit/>
          </a:bodyPr>
          <a:lstStyle/>
          <a:p>
            <a:r>
              <a:rPr lang="it-IT" sz="2800" i="1" dirty="0" smtClean="0">
                <a:solidFill>
                  <a:srgbClr val="0070C0"/>
                </a:solidFill>
                <a:latin typeface="Abadi MT Condensed Light"/>
                <a:ea typeface="ＭＳ Ｐゴシック"/>
                <a:cs typeface="ＭＳ Ｐゴシック"/>
              </a:rPr>
              <a:t>Sono </a:t>
            </a:r>
            <a:r>
              <a:rPr lang="it-IT" sz="2800" b="1" i="1" dirty="0" smtClean="0">
                <a:solidFill>
                  <a:srgbClr val="0070C0"/>
                </a:solidFill>
                <a:latin typeface="Abadi MT Condensed Light"/>
                <a:ea typeface="ＭＳ Ｐゴシック"/>
                <a:cs typeface="ＭＳ Ｐゴシック"/>
              </a:rPr>
              <a:t>algoritmi</a:t>
            </a:r>
            <a:r>
              <a:rPr lang="it-IT" sz="2800" i="1" dirty="0" smtClean="0">
                <a:solidFill>
                  <a:srgbClr val="0070C0"/>
                </a:solidFill>
                <a:latin typeface="Abadi MT Condensed Light"/>
                <a:ea typeface="ＭＳ Ｐゴシック"/>
                <a:cs typeface="ＭＳ Ｐゴシック"/>
              </a:rPr>
              <a:t>: </a:t>
            </a:r>
            <a:r>
              <a:rPr lang="it-IT" sz="2800" i="1" dirty="0" smtClean="0">
                <a:solidFill>
                  <a:srgbClr val="0070C0"/>
                </a:solidFill>
                <a:latin typeface="Abadi MT Condensed Light"/>
                <a:ea typeface="ＭＳ Ｐゴシック"/>
                <a:cs typeface="ＭＳ Ｐゴシック"/>
              </a:rPr>
              <a:t>un </a:t>
            </a:r>
            <a:r>
              <a:rPr lang="it-IT" sz="2800" i="1" dirty="0" smtClean="0">
                <a:solidFill>
                  <a:srgbClr val="0070C0"/>
                </a:solidFill>
                <a:latin typeface="Abadi MT Condensed Light"/>
                <a:ea typeface="ＭＳ Ｐゴシック"/>
                <a:cs typeface="ＭＳ Ｐゴシック"/>
              </a:rPr>
              <a:t>elemento dell’informatica </a:t>
            </a:r>
            <a:r>
              <a:rPr lang="it-IT" sz="2800" i="1" dirty="0">
                <a:solidFill>
                  <a:srgbClr val="0070C0"/>
                </a:solidFill>
                <a:latin typeface="Abadi MT Condensed Light"/>
                <a:ea typeface="ＭＳ Ｐゴシック"/>
                <a:cs typeface="ＭＳ Ｐゴシック"/>
              </a:rPr>
              <a:t>con cui tutti si ha a che </a:t>
            </a:r>
            <a:r>
              <a:rPr lang="it-IT" sz="2800" i="1" dirty="0" smtClean="0">
                <a:solidFill>
                  <a:srgbClr val="0070C0"/>
                </a:solidFill>
                <a:latin typeface="Abadi MT Condensed Light"/>
                <a:ea typeface="ＭＳ Ｐゴシック"/>
                <a:cs typeface="ＭＳ Ｐゴシック"/>
              </a:rPr>
              <a:t>fare</a:t>
            </a:r>
            <a:r>
              <a:rPr lang="it-IT" i="1" dirty="0" smtClean="0">
                <a:solidFill>
                  <a:srgbClr val="0070C0"/>
                </a:solidFill>
                <a:latin typeface="Abadi MT Condensed Light"/>
                <a:ea typeface="ＭＳ Ｐゴシック"/>
                <a:cs typeface="ＭＳ Ｐゴシック"/>
              </a:rPr>
              <a:t> </a:t>
            </a:r>
            <a:r>
              <a:rPr lang="it-IT" sz="2800" i="1" dirty="0" smtClean="0">
                <a:solidFill>
                  <a:srgbClr val="0070C0"/>
                </a:solidFill>
                <a:latin typeface="Abadi MT Condensed Light"/>
                <a:ea typeface="ＭＳ Ｐゴシック"/>
                <a:cs typeface="ＭＳ Ｐゴシック"/>
              </a:rPr>
              <a:t>prima di conoscere questo </a:t>
            </a:r>
            <a:r>
              <a:rPr lang="it-IT" sz="2800" i="1" dirty="0" smtClean="0">
                <a:solidFill>
                  <a:srgbClr val="0070C0"/>
                </a:solidFill>
                <a:latin typeface="Abadi MT Condensed Light"/>
                <a:ea typeface="ＭＳ Ｐゴシック"/>
                <a:cs typeface="ＭＳ Ｐゴシック"/>
              </a:rPr>
              <a:t>termine</a:t>
            </a:r>
            <a:endParaRPr lang="it-IT" sz="2800" i="1" dirty="0">
              <a:solidFill>
                <a:srgbClr val="0070C0"/>
              </a:solidFill>
              <a:latin typeface="Abadi MT Condensed Light"/>
              <a:ea typeface="ＭＳ Ｐゴシック"/>
              <a:cs typeface="ＭＳ Ｐゴシック"/>
            </a:endParaRPr>
          </a:p>
          <a:p>
            <a:endParaRPr lang="it-IT" dirty="0">
              <a:latin typeface="Calibri" pitchFamily="34" charset="0"/>
            </a:endParaRPr>
          </a:p>
        </p:txBody>
      </p:sp>
      <p:sp>
        <p:nvSpPr>
          <p:cNvPr id="7" name="Segnaposto data 6"/>
          <p:cNvSpPr>
            <a:spLocks noGrp="1"/>
          </p:cNvSpPr>
          <p:nvPr>
            <p:ph type="dt" sz="quarter" idx="10"/>
          </p:nvPr>
        </p:nvSpPr>
        <p:spPr/>
        <p:txBody>
          <a:bodyPr/>
          <a:lstStyle/>
          <a:p>
            <a:pPr>
              <a:defRPr/>
            </a:pPr>
            <a:r>
              <a:rPr lang="en-US"/>
              <a:t>di.unito.it    T4T</a:t>
            </a:r>
            <a:endParaRPr lang="it-IT"/>
          </a:p>
        </p:txBody>
      </p:sp>
      <p:sp>
        <p:nvSpPr>
          <p:cNvPr id="8" name="Segnaposto piè di pagina 7"/>
          <p:cNvSpPr>
            <a:spLocks noGrp="1"/>
          </p:cNvSpPr>
          <p:nvPr>
            <p:ph type="ftr" sz="quarter" idx="11"/>
          </p:nvPr>
        </p:nvSpPr>
        <p:spPr/>
        <p:txBody>
          <a:bodyPr/>
          <a:lstStyle/>
          <a:p>
            <a:pPr>
              <a:defRPr/>
            </a:pPr>
            <a:r>
              <a:rPr lang="en-US"/>
              <a:t>B. Demo - Scuola2.0</a:t>
            </a:r>
          </a:p>
        </p:txBody>
      </p:sp>
      <p:sp>
        <p:nvSpPr>
          <p:cNvPr id="9223" name="Rettangolo 8"/>
          <p:cNvSpPr>
            <a:spLocks noChangeArrowheads="1"/>
          </p:cNvSpPr>
          <p:nvPr/>
        </p:nvSpPr>
        <p:spPr bwMode="auto">
          <a:xfrm>
            <a:off x="251520" y="1268760"/>
            <a:ext cx="8569325" cy="2246313"/>
          </a:xfrm>
          <a:prstGeom prst="rect">
            <a:avLst/>
          </a:prstGeom>
          <a:noFill/>
          <a:ln w="9525">
            <a:noFill/>
            <a:miter lim="800000"/>
            <a:headEnd/>
            <a:tailEnd/>
          </a:ln>
        </p:spPr>
        <p:txBody>
          <a:bodyPr>
            <a:spAutoFit/>
          </a:bodyPr>
          <a:lstStyle/>
          <a:p>
            <a:r>
              <a:rPr lang="it-IT" sz="2800" i="1" dirty="0">
                <a:solidFill>
                  <a:srgbClr val="0070C0"/>
                </a:solidFill>
                <a:latin typeface="Abadi MT Condensed Light"/>
                <a:ea typeface="ＭＳ Ｐゴシック"/>
                <a:cs typeface="ＭＳ Ｐゴシック"/>
              </a:rPr>
              <a:t>Un esempio: </a:t>
            </a:r>
          </a:p>
          <a:p>
            <a:r>
              <a:rPr lang="it-IT" sz="2800" i="1" dirty="0">
                <a:solidFill>
                  <a:srgbClr val="0070C0"/>
                </a:solidFill>
                <a:latin typeface="Abadi MT Condensed Light"/>
                <a:ea typeface="ＭＳ Ｐゴシック"/>
                <a:cs typeface="ＭＳ Ｐゴシック"/>
              </a:rPr>
              <a:t>si usano nella scuola descrizioni </a:t>
            </a:r>
            <a:r>
              <a:rPr lang="it-IT" sz="2800" i="1" dirty="0" smtClean="0">
                <a:solidFill>
                  <a:srgbClr val="0070C0"/>
                </a:solidFill>
                <a:latin typeface="Abadi MT Condensed Light"/>
                <a:ea typeface="ＭＳ Ｐゴシック"/>
                <a:cs typeface="ＭＳ Ｐゴシック"/>
              </a:rPr>
              <a:t>precise di </a:t>
            </a:r>
            <a:r>
              <a:rPr lang="it-IT" sz="2800" i="1" dirty="0" smtClean="0">
                <a:solidFill>
                  <a:srgbClr val="0070C0"/>
                </a:solidFill>
                <a:latin typeface="Abadi MT Condensed Light"/>
                <a:ea typeface="ＭＳ Ｐゴシック"/>
                <a:cs typeface="ＭＳ Ｐゴシック"/>
              </a:rPr>
              <a:t>attività </a:t>
            </a:r>
            <a:r>
              <a:rPr lang="it-IT" sz="2800" i="1" dirty="0">
                <a:solidFill>
                  <a:srgbClr val="0070C0"/>
                </a:solidFill>
                <a:latin typeface="Abadi MT Condensed Light"/>
                <a:ea typeface="ＭＳ Ｐゴシック"/>
                <a:cs typeface="ＭＳ Ｐゴシック"/>
              </a:rPr>
              <a:t>o </a:t>
            </a:r>
            <a:r>
              <a:rPr lang="it-IT" sz="2800" i="1" dirty="0" smtClean="0">
                <a:solidFill>
                  <a:srgbClr val="0070C0"/>
                </a:solidFill>
                <a:latin typeface="Abadi MT Condensed Light"/>
                <a:ea typeface="ＭＳ Ｐゴシック"/>
                <a:cs typeface="ＭＳ Ｐゴシック"/>
              </a:rPr>
              <a:t>processi e </a:t>
            </a:r>
            <a:r>
              <a:rPr lang="it-IT" sz="2800" i="1" dirty="0">
                <a:solidFill>
                  <a:srgbClr val="0070C0"/>
                </a:solidFill>
                <a:latin typeface="Abadi MT Condensed Light"/>
                <a:ea typeface="ＭＳ Ｐゴシック"/>
                <a:cs typeface="ＭＳ Ｐゴシック"/>
              </a:rPr>
              <a:t>comprensibili per le persone cui sono dirette? Pensiamo in particolare a descrizione dirette agli studenti</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ppt_x"/>
                                          </p:val>
                                        </p:tav>
                                        <p:tav tm="100000">
                                          <p:val>
                                            <p:strVal val="#ppt_x"/>
                                          </p:val>
                                        </p:tav>
                                      </p:tavLst>
                                    </p:anim>
                                    <p:anim calcmode="lin" valueType="num">
                                      <p:cBhvr additive="base">
                                        <p:cTn id="14"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0825" y="981075"/>
            <a:ext cx="8713788" cy="4824413"/>
          </a:xfrm>
          <a:prstGeom prst="rect">
            <a:avLst/>
          </a:prstGeom>
          <a:solidFill>
            <a:schemeClr val="bg1"/>
          </a:solidFill>
          <a:ln w="41275" cmpd="sng">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3" name="Rectangle 2"/>
          <p:cNvSpPr>
            <a:spLocks noGrp="1"/>
          </p:cNvSpPr>
          <p:nvPr>
            <p:ph type="title"/>
          </p:nvPr>
        </p:nvSpPr>
        <p:spPr>
          <a:xfrm>
            <a:off x="250825" y="188913"/>
            <a:ext cx="6480175" cy="900112"/>
          </a:xfrm>
        </p:spPr>
        <p:txBody>
          <a:bodyPr/>
          <a:lstStyle/>
          <a:p>
            <a:pPr marL="379413" indent="-379413" algn="l" eaLnBrk="1" hangingPunct="1">
              <a:lnSpc>
                <a:spcPct val="90000"/>
              </a:lnSpc>
              <a:buSzPct val="45000"/>
              <a:buFont typeface="StarSymbol"/>
              <a:buNone/>
            </a:pPr>
            <a:r>
              <a:rPr lang="it-IT" sz="2800" i="1" smtClean="0">
                <a:solidFill>
                  <a:srgbClr val="FF0000"/>
                </a:solidFill>
                <a:latin typeface="Abadi MT Condensed Light"/>
                <a:ea typeface="ＭＳ Ｐゴシック"/>
                <a:cs typeface="ＭＳ Ｐゴシック"/>
              </a:rPr>
              <a:t>tabella ALLARME</a:t>
            </a:r>
          </a:p>
        </p:txBody>
      </p:sp>
      <p:sp>
        <p:nvSpPr>
          <p:cNvPr id="10244" name="Segnaposto contenuto 3"/>
          <p:cNvSpPr>
            <a:spLocks noGrp="1"/>
          </p:cNvSpPr>
          <p:nvPr>
            <p:ph idx="1"/>
          </p:nvPr>
        </p:nvSpPr>
        <p:spPr>
          <a:xfrm>
            <a:off x="395288" y="1268413"/>
            <a:ext cx="8280400" cy="3960812"/>
          </a:xfrm>
          <a:ln w="60325">
            <a:solidFill>
              <a:srgbClr val="7030A0"/>
            </a:solidFill>
            <a:prstDash val="dashDot"/>
          </a:ln>
        </p:spPr>
        <p:txBody>
          <a:bodyPr lIns="91440" tIns="45720" rIns="91440" bIns="45720"/>
          <a:lstStyle/>
          <a:p>
            <a:pPr marL="450850" indent="-268288" eaLnBrk="1" hangingPunct="1">
              <a:spcBef>
                <a:spcPct val="0"/>
              </a:spcBef>
              <a:spcAft>
                <a:spcPct val="0"/>
              </a:spcAft>
              <a:buSzPct val="45000"/>
              <a:buFont typeface="Arial" pitchFamily="34" charset="0"/>
              <a:buNone/>
            </a:pPr>
            <a:r>
              <a:rPr lang="it-IT" sz="2800" i="1" smtClean="0">
                <a:solidFill>
                  <a:schemeClr val="tx2"/>
                </a:solidFill>
                <a:latin typeface="Abadi MT Condensed Light"/>
                <a:ea typeface="ＭＳ Ｐゴシック"/>
                <a:cs typeface="ＭＳ Ｐゴシック"/>
              </a:rPr>
              <a:t>Quando suona il segnale di ALLARME: </a:t>
            </a:r>
          </a:p>
          <a:p>
            <a:pPr marL="450850" indent="-268288" eaLnBrk="1" hangingPunct="1">
              <a:spcBef>
                <a:spcPct val="0"/>
              </a:spcBef>
              <a:spcAft>
                <a:spcPct val="0"/>
              </a:spcAft>
              <a:buSzPct val="45000"/>
              <a:buFont typeface="StarSymbol"/>
              <a:buChar char="●"/>
            </a:pPr>
            <a:r>
              <a:rPr lang="it-IT" sz="2400" smtClean="0">
                <a:latin typeface="Arial" pitchFamily="34" charset="0"/>
                <a:ea typeface="Arial Unicode MS" pitchFamily="34" charset="-128"/>
                <a:cs typeface="Tahoma" pitchFamily="34" charset="0"/>
              </a:rPr>
              <a:t>Interrompere ogni attività;</a:t>
            </a:r>
          </a:p>
          <a:p>
            <a:pPr marL="450850" indent="-268288" eaLnBrk="1" hangingPunct="1">
              <a:spcBef>
                <a:spcPct val="0"/>
              </a:spcBef>
              <a:spcAft>
                <a:spcPct val="0"/>
              </a:spcAft>
              <a:buSzPct val="45000"/>
              <a:buFont typeface="StarSymbol"/>
              <a:buChar char="●"/>
            </a:pPr>
            <a:r>
              <a:rPr lang="it-IT" sz="2400" smtClean="0">
                <a:latin typeface="Arial" pitchFamily="34" charset="0"/>
                <a:ea typeface="Arial Unicode MS" pitchFamily="34" charset="-128"/>
                <a:cs typeface="Tahoma" pitchFamily="34" charset="0"/>
              </a:rPr>
              <a:t>Lasciare dove sono gli oggetti personali, prendendo un indumento per proteggersi dal freddo soltanto se a portata di mano</a:t>
            </a:r>
          </a:p>
          <a:p>
            <a:pPr marL="450850" indent="-268288" eaLnBrk="1" hangingPunct="1">
              <a:spcBef>
                <a:spcPct val="0"/>
              </a:spcBef>
              <a:spcAft>
                <a:spcPct val="0"/>
              </a:spcAft>
              <a:buSzPct val="45000"/>
              <a:buFont typeface="StarSymbol"/>
              <a:buChar char="●"/>
            </a:pPr>
            <a:r>
              <a:rPr lang="it-IT" sz="2400" smtClean="0">
                <a:latin typeface="Arial" pitchFamily="34" charset="0"/>
                <a:ea typeface="Arial Unicode MS" pitchFamily="34" charset="-128"/>
                <a:cs typeface="Tahoma" pitchFamily="34" charset="0"/>
              </a:rPr>
              <a:t>in silenzio mettersi in fila dietro agli alunni apri fila, per ultimi gli alunni serra fila</a:t>
            </a:r>
          </a:p>
          <a:p>
            <a:pPr marL="450850" indent="-268288" eaLnBrk="1" hangingPunct="1">
              <a:spcBef>
                <a:spcPct val="0"/>
              </a:spcBef>
              <a:spcAft>
                <a:spcPct val="0"/>
              </a:spcAft>
              <a:buSzPct val="45000"/>
              <a:buFont typeface="StarSymbol"/>
              <a:buChar char="●"/>
            </a:pPr>
            <a:r>
              <a:rPr lang="it-IT" sz="2400" smtClean="0">
                <a:latin typeface="Arial" pitchFamily="34" charset="0"/>
                <a:ea typeface="Arial Unicode MS" pitchFamily="34" charset="-128"/>
                <a:cs typeface="Tahoma" pitchFamily="34" charset="0"/>
              </a:rPr>
              <a:t>senza correre nè spingere i compagni, abbandonare il locale seguendo il proprio insegnante;</a:t>
            </a:r>
          </a:p>
          <a:p>
            <a:pPr marL="450850" indent="-268288" eaLnBrk="1" hangingPunct="1">
              <a:spcBef>
                <a:spcPct val="0"/>
              </a:spcBef>
              <a:spcAft>
                <a:spcPct val="0"/>
              </a:spcAft>
              <a:buSzPct val="45000"/>
              <a:buFont typeface="StarSymbol"/>
              <a:buChar char="●"/>
            </a:pPr>
            <a:r>
              <a:rPr lang="it-IT" sz="2400" smtClean="0">
                <a:latin typeface="Arial" pitchFamily="34" charset="0"/>
                <a:ea typeface="Arial Unicode MS" pitchFamily="34" charset="-128"/>
                <a:cs typeface="Tahoma" pitchFamily="34" charset="0"/>
              </a:rPr>
              <a:t>………</a:t>
            </a:r>
          </a:p>
          <a:p>
            <a:pPr marL="450850" indent="-268288" eaLnBrk="1" hangingPunct="1">
              <a:spcBef>
                <a:spcPct val="0"/>
              </a:spcBef>
              <a:spcAft>
                <a:spcPct val="0"/>
              </a:spcAft>
              <a:buSzPct val="45000"/>
              <a:buFont typeface="StarSymbol"/>
              <a:buChar char="●"/>
            </a:pPr>
            <a:endParaRPr lang="it-IT" sz="1200" smtClean="0">
              <a:latin typeface="Arial" pitchFamily="34" charset="0"/>
              <a:ea typeface="Arial Unicode MS" pitchFamily="34" charset="-128"/>
              <a:cs typeface="Tahoma" pitchFamily="34" charset="0"/>
            </a:endParaRPr>
          </a:p>
        </p:txBody>
      </p:sp>
      <p:sp>
        <p:nvSpPr>
          <p:cNvPr id="10245" name="Rectangle 2"/>
          <p:cNvSpPr>
            <a:spLocks noGrp="1"/>
          </p:cNvSpPr>
          <p:nvPr>
            <p:ph type="title"/>
          </p:nvPr>
        </p:nvSpPr>
        <p:spPr>
          <a:xfrm>
            <a:off x="3419475" y="0"/>
            <a:ext cx="6480175" cy="900113"/>
          </a:xfrm>
        </p:spPr>
        <p:txBody>
          <a:bodyPr/>
          <a:lstStyle/>
          <a:p>
            <a:pPr marL="379413" indent="-379413" eaLnBrk="1" hangingPunct="1">
              <a:lnSpc>
                <a:spcPct val="90000"/>
              </a:lnSpc>
              <a:buSzPct val="45000"/>
              <a:buFont typeface="StarSymbol"/>
              <a:buNone/>
            </a:pPr>
            <a:r>
              <a:rPr lang="it-IT" sz="2800" smtClean="0">
                <a:solidFill>
                  <a:schemeClr val="tx2"/>
                </a:solidFill>
                <a:latin typeface="Abadi MT Condensed Light"/>
                <a:ea typeface="ＭＳ Ｐゴシック"/>
                <a:cs typeface="ＭＳ Ｐゴシック"/>
              </a:rPr>
              <a:t> </a:t>
            </a:r>
            <a:endParaRPr lang="it-IT" sz="2800" i="1" smtClean="0">
              <a:solidFill>
                <a:schemeClr val="tx2"/>
              </a:solidFill>
              <a:latin typeface="Abadi MT Condensed Light"/>
              <a:ea typeface="ＭＳ Ｐゴシック"/>
              <a:cs typeface="ＭＳ Ｐゴシック"/>
            </a:endParaRPr>
          </a:p>
        </p:txBody>
      </p:sp>
      <p:sp>
        <p:nvSpPr>
          <p:cNvPr id="6" name="Segnaposto data 5"/>
          <p:cNvSpPr>
            <a:spLocks noGrp="1"/>
          </p:cNvSpPr>
          <p:nvPr>
            <p:ph type="dt" sz="quarter" idx="10"/>
          </p:nvPr>
        </p:nvSpPr>
        <p:spPr/>
        <p:txBody>
          <a:bodyPr/>
          <a:lstStyle/>
          <a:p>
            <a:pPr>
              <a:defRPr/>
            </a:pPr>
            <a:r>
              <a:rPr lang="en-US"/>
              <a:t>di.unito.it    T4T</a:t>
            </a:r>
            <a:endParaRPr lang="it-IT"/>
          </a:p>
        </p:txBody>
      </p:sp>
      <p:sp>
        <p:nvSpPr>
          <p:cNvPr id="7" name="Segnaposto piè di pagina 6"/>
          <p:cNvSpPr>
            <a:spLocks noGrp="1"/>
          </p:cNvSpPr>
          <p:nvPr>
            <p:ph type="ftr" sz="quarter" idx="11"/>
          </p:nvPr>
        </p:nvSpPr>
        <p:spPr/>
        <p:txBody>
          <a:bodyPr/>
          <a:lstStyle/>
          <a:p>
            <a:pPr>
              <a:defRPr/>
            </a:pPr>
            <a:r>
              <a:rPr lang="en-US"/>
              <a:t>B. Demo - Scuola2.0</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79388" y="179388"/>
            <a:ext cx="5400675" cy="512762"/>
          </a:xfrm>
        </p:spPr>
        <p:txBody>
          <a:bodyPr/>
          <a:lstStyle/>
          <a:p>
            <a:pPr marL="379413" indent="-379413" eaLnBrk="1" hangingPunct="1">
              <a:lnSpc>
                <a:spcPct val="90000"/>
              </a:lnSpc>
              <a:buSzPct val="45000"/>
              <a:buFont typeface="StarSymbol"/>
              <a:buNone/>
            </a:pPr>
            <a:r>
              <a:rPr lang="it-IT" sz="2800" smtClean="0">
                <a:solidFill>
                  <a:srgbClr val="FF0000"/>
                </a:solidFill>
                <a:latin typeface="Abadi MT Condensed Light"/>
                <a:ea typeface="ＭＳ Ｐゴシック"/>
                <a:cs typeface="ＭＳ Ｐゴシック"/>
              </a:rPr>
              <a:t> </a:t>
            </a:r>
            <a:r>
              <a:rPr lang="it-IT" sz="2800" i="1" smtClean="0">
                <a:solidFill>
                  <a:srgbClr val="FF0000"/>
                </a:solidFill>
                <a:latin typeface="Abadi MT Condensed Light"/>
                <a:ea typeface="ＭＳ Ｐゴシック"/>
                <a:cs typeface="ＭＳ Ｐゴシック"/>
              </a:rPr>
              <a:t>Gli algoritmi: tabella ALLARME</a:t>
            </a:r>
          </a:p>
        </p:txBody>
      </p:sp>
      <p:sp>
        <p:nvSpPr>
          <p:cNvPr id="11267" name="Rectangle 2"/>
          <p:cNvSpPr>
            <a:spLocks noGrp="1"/>
          </p:cNvSpPr>
          <p:nvPr>
            <p:ph type="title"/>
          </p:nvPr>
        </p:nvSpPr>
        <p:spPr>
          <a:xfrm>
            <a:off x="395288" y="908050"/>
            <a:ext cx="5903912" cy="504825"/>
          </a:xfrm>
          <a:ln>
            <a:solidFill>
              <a:schemeClr val="accent1">
                <a:alpha val="96861"/>
              </a:schemeClr>
            </a:solidFill>
          </a:ln>
        </p:spPr>
        <p:txBody>
          <a:bodyPr/>
          <a:lstStyle/>
          <a:p>
            <a:pPr marL="379413" indent="-379413" eaLnBrk="1" hangingPunct="1">
              <a:lnSpc>
                <a:spcPct val="90000"/>
              </a:lnSpc>
              <a:buSzPct val="45000"/>
              <a:buFont typeface="StarSymbol"/>
              <a:buNone/>
            </a:pPr>
            <a:r>
              <a:rPr lang="it-IT" sz="2800" smtClean="0">
                <a:latin typeface="Times New Roman" pitchFamily="18" charset="0"/>
                <a:ea typeface="ＭＳ Ｐゴシック"/>
                <a:cs typeface="ＭＳ Ｐゴシック"/>
              </a:rPr>
              <a:t>Interrompere ogni attività</a:t>
            </a:r>
            <a:endParaRPr lang="it-IT" sz="2800" i="1" smtClean="0">
              <a:solidFill>
                <a:schemeClr val="tx2"/>
              </a:solidFill>
              <a:latin typeface="Abadi MT Condensed Light"/>
              <a:ea typeface="ＭＳ Ｐゴシック"/>
              <a:cs typeface="ＭＳ Ｐゴシック"/>
            </a:endParaRPr>
          </a:p>
        </p:txBody>
      </p:sp>
      <p:sp>
        <p:nvSpPr>
          <p:cNvPr id="7172" name="Rectangle 2"/>
          <p:cNvSpPr txBox="1">
            <a:spLocks noGrp="1"/>
          </p:cNvSpPr>
          <p:nvPr>
            <p:ph type="title"/>
          </p:nvPr>
        </p:nvSpPr>
        <p:spPr>
          <a:xfrm>
            <a:off x="395288" y="1773238"/>
            <a:ext cx="8569325" cy="1008062"/>
          </a:xfrm>
          <a:ln>
            <a:solidFill>
              <a:schemeClr val="accent1">
                <a:alpha val="98038"/>
              </a:schemeClr>
            </a:solidFill>
          </a:ln>
        </p:spPr>
        <p:txBody>
          <a:bodyPr rtlCol="0">
            <a:normAutofit fontScale="90000"/>
          </a:bodyPr>
          <a:lstStyle/>
          <a:p>
            <a:pPr eaLnBrk="1" fontAlgn="auto" hangingPunct="1">
              <a:lnSpc>
                <a:spcPct val="90000"/>
              </a:lnSpc>
              <a:spcAft>
                <a:spcPts val="0"/>
              </a:spcAft>
              <a:buSzPct val="45000"/>
              <a:buFont typeface="StarSymbol"/>
              <a:buNone/>
              <a:defRPr/>
            </a:pPr>
            <a:r>
              <a:rPr sz="2800" smtClean="0">
                <a:latin typeface="Times New Roman" pitchFamily="18" charset="0"/>
                <a:ea typeface="ＭＳ Ｐゴシック"/>
                <a:cs typeface="ＭＳ Ｐゴシック"/>
              </a:rPr>
              <a:t>Lasciare dove sono gli oggetti personali, prendendo un indumento per proteggersi dal freddo soltanto se a portata di mano</a:t>
            </a:r>
            <a:endParaRPr sz="2800" i="1" smtClean="0">
              <a:solidFill>
                <a:schemeClr val="tx2"/>
              </a:solidFill>
              <a:latin typeface="Abadi MT Condensed Light"/>
              <a:ea typeface="ＭＳ Ｐゴシック"/>
              <a:cs typeface="ＭＳ Ｐゴシック"/>
            </a:endParaRPr>
          </a:p>
        </p:txBody>
      </p:sp>
      <p:sp>
        <p:nvSpPr>
          <p:cNvPr id="7" name="Freccia in giù 6"/>
          <p:cNvSpPr/>
          <p:nvPr/>
        </p:nvSpPr>
        <p:spPr>
          <a:xfrm>
            <a:off x="2771775" y="1412875"/>
            <a:ext cx="576263"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Freccia in giù 7"/>
          <p:cNvSpPr/>
          <p:nvPr/>
        </p:nvSpPr>
        <p:spPr>
          <a:xfrm>
            <a:off x="2843213" y="2781300"/>
            <a:ext cx="576262"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175" name="Rectangle 2"/>
          <p:cNvSpPr txBox="1">
            <a:spLocks noGrp="1"/>
          </p:cNvSpPr>
          <p:nvPr>
            <p:ph type="title"/>
          </p:nvPr>
        </p:nvSpPr>
        <p:spPr>
          <a:xfrm>
            <a:off x="323850" y="3213100"/>
            <a:ext cx="8569325" cy="936625"/>
          </a:xfrm>
          <a:ln>
            <a:solidFill>
              <a:schemeClr val="tx1">
                <a:alpha val="98038"/>
              </a:schemeClr>
            </a:solidFill>
          </a:ln>
        </p:spPr>
        <p:txBody>
          <a:bodyPr rtlCol="0">
            <a:normAutofit fontScale="90000"/>
          </a:bodyPr>
          <a:lstStyle/>
          <a:p>
            <a:pPr marL="182563" eaLnBrk="1" fontAlgn="auto" hangingPunct="1">
              <a:spcAft>
                <a:spcPts val="0"/>
              </a:spcAft>
              <a:defRPr/>
            </a:pPr>
            <a:r>
              <a:rPr sz="2800" smtClean="0">
                <a:latin typeface="Times New Roman" pitchFamily="18" charset="0"/>
                <a:ea typeface="ＭＳ Ｐゴシック"/>
                <a:cs typeface="ＭＳ Ｐゴシック"/>
              </a:rPr>
              <a:t>In silenzio mettersi in fila dietro agli alunni apri fila, per ultimi gli alunni serra fila</a:t>
            </a:r>
          </a:p>
        </p:txBody>
      </p:sp>
      <p:sp>
        <p:nvSpPr>
          <p:cNvPr id="7176" name="Rectangle 2"/>
          <p:cNvSpPr txBox="1">
            <a:spLocks noGrp="1"/>
          </p:cNvSpPr>
          <p:nvPr>
            <p:ph type="title"/>
          </p:nvPr>
        </p:nvSpPr>
        <p:spPr>
          <a:xfrm>
            <a:off x="323850" y="4508500"/>
            <a:ext cx="8569325" cy="936625"/>
          </a:xfrm>
          <a:ln>
            <a:solidFill>
              <a:schemeClr val="tx1">
                <a:alpha val="98038"/>
              </a:schemeClr>
            </a:solidFill>
          </a:ln>
        </p:spPr>
        <p:txBody>
          <a:bodyPr rtlCol="0">
            <a:normAutofit fontScale="90000"/>
          </a:bodyPr>
          <a:lstStyle/>
          <a:p>
            <a:pPr marL="182563" eaLnBrk="1" fontAlgn="auto" hangingPunct="1">
              <a:spcAft>
                <a:spcPts val="0"/>
              </a:spcAft>
              <a:defRPr/>
            </a:pPr>
            <a:r>
              <a:rPr sz="2800" smtClean="0">
                <a:latin typeface="Times New Roman" pitchFamily="18" charset="0"/>
                <a:ea typeface="ＭＳ Ｐゴシック"/>
                <a:cs typeface="ＭＳ Ｐゴシック"/>
              </a:rPr>
              <a:t>Senza correre nè spingere i compagni, sempre in fila, abbandonare il locale seguendo il proprio insegnante</a:t>
            </a:r>
          </a:p>
        </p:txBody>
      </p:sp>
      <p:sp>
        <p:nvSpPr>
          <p:cNvPr id="11" name="Freccia in giù 10"/>
          <p:cNvSpPr/>
          <p:nvPr/>
        </p:nvSpPr>
        <p:spPr>
          <a:xfrm>
            <a:off x="2843213" y="4221163"/>
            <a:ext cx="576262" cy="287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Freccia in giù 11"/>
          <p:cNvSpPr/>
          <p:nvPr/>
        </p:nvSpPr>
        <p:spPr>
          <a:xfrm>
            <a:off x="2843213" y="5516563"/>
            <a:ext cx="576262"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275" name="Rectangle 2"/>
          <p:cNvSpPr>
            <a:spLocks noGrp="1"/>
          </p:cNvSpPr>
          <p:nvPr>
            <p:ph type="title"/>
          </p:nvPr>
        </p:nvSpPr>
        <p:spPr>
          <a:xfrm>
            <a:off x="539750" y="5876925"/>
            <a:ext cx="8280400" cy="647700"/>
          </a:xfrm>
        </p:spPr>
        <p:txBody>
          <a:bodyPr/>
          <a:lstStyle/>
          <a:p>
            <a:pPr marL="379413" indent="-379413" eaLnBrk="1" hangingPunct="1">
              <a:lnSpc>
                <a:spcPct val="90000"/>
              </a:lnSpc>
              <a:buSzPct val="45000"/>
              <a:buFont typeface="StarSymbol"/>
              <a:buNone/>
            </a:pPr>
            <a:r>
              <a:rPr lang="it-IT" sz="2800" smtClean="0">
                <a:latin typeface="Times New Roman" pitchFamily="18" charset="0"/>
                <a:ea typeface="ＭＳ Ｐゴシック"/>
                <a:cs typeface="ＭＳ Ｐゴシック"/>
              </a:rPr>
              <a:t>…………………………..  </a:t>
            </a:r>
            <a:r>
              <a:rPr lang="it-IT" sz="2800" smtClean="0">
                <a:solidFill>
                  <a:srgbClr val="FF0000"/>
                </a:solidFill>
                <a:latin typeface="Times New Roman" pitchFamily="18" charset="0"/>
                <a:ea typeface="ＭＳ Ｐゴシック"/>
                <a:cs typeface="ＭＳ Ｐゴシック"/>
              </a:rPr>
              <a:t>una sequenza di azioni</a:t>
            </a:r>
            <a:endParaRPr lang="it-IT" sz="2800" i="1" smtClean="0">
              <a:solidFill>
                <a:srgbClr val="FF0000"/>
              </a:solidFill>
              <a:latin typeface="Abadi MT Condensed Light"/>
              <a:ea typeface="ＭＳ Ｐゴシック"/>
              <a:cs typeface="ＭＳ Ｐゴシック"/>
            </a:endParaRPr>
          </a:p>
        </p:txBody>
      </p:sp>
      <p:sp>
        <p:nvSpPr>
          <p:cNvPr id="13" name="Segnaposto data 12"/>
          <p:cNvSpPr>
            <a:spLocks noGrp="1"/>
          </p:cNvSpPr>
          <p:nvPr>
            <p:ph type="dt" sz="quarter" idx="10"/>
          </p:nvPr>
        </p:nvSpPr>
        <p:spPr/>
        <p:txBody>
          <a:bodyPr/>
          <a:lstStyle/>
          <a:p>
            <a:pPr>
              <a:defRPr/>
            </a:pPr>
            <a:r>
              <a:rPr lang="en-US"/>
              <a:t>di.unito.it    T4T</a:t>
            </a:r>
            <a:endParaRPr lang="it-IT"/>
          </a:p>
        </p:txBody>
      </p:sp>
      <p:sp>
        <p:nvSpPr>
          <p:cNvPr id="14" name="Segnaposto piè di pagina 13"/>
          <p:cNvSpPr>
            <a:spLocks noGrp="1"/>
          </p:cNvSpPr>
          <p:nvPr>
            <p:ph type="ftr" sz="quarter" idx="11"/>
          </p:nvPr>
        </p:nvSpPr>
        <p:spPr/>
        <p:txBody>
          <a:bodyPr/>
          <a:lstStyle/>
          <a:p>
            <a:pPr>
              <a:defRPr/>
            </a:pPr>
            <a:r>
              <a:rPr lang="en-US"/>
              <a:t>B. Demo - Scuola2.0</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323850" y="0"/>
            <a:ext cx="8820150" cy="720725"/>
          </a:xfrm>
        </p:spPr>
        <p:txBody>
          <a:bodyPr/>
          <a:lstStyle/>
          <a:p>
            <a:pPr marL="379413" indent="-379413" algn="l" eaLnBrk="1" hangingPunct="1">
              <a:lnSpc>
                <a:spcPct val="90000"/>
              </a:lnSpc>
              <a:buSzPct val="45000"/>
              <a:buFont typeface="StarSymbol"/>
              <a:buNone/>
            </a:pPr>
            <a:r>
              <a:rPr lang="it-IT" sz="2800" i="1" smtClean="0">
                <a:solidFill>
                  <a:srgbClr val="FF0000"/>
                </a:solidFill>
                <a:latin typeface="Abadi MT Condensed Light"/>
                <a:ea typeface="ＭＳ Ｐゴシック"/>
                <a:cs typeface="ＭＳ Ｐゴシック"/>
              </a:rPr>
              <a:t>Algoritmi anche nella vita di tutti i giorni</a:t>
            </a:r>
          </a:p>
        </p:txBody>
      </p:sp>
      <p:sp>
        <p:nvSpPr>
          <p:cNvPr id="12291" name="Segnaposto contenuto 4"/>
          <p:cNvSpPr>
            <a:spLocks noGrp="1"/>
          </p:cNvSpPr>
          <p:nvPr>
            <p:ph idx="1"/>
          </p:nvPr>
        </p:nvSpPr>
        <p:spPr>
          <a:xfrm>
            <a:off x="0" y="836613"/>
            <a:ext cx="8553450" cy="504825"/>
          </a:xfrm>
        </p:spPr>
        <p:txBody>
          <a:bodyPr/>
          <a:lstStyle/>
          <a:p>
            <a:pPr eaLnBrk="1" hangingPunct="1">
              <a:spcBef>
                <a:spcPct val="0"/>
              </a:spcBef>
              <a:spcAft>
                <a:spcPts val="1413"/>
              </a:spcAft>
            </a:pPr>
            <a:r>
              <a:rPr lang="it-IT" smtClean="0">
                <a:latin typeface="Arial" pitchFamily="34" charset="0"/>
                <a:ea typeface="Arial Unicode MS" pitchFamily="34" charset="-128"/>
                <a:cs typeface="Tahoma" pitchFamily="34" charset="0"/>
              </a:rPr>
              <a:t>Tornare a casa da scuola: </a:t>
            </a:r>
            <a:endParaRPr lang="en-US" smtClean="0">
              <a:latin typeface="Arial" pitchFamily="34" charset="0"/>
              <a:ea typeface="Arial Unicode MS" pitchFamily="34" charset="-128"/>
              <a:cs typeface="Tahoma" pitchFamily="34" charset="0"/>
            </a:endParaRPr>
          </a:p>
        </p:txBody>
      </p:sp>
      <p:pic>
        <p:nvPicPr>
          <p:cNvPr id="12292" name="Immagine 6" descr="Scuola-pane-casa.bmp"/>
          <p:cNvPicPr>
            <a:picLocks noChangeAspect="1"/>
          </p:cNvPicPr>
          <p:nvPr/>
        </p:nvPicPr>
        <p:blipFill>
          <a:blip r:embed="rId3" cstate="print"/>
          <a:srcRect/>
          <a:stretch>
            <a:fillRect/>
          </a:stretch>
        </p:blipFill>
        <p:spPr bwMode="auto">
          <a:xfrm>
            <a:off x="468313" y="1773238"/>
            <a:ext cx="8531225" cy="3783012"/>
          </a:xfrm>
          <a:prstGeom prst="rect">
            <a:avLst/>
          </a:prstGeom>
          <a:noFill/>
          <a:ln w="9525">
            <a:noFill/>
            <a:miter lim="800000"/>
            <a:headEnd/>
            <a:tailEnd/>
          </a:ln>
        </p:spPr>
      </p:pic>
      <p:sp>
        <p:nvSpPr>
          <p:cNvPr id="5" name="Segnaposto data 4"/>
          <p:cNvSpPr>
            <a:spLocks noGrp="1"/>
          </p:cNvSpPr>
          <p:nvPr>
            <p:ph type="dt" sz="quarter" idx="10"/>
          </p:nvPr>
        </p:nvSpPr>
        <p:spPr/>
        <p:txBody>
          <a:bodyPr/>
          <a:lstStyle/>
          <a:p>
            <a:pPr>
              <a:defRPr/>
            </a:pPr>
            <a:r>
              <a:rPr lang="en-US"/>
              <a:t>di.unito.it    T4T</a:t>
            </a:r>
            <a:endParaRPr lang="it-IT"/>
          </a:p>
        </p:txBody>
      </p:sp>
      <p:sp>
        <p:nvSpPr>
          <p:cNvPr id="6" name="Segnaposto piè di pagina 5"/>
          <p:cNvSpPr>
            <a:spLocks noGrp="1"/>
          </p:cNvSpPr>
          <p:nvPr>
            <p:ph type="ftr" sz="quarter" idx="11"/>
          </p:nvPr>
        </p:nvSpPr>
        <p:spPr/>
        <p:txBody>
          <a:bodyPr/>
          <a:lstStyle/>
          <a:p>
            <a:pPr>
              <a:defRPr/>
            </a:pPr>
            <a:r>
              <a:rPr lang="en-US"/>
              <a:t>B. Demo - Scuola2.0</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1416</TotalTime>
  <Words>1455</Words>
  <Application>Microsoft Office PowerPoint</Application>
  <PresentationFormat>Presentazione su schermo (4:3)</PresentationFormat>
  <Paragraphs>174</Paragraphs>
  <Slides>27</Slides>
  <Notes>7</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di Office</vt:lpstr>
      <vt:lpstr>Diapositiva 1</vt:lpstr>
      <vt:lpstr>Indice:</vt:lpstr>
      <vt:lpstr>una diversa presenza dell’informatica nella scuola:</vt:lpstr>
      <vt:lpstr>Diapositiva 4</vt:lpstr>
      <vt:lpstr>Diapositiva 5</vt:lpstr>
      <vt:lpstr>Di informatica nelle scuole già ce n’è fin dalla scuola primaria ma non ne siamo consapevoli</vt:lpstr>
      <vt:lpstr>tabella ALLARME</vt:lpstr>
      <vt:lpstr> Gli algoritmi: tabella ALLARME</vt:lpstr>
      <vt:lpstr>Algoritmi anche nella vita di tutti i giorni</vt:lpstr>
      <vt:lpstr>Gli algoritmi a scuola e nella vita di tutti i giorni</vt:lpstr>
      <vt:lpstr>Algoritmi a scuola e nella vita di tutti i giorni</vt:lpstr>
      <vt:lpstr>Diapositiva 12</vt:lpstr>
      <vt:lpstr>Quali attività scegliere ?</vt:lpstr>
      <vt:lpstr>Diapositiva 14</vt:lpstr>
      <vt:lpstr>le attività delle nostre proposte hanno tenuto conto dei suggerimenti che provengono dagli insegnanti T4T :</vt:lpstr>
      <vt:lpstr>Diapositiva 16</vt:lpstr>
      <vt:lpstr>Respect of humanities in education summarized in</vt:lpstr>
      <vt:lpstr>From T4T experience:</vt:lpstr>
      <vt:lpstr>Diapositiva 19</vt:lpstr>
      <vt:lpstr>Presentato un lavoro alla Teachers’ ISSEP Conference, Lubiana, 2015</vt:lpstr>
      <vt:lpstr>Diapositiva 21</vt:lpstr>
      <vt:lpstr>Cappuccetto rosso classe 4 C</vt:lpstr>
      <vt:lpstr>Quali attività scelte?</vt:lpstr>
      <vt:lpstr>Come condurre gli incontri di aggiornamento:</vt:lpstr>
      <vt:lpstr>Teachers appreciated the approach</vt:lpstr>
      <vt:lpstr>From T4T experience:</vt:lpstr>
      <vt:lpstr>Diapositiva 27</vt:lpstr>
    </vt:vector>
  </TitlesOfParts>
  <Company>Università di Torino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Bdemo</dc:creator>
  <cp:lastModifiedBy>Bdemo</cp:lastModifiedBy>
  <cp:revision>47</cp:revision>
  <dcterms:created xsi:type="dcterms:W3CDTF">2015-05-22T13:42:26Z</dcterms:created>
  <dcterms:modified xsi:type="dcterms:W3CDTF">2016-12-01T10:58:19Z</dcterms:modified>
</cp:coreProperties>
</file>