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3" r:id="rId5"/>
    <p:sldId id="258" r:id="rId6"/>
    <p:sldId id="260" r:id="rId7"/>
    <p:sldId id="259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371A7-6BB1-4C83-BB71-895C01F3F383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BB12C-20B0-4D15-A632-24B91DF51F16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BB12C-20B0-4D15-A632-24B91DF51F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26DD0-6397-4AB7-A8A4-3407008A6495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C9DC-35F4-4F3F-A492-841192112F46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forlizzi@univaq.it" TargetMode="External"/><Relationship Id="rId2" Type="http://schemas.openxmlformats.org/officeDocument/2006/relationships/hyperlink" Target="mailto:barbara@di.unito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laria.pagliuca215@edu.unito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it-IT" b="1" i="1" dirty="0">
                <a:solidFill>
                  <a:srgbClr val="FF0000"/>
                </a:solidFill>
              </a:rPr>
              <a:t>Decostruire una storia per costruire la nostra </a:t>
            </a:r>
            <a:r>
              <a:rPr lang="it-IT" b="1" i="1" dirty="0" smtClean="0">
                <a:solidFill>
                  <a:srgbClr val="FF0000"/>
                </a:solidFill>
              </a:rPr>
              <a:t>storia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992888" cy="3168352"/>
          </a:xfrm>
        </p:spPr>
        <p:txBody>
          <a:bodyPr>
            <a:noAutofit/>
          </a:bodyPr>
          <a:lstStyle/>
          <a:p>
            <a:pPr marL="182563" indent="-182563"/>
            <a:r>
              <a:rPr lang="it-IT" sz="2800" i="1" dirty="0" err="1">
                <a:solidFill>
                  <a:srgbClr val="002060"/>
                </a:solidFill>
              </a:rPr>
              <a:t>G.Barbara</a:t>
            </a:r>
            <a:r>
              <a:rPr lang="it-IT" sz="2800" i="1" dirty="0">
                <a:solidFill>
                  <a:srgbClr val="002060"/>
                </a:solidFill>
              </a:rPr>
              <a:t> </a:t>
            </a:r>
            <a:r>
              <a:rPr lang="it-IT" sz="2800" i="1" dirty="0" smtClean="0">
                <a:solidFill>
                  <a:srgbClr val="002060"/>
                </a:solidFill>
              </a:rPr>
              <a:t>Demo</a:t>
            </a:r>
            <a:r>
              <a:rPr lang="it-IT" sz="2800" i="1" baseline="30000" dirty="0" smtClean="0">
                <a:solidFill>
                  <a:srgbClr val="002060"/>
                </a:solidFill>
              </a:rPr>
              <a:t>[1]</a:t>
            </a:r>
            <a:r>
              <a:rPr lang="it-IT" sz="2800" i="1" dirty="0" smtClean="0">
                <a:solidFill>
                  <a:srgbClr val="002060"/>
                </a:solidFill>
              </a:rPr>
              <a:t>, Luca </a:t>
            </a:r>
            <a:r>
              <a:rPr lang="it-IT" sz="2800" i="1" dirty="0" err="1" smtClean="0">
                <a:solidFill>
                  <a:srgbClr val="002060"/>
                </a:solidFill>
              </a:rPr>
              <a:t>Forlizzi</a:t>
            </a:r>
            <a:r>
              <a:rPr lang="it-IT" sz="2800" i="1" baseline="30000" dirty="0" smtClean="0">
                <a:solidFill>
                  <a:srgbClr val="002060"/>
                </a:solidFill>
              </a:rPr>
              <a:t>[2]</a:t>
            </a:r>
            <a:r>
              <a:rPr lang="it-IT" sz="2800" i="1" dirty="0" smtClean="0">
                <a:solidFill>
                  <a:srgbClr val="002060"/>
                </a:solidFill>
              </a:rPr>
              <a:t> e  </a:t>
            </a:r>
            <a:r>
              <a:rPr lang="it-IT" sz="2800" i="1" dirty="0">
                <a:solidFill>
                  <a:srgbClr val="002060"/>
                </a:solidFill>
              </a:rPr>
              <a:t>Ilaria </a:t>
            </a:r>
            <a:r>
              <a:rPr lang="it-IT" sz="2800" i="1" dirty="0" smtClean="0">
                <a:solidFill>
                  <a:srgbClr val="002060"/>
                </a:solidFill>
              </a:rPr>
              <a:t>Pagliuca</a:t>
            </a:r>
            <a:r>
              <a:rPr lang="it-IT" sz="2800" i="1" baseline="30000" dirty="0" smtClean="0">
                <a:solidFill>
                  <a:srgbClr val="002060"/>
                </a:solidFill>
              </a:rPr>
              <a:t>[3]</a:t>
            </a:r>
          </a:p>
          <a:p>
            <a:pPr marL="182563" indent="-182563"/>
            <a:endParaRPr lang="en-US" sz="2400" dirty="0"/>
          </a:p>
          <a:p>
            <a:pPr marL="182563" lvl="0" indent="-182563" algn="l"/>
            <a:r>
              <a:rPr lang="it-IT" sz="2400" dirty="0" smtClean="0">
                <a:solidFill>
                  <a:schemeClr val="tx1"/>
                </a:solidFill>
              </a:rPr>
              <a:t>[1]Dipartimento </a:t>
            </a:r>
            <a:r>
              <a:rPr lang="it-IT" sz="2400" dirty="0">
                <a:solidFill>
                  <a:schemeClr val="tx1"/>
                </a:solidFill>
              </a:rPr>
              <a:t>di Informatica, Università di </a:t>
            </a:r>
            <a:r>
              <a:rPr lang="it-IT" sz="2400" dirty="0" smtClean="0">
                <a:solidFill>
                  <a:schemeClr val="tx1"/>
                </a:solidFill>
              </a:rPr>
              <a:t>Torino, 	barbara@di.unito.it</a:t>
            </a:r>
            <a:endParaRPr lang="en-US" sz="2400" dirty="0">
              <a:solidFill>
                <a:schemeClr val="tx1"/>
              </a:solidFill>
            </a:endParaRPr>
          </a:p>
          <a:p>
            <a:pPr marL="354013" lvl="0" indent="-354013" algn="l"/>
            <a:r>
              <a:rPr lang="it-IT" sz="2400" dirty="0" smtClean="0">
                <a:solidFill>
                  <a:schemeClr val="tx1"/>
                </a:solidFill>
              </a:rPr>
              <a:t>[2]Dipartimento </a:t>
            </a:r>
            <a:r>
              <a:rPr lang="it-IT" sz="2400" dirty="0">
                <a:solidFill>
                  <a:schemeClr val="tx1"/>
                </a:solidFill>
              </a:rPr>
              <a:t>di Ingegneria e Scienze dell’Informazione e Matematica, Università </a:t>
            </a:r>
            <a:r>
              <a:rPr lang="it-IT" sz="2400" dirty="0" smtClean="0">
                <a:solidFill>
                  <a:schemeClr val="tx1"/>
                </a:solidFill>
              </a:rPr>
              <a:t>dell’Aquila</a:t>
            </a:r>
            <a:endParaRPr lang="en-US" sz="2400" dirty="0">
              <a:solidFill>
                <a:schemeClr val="tx1"/>
              </a:solidFill>
            </a:endParaRPr>
          </a:p>
          <a:p>
            <a:pPr marL="182563" indent="-182563" algn="l"/>
            <a:r>
              <a:rPr lang="it-IT" sz="2400" dirty="0" smtClean="0">
                <a:solidFill>
                  <a:schemeClr val="tx1"/>
                </a:solidFill>
              </a:rPr>
              <a:t>[3] Laureanda </a:t>
            </a:r>
            <a:r>
              <a:rPr lang="it-IT" sz="2400" dirty="0">
                <a:solidFill>
                  <a:schemeClr val="tx1"/>
                </a:solidFill>
              </a:rPr>
              <a:t>in Scienze </a:t>
            </a:r>
            <a:r>
              <a:rPr lang="it-IT" sz="2400" dirty="0" smtClean="0">
                <a:solidFill>
                  <a:schemeClr val="tx1"/>
                </a:solidFill>
              </a:rPr>
              <a:t>Pedagogiche , Università di Torino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Dalle esperienze precedenti di aggiornamento delle competenze digitali di insegnanti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it-IT" dirty="0" smtClean="0"/>
              <a:t>Aggiornamenti fatti in </a:t>
            </a:r>
            <a:r>
              <a:rPr lang="it-IT" dirty="0" smtClean="0">
                <a:solidFill>
                  <a:srgbClr val="FF0000"/>
                </a:solidFill>
              </a:rPr>
              <a:t>poco tempo </a:t>
            </a:r>
            <a:r>
              <a:rPr lang="it-IT" dirty="0" smtClean="0">
                <a:sym typeface="Wingdings" pitchFamily="2" charset="2"/>
              </a:rPr>
              <a:t> quindi attività limitate</a:t>
            </a:r>
            <a:endParaRPr lang="it-IT" dirty="0" smtClean="0"/>
          </a:p>
          <a:p>
            <a:pPr marL="514350" indent="-514350">
              <a:buFont typeface="+mj-lt"/>
              <a:buAutoNum type="alphaLcPeriod"/>
            </a:pPr>
            <a:r>
              <a:rPr lang="it-IT" dirty="0" smtClean="0">
                <a:solidFill>
                  <a:srgbClr val="FF0000"/>
                </a:solidFill>
              </a:rPr>
              <a:t>Isolamento</a:t>
            </a:r>
            <a:r>
              <a:rPr lang="it-IT" dirty="0" smtClean="0"/>
              <a:t> degli insegnanti con conseguente paura di non essere adeguati, di non farcela </a:t>
            </a:r>
          </a:p>
          <a:p>
            <a:pPr marL="514350" indent="-514350">
              <a:buFont typeface="+mj-lt"/>
              <a:buAutoNum type="alphaLcPeriod"/>
            </a:pPr>
            <a:r>
              <a:rPr lang="it-IT" dirty="0" smtClean="0">
                <a:solidFill>
                  <a:srgbClr val="FF0000"/>
                </a:solidFill>
              </a:rPr>
              <a:t>Spinta da tutte le iniziative</a:t>
            </a:r>
            <a:r>
              <a:rPr lang="it-IT" dirty="0" smtClean="0"/>
              <a:t>: programma il futuro, </a:t>
            </a:r>
            <a:r>
              <a:rPr lang="it-IT" dirty="0" err="1" smtClean="0"/>
              <a:t>coding</a:t>
            </a:r>
            <a:r>
              <a:rPr lang="it-IT" dirty="0" smtClean="0"/>
              <a:t>, </a:t>
            </a:r>
            <a:r>
              <a:rPr lang="it-IT" dirty="0" err="1" smtClean="0"/>
              <a:t>fablab</a:t>
            </a:r>
            <a:r>
              <a:rPr lang="it-IT" dirty="0" smtClean="0"/>
              <a:t>, robotica educativa</a:t>
            </a:r>
          </a:p>
          <a:p>
            <a:pPr marL="514350" indent="-514350">
              <a:buFont typeface="+mj-lt"/>
              <a:buAutoNum type="alphaLcPeriod"/>
            </a:pPr>
            <a:r>
              <a:rPr lang="it-IT" dirty="0" smtClean="0"/>
              <a:t>Se ne parla veramente molto e quasi sempre c’`e la domanda: “</a:t>
            </a:r>
            <a:r>
              <a:rPr lang="it-IT" dirty="0" smtClean="0">
                <a:solidFill>
                  <a:srgbClr val="FF0000"/>
                </a:solidFill>
              </a:rPr>
              <a:t>a scuola che fate?”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Esperienza condotta in una classe </a:t>
            </a:r>
            <a:r>
              <a:rPr lang="it-IT" sz="3200" dirty="0" smtClean="0">
                <a:solidFill>
                  <a:srgbClr val="FF0000"/>
                </a:solidFill>
              </a:rPr>
              <a:t>seconda di secondaria di I grado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3204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it-IT" sz="2400" dirty="0" smtClean="0"/>
              <a:t>Occasione: corso </a:t>
            </a:r>
            <a:r>
              <a:rPr lang="it-IT" sz="2400" dirty="0"/>
              <a:t>di aggiornamento delle competenze digitali </a:t>
            </a:r>
            <a:r>
              <a:rPr lang="it-IT" sz="2400" dirty="0" smtClean="0"/>
              <a:t>di </a:t>
            </a:r>
            <a:r>
              <a:rPr lang="it-IT" sz="2400" dirty="0" smtClean="0">
                <a:solidFill>
                  <a:srgbClr val="FF0000"/>
                </a:solidFill>
              </a:rPr>
              <a:t>insegnanti tutti dello </a:t>
            </a:r>
            <a:r>
              <a:rPr lang="it-IT" sz="2400" dirty="0">
                <a:solidFill>
                  <a:srgbClr val="FF0000"/>
                </a:solidFill>
              </a:rPr>
              <a:t>stesso circolo </a:t>
            </a:r>
            <a:r>
              <a:rPr lang="it-IT" sz="2400" dirty="0" smtClean="0">
                <a:solidFill>
                  <a:srgbClr val="FF0000"/>
                </a:solidFill>
              </a:rPr>
              <a:t>scolastico 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smtClean="0"/>
              <a:t>alcuni addirittura attivi </a:t>
            </a:r>
            <a:r>
              <a:rPr lang="it-IT" sz="2400" dirty="0"/>
              <a:t>nelle stesse classi. </a:t>
            </a:r>
            <a:endParaRPr lang="it-IT" sz="2400" dirty="0" smtClean="0"/>
          </a:p>
          <a:p>
            <a:pPr marL="514350" indent="-514350">
              <a:buFont typeface="+mj-lt"/>
              <a:buAutoNum type="alphaLcPeriod"/>
            </a:pPr>
            <a:r>
              <a:rPr lang="it-IT" sz="2400" dirty="0" smtClean="0"/>
              <a:t>un </a:t>
            </a:r>
            <a:r>
              <a:rPr lang="it-IT" sz="2400" dirty="0"/>
              <a:t>progetto proposto </a:t>
            </a:r>
            <a:r>
              <a:rPr lang="it-IT" sz="2400" dirty="0" smtClean="0"/>
              <a:t>ad </a:t>
            </a:r>
            <a:r>
              <a:rPr lang="it-IT" sz="2400" dirty="0" smtClean="0">
                <a:solidFill>
                  <a:srgbClr val="FF0000"/>
                </a:solidFill>
              </a:rPr>
              <a:t>una classe</a:t>
            </a:r>
            <a:r>
              <a:rPr lang="it-IT" sz="2400" dirty="0" smtClean="0"/>
              <a:t> seconda di secondaria di I grado in cui insegnavano </a:t>
            </a:r>
            <a:r>
              <a:rPr lang="it-IT" sz="2400" dirty="0" smtClean="0">
                <a:solidFill>
                  <a:srgbClr val="FF0000"/>
                </a:solidFill>
              </a:rPr>
              <a:t>due docenti</a:t>
            </a:r>
          </a:p>
          <a:p>
            <a:pPr marL="971550" lvl="1" indent="-514350"/>
            <a:r>
              <a:rPr lang="it-IT" sz="2400" dirty="0" smtClean="0"/>
              <a:t>Una docente </a:t>
            </a:r>
            <a:r>
              <a:rPr lang="it-IT" sz="2400" dirty="0"/>
              <a:t>di </a:t>
            </a:r>
            <a:r>
              <a:rPr lang="it-IT" sz="2400" dirty="0" smtClean="0">
                <a:solidFill>
                  <a:srgbClr val="FF0000"/>
                </a:solidFill>
              </a:rPr>
              <a:t>Tecnologia</a:t>
            </a:r>
            <a:r>
              <a:rPr lang="it-IT" sz="2400" dirty="0" smtClean="0"/>
              <a:t>,</a:t>
            </a:r>
          </a:p>
          <a:p>
            <a:pPr marL="971550" lvl="1" indent="-514350"/>
            <a:r>
              <a:rPr lang="it-IT" sz="2400" dirty="0" smtClean="0"/>
              <a:t>Una docente di </a:t>
            </a:r>
            <a:r>
              <a:rPr lang="it-IT" sz="2400" dirty="0" smtClean="0">
                <a:solidFill>
                  <a:srgbClr val="FF0000"/>
                </a:solidFill>
              </a:rPr>
              <a:t>Italiano</a:t>
            </a:r>
            <a:r>
              <a:rPr lang="it-IT" sz="2400" dirty="0" smtClean="0"/>
              <a:t> che stava </a:t>
            </a:r>
            <a:r>
              <a:rPr lang="it-IT" sz="2400" dirty="0"/>
              <a:t>ideando con gli alunni una storia su carta come modo per mettere in pratica le figure retoriche di cui stava trattando in aula e che di solito si affrontano analizzando le poesie, in particolare la figura della personificazione. </a:t>
            </a:r>
            <a:endParaRPr lang="it-IT" sz="2400" dirty="0" smtClean="0"/>
          </a:p>
          <a:p>
            <a:pPr marL="971550" lvl="1" indent="-51435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OBBLIGO TROVARE COME IMPARARE AD IMPARARE !!!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Esperienza condotta in una classe </a:t>
            </a:r>
            <a:r>
              <a:rPr lang="it-IT" sz="3200" dirty="0" smtClean="0">
                <a:solidFill>
                  <a:srgbClr val="FF0000"/>
                </a:solidFill>
              </a:rPr>
              <a:t>seconda di secondaria di I grado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916832"/>
            <a:ext cx="7920880" cy="410445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it-IT" sz="2400" i="1" dirty="0" smtClean="0">
                <a:solidFill>
                  <a:srgbClr val="002060"/>
                </a:solidFill>
              </a:rPr>
              <a:t>Esperienza da precedenti corsi </a:t>
            </a:r>
            <a:r>
              <a:rPr lang="it-IT" sz="2400" i="1" dirty="0">
                <a:solidFill>
                  <a:srgbClr val="002060"/>
                </a:solidFill>
              </a:rPr>
              <a:t>di </a:t>
            </a:r>
            <a:r>
              <a:rPr lang="it-IT" sz="2400" i="1" dirty="0" smtClean="0">
                <a:solidFill>
                  <a:srgbClr val="002060"/>
                </a:solidFill>
              </a:rPr>
              <a:t>aggiornamento</a:t>
            </a:r>
            <a:r>
              <a:rPr lang="it-IT" sz="2400" dirty="0" smtClean="0"/>
              <a:t>:  </a:t>
            </a:r>
            <a:r>
              <a:rPr lang="it-IT" sz="2400" dirty="0"/>
              <a:t>si è chiesto ai partecipanti una attività da portare </a:t>
            </a:r>
            <a:r>
              <a:rPr lang="it-IT" sz="2400" dirty="0" smtClean="0"/>
              <a:t>avanti </a:t>
            </a:r>
            <a:r>
              <a:rPr lang="it-IT" sz="2400" dirty="0"/>
              <a:t>nel corso e in parallelo nelle </a:t>
            </a:r>
            <a:r>
              <a:rPr lang="it-IT" sz="2400" dirty="0" smtClean="0"/>
              <a:t>classi le </a:t>
            </a:r>
            <a:r>
              <a:rPr lang="it-IT" sz="2400" dirty="0"/>
              <a:t>due insegnanti hanno proposto di realizzare una versione digitale della storia sulle figure retoriche che si stava sviluppando nella loro </a:t>
            </a:r>
            <a:r>
              <a:rPr lang="it-IT" sz="2400" dirty="0" smtClean="0"/>
              <a:t>classe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it-IT" sz="2400" dirty="0" smtClean="0"/>
              <a:t>Abbiamo </a:t>
            </a:r>
            <a:r>
              <a:rPr lang="it-IT" sz="2400" dirty="0" err="1" smtClean="0"/>
              <a:t>cosí</a:t>
            </a:r>
            <a:r>
              <a:rPr lang="it-IT" sz="2400" dirty="0" smtClean="0"/>
              <a:t> potuto avere un </a:t>
            </a:r>
            <a:r>
              <a:rPr lang="it-IT" sz="2400" i="1" dirty="0" smtClean="0">
                <a:solidFill>
                  <a:srgbClr val="002060"/>
                </a:solidFill>
              </a:rPr>
              <a:t>utilizzo immediato delle nuove competenze</a:t>
            </a:r>
            <a:r>
              <a:rPr lang="it-IT" sz="2400" dirty="0" smtClean="0"/>
              <a:t> realizzando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smtClean="0"/>
              <a:t>la </a:t>
            </a:r>
            <a:r>
              <a:rPr lang="it-IT" sz="2400" dirty="0"/>
              <a:t>storia “Avventura vegetariana</a:t>
            </a:r>
            <a:r>
              <a:rPr lang="it-IT" sz="2400" dirty="0" smtClean="0"/>
              <a:t>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Autofit/>
          </a:bodyPr>
          <a:lstStyle/>
          <a:p>
            <a:pPr algn="l"/>
            <a:r>
              <a:rPr lang="it-IT" sz="3200" dirty="0" smtClean="0"/>
              <a:t>Fasi di composizione e poi realizzazione in Scratch della storia </a:t>
            </a:r>
            <a:r>
              <a:rPr lang="it-IT" sz="3200" dirty="0"/>
              <a:t>“</a:t>
            </a:r>
            <a:r>
              <a:rPr lang="it-IT" sz="3200" i="1" dirty="0">
                <a:solidFill>
                  <a:srgbClr val="FF0000"/>
                </a:solidFill>
              </a:rPr>
              <a:t>Avventura vegetariana</a:t>
            </a:r>
            <a:r>
              <a:rPr lang="it-IT" sz="3200" dirty="0"/>
              <a:t>” </a:t>
            </a:r>
            <a:endParaRPr lang="en-US" sz="3200" dirty="0"/>
          </a:p>
        </p:txBody>
      </p:sp>
      <p:grpSp>
        <p:nvGrpSpPr>
          <p:cNvPr id="35" name="Gruppo 34"/>
          <p:cNvGrpSpPr/>
          <p:nvPr/>
        </p:nvGrpSpPr>
        <p:grpSpPr>
          <a:xfrm>
            <a:off x="611560" y="2132856"/>
            <a:ext cx="7425915" cy="4320480"/>
            <a:chOff x="683568" y="1628800"/>
            <a:chExt cx="7425915" cy="4320480"/>
          </a:xfrm>
        </p:grpSpPr>
        <p:grpSp>
          <p:nvGrpSpPr>
            <p:cNvPr id="8" name="Gruppo 7"/>
            <p:cNvGrpSpPr/>
            <p:nvPr/>
          </p:nvGrpSpPr>
          <p:grpSpPr>
            <a:xfrm>
              <a:off x="683568" y="1628800"/>
              <a:ext cx="2808312" cy="1008112"/>
              <a:chOff x="6300192" y="1664804"/>
              <a:chExt cx="2843808" cy="1620180"/>
            </a:xfrm>
          </p:grpSpPr>
          <p:sp>
            <p:nvSpPr>
              <p:cNvPr id="6" name="Ovale 5"/>
              <p:cNvSpPr/>
              <p:nvPr/>
            </p:nvSpPr>
            <p:spPr>
              <a:xfrm>
                <a:off x="6300192" y="1772816"/>
                <a:ext cx="2843808" cy="151216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6810619" y="1664804"/>
                <a:ext cx="1817992" cy="143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indent="-342900" algn="ctr"/>
                <a:r>
                  <a:rPr lang="it-IT" sz="2800" i="1" dirty="0">
                    <a:solidFill>
                      <a:prstClr val="black"/>
                    </a:solidFill>
                  </a:rPr>
                  <a:t>ideazione </a:t>
                </a:r>
                <a:endParaRPr lang="it-IT" sz="2800" i="1" dirty="0" smtClean="0">
                  <a:solidFill>
                    <a:prstClr val="black"/>
                  </a:solidFill>
                </a:endParaRPr>
              </a:p>
              <a:p>
                <a:pPr lvl="0" indent="-342900" algn="ctr"/>
                <a:r>
                  <a:rPr lang="it-IT" sz="2800" i="1" dirty="0" smtClean="0">
                    <a:solidFill>
                      <a:prstClr val="black"/>
                    </a:solidFill>
                  </a:rPr>
                  <a:t>della </a:t>
                </a:r>
                <a:r>
                  <a:rPr lang="it-IT" sz="2800" i="1" dirty="0">
                    <a:solidFill>
                      <a:prstClr val="black"/>
                    </a:solidFill>
                  </a:rPr>
                  <a:t>storia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" name="Gruppo 8"/>
            <p:cNvGrpSpPr/>
            <p:nvPr/>
          </p:nvGrpSpPr>
          <p:grpSpPr>
            <a:xfrm>
              <a:off x="5148064" y="1628800"/>
              <a:ext cx="2699792" cy="936104"/>
              <a:chOff x="6300192" y="1772816"/>
              <a:chExt cx="2843808" cy="1512168"/>
            </a:xfrm>
          </p:grpSpPr>
          <p:sp>
            <p:nvSpPr>
              <p:cNvPr id="10" name="Ovale 9"/>
              <p:cNvSpPr/>
              <p:nvPr/>
            </p:nvSpPr>
            <p:spPr>
              <a:xfrm>
                <a:off x="6300192" y="1772816"/>
                <a:ext cx="2843808" cy="151216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6444208" y="1916832"/>
                <a:ext cx="2664296" cy="1054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indent="-342900" algn="ctr"/>
                <a:r>
                  <a:rPr lang="it-IT" sz="2800" i="1" dirty="0" smtClean="0">
                    <a:solidFill>
                      <a:prstClr val="black"/>
                    </a:solidFill>
                  </a:rPr>
                  <a:t>avvio al digitale</a:t>
                </a:r>
              </a:p>
              <a:p>
                <a:pPr lvl="0" indent="-342900" algn="ctr"/>
                <a:r>
                  <a:rPr lang="it-IT" sz="2800" i="1" dirty="0" smtClean="0">
                    <a:solidFill>
                      <a:prstClr val="black"/>
                    </a:solidFill>
                  </a:rPr>
                  <a:t> della classe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Gruppo 11"/>
            <p:cNvGrpSpPr/>
            <p:nvPr/>
          </p:nvGrpSpPr>
          <p:grpSpPr>
            <a:xfrm>
              <a:off x="2915816" y="2852936"/>
              <a:ext cx="2448274" cy="792088"/>
              <a:chOff x="6216547" y="1772816"/>
              <a:chExt cx="2927453" cy="1512168"/>
            </a:xfrm>
          </p:grpSpPr>
          <p:sp>
            <p:nvSpPr>
              <p:cNvPr id="13" name="Ovale 12"/>
              <p:cNvSpPr/>
              <p:nvPr/>
            </p:nvSpPr>
            <p:spPr>
              <a:xfrm>
                <a:off x="6300192" y="1772816"/>
                <a:ext cx="2843808" cy="151216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ttangolo 13"/>
              <p:cNvSpPr/>
              <p:nvPr/>
            </p:nvSpPr>
            <p:spPr>
              <a:xfrm>
                <a:off x="6216547" y="2047756"/>
                <a:ext cx="2927448" cy="998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ctr">
                  <a:spcBef>
                    <a:spcPct val="20000"/>
                  </a:spcBef>
                </a:pPr>
                <a:r>
                  <a:rPr lang="it-IT" sz="2800" i="1" dirty="0" smtClean="0">
                    <a:solidFill>
                      <a:prstClr val="black"/>
                    </a:solidFill>
                  </a:rPr>
                  <a:t>organizzazione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" name="Gruppo 23"/>
            <p:cNvGrpSpPr/>
            <p:nvPr/>
          </p:nvGrpSpPr>
          <p:grpSpPr>
            <a:xfrm>
              <a:off x="5436096" y="3933056"/>
              <a:ext cx="2673387" cy="1080120"/>
              <a:chOff x="827584" y="4509120"/>
              <a:chExt cx="2673387" cy="1080120"/>
            </a:xfrm>
          </p:grpSpPr>
          <p:sp>
            <p:nvSpPr>
              <p:cNvPr id="17" name="Ovale 16"/>
              <p:cNvSpPr/>
              <p:nvPr/>
            </p:nvSpPr>
            <p:spPr>
              <a:xfrm>
                <a:off x="827584" y="4509120"/>
                <a:ext cx="2592288" cy="108012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ttangolo 19"/>
              <p:cNvSpPr/>
              <p:nvPr/>
            </p:nvSpPr>
            <p:spPr>
              <a:xfrm>
                <a:off x="971600" y="4509120"/>
                <a:ext cx="252937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ctr"/>
                <a:r>
                  <a:rPr lang="it-IT" sz="2800" i="1" dirty="0" smtClean="0">
                    <a:solidFill>
                      <a:prstClr val="black"/>
                    </a:solidFill>
                  </a:rPr>
                  <a:t>realizzazione</a:t>
                </a:r>
              </a:p>
              <a:p>
                <a:pPr marL="342900" lvl="0" indent="-342900" algn="ctr"/>
                <a:r>
                  <a:rPr lang="it-IT" sz="2800" i="1" dirty="0" smtClean="0">
                    <a:solidFill>
                      <a:prstClr val="black"/>
                    </a:solidFill>
                  </a:rPr>
                  <a:t>in Scratch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2" name="Freccia in giù 21"/>
            <p:cNvSpPr/>
            <p:nvPr/>
          </p:nvSpPr>
          <p:spPr>
            <a:xfrm rot="19196049">
              <a:off x="2972231" y="2526445"/>
              <a:ext cx="288032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ccia in giù 22"/>
            <p:cNvSpPr/>
            <p:nvPr/>
          </p:nvSpPr>
          <p:spPr>
            <a:xfrm rot="19257422">
              <a:off x="5237438" y="3667121"/>
              <a:ext cx="288032" cy="6145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ccia in giù 24"/>
            <p:cNvSpPr/>
            <p:nvPr/>
          </p:nvSpPr>
          <p:spPr>
            <a:xfrm rot="2294175">
              <a:off x="5129133" y="2455951"/>
              <a:ext cx="288032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ccia in giù 25"/>
            <p:cNvSpPr/>
            <p:nvPr/>
          </p:nvSpPr>
          <p:spPr>
            <a:xfrm rot="2294175">
              <a:off x="3040901" y="3752095"/>
              <a:ext cx="288032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uppo 26"/>
            <p:cNvGrpSpPr/>
            <p:nvPr/>
          </p:nvGrpSpPr>
          <p:grpSpPr>
            <a:xfrm>
              <a:off x="1043608" y="4077072"/>
              <a:ext cx="2376264" cy="864096"/>
              <a:chOff x="827584" y="4509120"/>
              <a:chExt cx="2592288" cy="1080120"/>
            </a:xfrm>
          </p:grpSpPr>
          <p:sp>
            <p:nvSpPr>
              <p:cNvPr id="28" name="Ovale 27"/>
              <p:cNvSpPr/>
              <p:nvPr/>
            </p:nvSpPr>
            <p:spPr>
              <a:xfrm>
                <a:off x="827584" y="4509120"/>
                <a:ext cx="2592288" cy="108012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ttangolo 28"/>
              <p:cNvSpPr/>
              <p:nvPr/>
            </p:nvSpPr>
            <p:spPr>
              <a:xfrm>
                <a:off x="827584" y="4705505"/>
                <a:ext cx="252937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ctr"/>
                <a:r>
                  <a:rPr lang="it-IT" sz="2800" i="1" dirty="0" smtClean="0">
                    <a:solidFill>
                      <a:prstClr val="black"/>
                    </a:solidFill>
                  </a:rPr>
                  <a:t>controllo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" name="Gruppo 29"/>
            <p:cNvGrpSpPr/>
            <p:nvPr/>
          </p:nvGrpSpPr>
          <p:grpSpPr>
            <a:xfrm>
              <a:off x="3131840" y="5085184"/>
              <a:ext cx="2396992" cy="864096"/>
              <a:chOff x="827584" y="4509120"/>
              <a:chExt cx="2607709" cy="1080120"/>
            </a:xfrm>
          </p:grpSpPr>
          <p:sp>
            <p:nvSpPr>
              <p:cNvPr id="31" name="Ovale 30"/>
              <p:cNvSpPr/>
              <p:nvPr/>
            </p:nvSpPr>
            <p:spPr>
              <a:xfrm>
                <a:off x="827584" y="4509120"/>
                <a:ext cx="2592288" cy="108012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ttangolo 31"/>
              <p:cNvSpPr/>
              <p:nvPr/>
            </p:nvSpPr>
            <p:spPr>
              <a:xfrm>
                <a:off x="905922" y="4779150"/>
                <a:ext cx="2529371" cy="654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ctr"/>
                <a:r>
                  <a:rPr lang="it-IT" sz="2800" i="1" dirty="0" smtClean="0">
                    <a:solidFill>
                      <a:prstClr val="black"/>
                    </a:solidFill>
                  </a:rPr>
                  <a:t>distribuzione</a:t>
                </a:r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3" name="Freccia in giù 32"/>
            <p:cNvSpPr/>
            <p:nvPr/>
          </p:nvSpPr>
          <p:spPr>
            <a:xfrm rot="19196049">
              <a:off x="3044238" y="4830701"/>
              <a:ext cx="288032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ccia in giù 33"/>
            <p:cNvSpPr/>
            <p:nvPr/>
          </p:nvSpPr>
          <p:spPr>
            <a:xfrm rot="2294175">
              <a:off x="5201140" y="4688199"/>
              <a:ext cx="288032" cy="5040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467544" y="148478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>
                <a:solidFill>
                  <a:srgbClr val="7030A0"/>
                </a:solidFill>
              </a:rPr>
              <a:t>Insegnante di Italiano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5004048" y="141277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>
                <a:solidFill>
                  <a:srgbClr val="7030A0"/>
                </a:solidFill>
              </a:rPr>
              <a:t>Insegnante di Tecnologie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3203848" y="2204864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>
                <a:solidFill>
                  <a:srgbClr val="7030A0"/>
                </a:solidFill>
              </a:rPr>
              <a:t>entrambe le insegnanti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68952" cy="1354162"/>
          </a:xfrm>
        </p:spPr>
        <p:txBody>
          <a:bodyPr>
            <a:noAutofit/>
          </a:bodyPr>
          <a:lstStyle/>
          <a:p>
            <a:pPr algn="l"/>
            <a:r>
              <a:rPr lang="it-IT" sz="3200" dirty="0" smtClean="0">
                <a:solidFill>
                  <a:srgbClr val="FF0000"/>
                </a:solidFill>
              </a:rPr>
              <a:t>Imparare ad imparare  </a:t>
            </a:r>
            <a:r>
              <a:rPr lang="it-IT" sz="3200" dirty="0" smtClean="0"/>
              <a:t>o </a:t>
            </a:r>
            <a:r>
              <a:rPr lang="it-IT" sz="3200" i="1" dirty="0" smtClean="0"/>
              <a:t>“… far conquistare agli allievi la pratica di scoprire come risolvere un problema da soli”</a:t>
            </a:r>
            <a:r>
              <a:rPr lang="it-IT" sz="3200" dirty="0" smtClean="0"/>
              <a:t> </a:t>
            </a:r>
            <a:r>
              <a:rPr lang="it-IT" sz="2800" dirty="0" smtClean="0"/>
              <a:t>seguendo </a:t>
            </a:r>
            <a:r>
              <a:rPr lang="it-IT" sz="2800" dirty="0" err="1" smtClean="0"/>
              <a:t>Dewey</a:t>
            </a:r>
            <a:r>
              <a:rPr lang="it-IT" sz="3200" dirty="0" smtClean="0"/>
              <a:t>: </a:t>
            </a:r>
            <a:endParaRPr lang="en-US" sz="32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525963"/>
          </a:xfrm>
        </p:spPr>
        <p:txBody>
          <a:bodyPr>
            <a:normAutofit fontScale="77500" lnSpcReduction="20000"/>
          </a:bodyPr>
          <a:lstStyle/>
          <a:p>
            <a:r>
              <a:rPr lang="it-IT" sz="3800" dirty="0" smtClean="0"/>
              <a:t>importante far vedere ai ragazzi che nell’ambiente Scratch si possono verificare sotto-sequenze di comandi nelle storie che si stanno realizzando, separandole dal </a:t>
            </a:r>
            <a:r>
              <a:rPr lang="it-IT" sz="3800" dirty="0" smtClean="0"/>
              <a:t>resto;</a:t>
            </a:r>
            <a:endParaRPr lang="it-IT" dirty="0" smtClean="0"/>
          </a:p>
          <a:p>
            <a:r>
              <a:rPr lang="it-IT" sz="3800" dirty="0" smtClean="0"/>
              <a:t>I ragazzi fanno una sorta di </a:t>
            </a:r>
            <a:r>
              <a:rPr lang="it-IT" sz="3800" dirty="0" smtClean="0"/>
              <a:t>“</a:t>
            </a:r>
            <a:r>
              <a:rPr lang="it-IT" sz="3800" dirty="0" smtClean="0"/>
              <a:t>caccia a come si </a:t>
            </a:r>
            <a:r>
              <a:rPr lang="it-IT" sz="3800" dirty="0" smtClean="0"/>
              <a:t>fa”:</a:t>
            </a:r>
            <a:endParaRPr lang="it-IT" dirty="0" smtClean="0"/>
          </a:p>
          <a:p>
            <a:pPr lvl="1"/>
            <a:r>
              <a:rPr lang="it-IT" sz="3100" dirty="0" smtClean="0"/>
              <a:t> </a:t>
            </a:r>
            <a:r>
              <a:rPr lang="it-IT" sz="3100" dirty="0" smtClean="0"/>
              <a:t>dove parla un certo attore e quali comandi fanno parlare questo attore?</a:t>
            </a:r>
            <a:endParaRPr lang="it-IT" sz="3100" dirty="0" smtClean="0"/>
          </a:p>
          <a:p>
            <a:pPr lvl="1"/>
            <a:r>
              <a:rPr lang="it-IT" sz="3100" dirty="0" smtClean="0"/>
              <a:t>dove si realizza un cambio di  sfondo e quali comandi sono stati usati per farlo</a:t>
            </a:r>
            <a:r>
              <a:rPr lang="it-IT" sz="3100" dirty="0" smtClean="0"/>
              <a:t>?</a:t>
            </a:r>
            <a:endParaRPr lang="it-IT" sz="3100" dirty="0" smtClean="0"/>
          </a:p>
          <a:p>
            <a:pPr lvl="1"/>
            <a:r>
              <a:rPr lang="it-IT" sz="3100" dirty="0" smtClean="0"/>
              <a:t>come si fa a far entrare in scena un attore e a far sì che sia al posto che vogliamo noi?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Realizzazione in Scratch</a:t>
            </a:r>
            <a:endParaRPr lang="en-US" dirty="0"/>
          </a:p>
        </p:txBody>
      </p:sp>
      <p:grpSp>
        <p:nvGrpSpPr>
          <p:cNvPr id="5" name="Segnaposto contenuto 4"/>
          <p:cNvGrpSpPr>
            <a:grpSpLocks noGrp="1"/>
          </p:cNvGrpSpPr>
          <p:nvPr>
            <p:ph idx="1"/>
          </p:nvPr>
        </p:nvGrpSpPr>
        <p:grpSpPr>
          <a:xfrm>
            <a:off x="457200" y="1600200"/>
            <a:ext cx="8229600" cy="4525963"/>
            <a:chOff x="464012" y="1798889"/>
            <a:chExt cx="8215975" cy="4128585"/>
          </a:xfrm>
        </p:grpSpPr>
        <p:pic>
          <p:nvPicPr>
            <p:cNvPr id="6" name="Segnaposto contenuto 3" descr="Figure Decostruzione.jpg"/>
            <p:cNvPicPr>
              <a:picLocks/>
            </p:cNvPicPr>
            <p:nvPr/>
          </p:nvPicPr>
          <p:blipFill>
            <a:blip r:embed="rId2" cstate="print"/>
            <a:srcRect l="4655" t="11494" r="5494" b="28305"/>
            <a:stretch>
              <a:fillRect/>
            </a:stretch>
          </p:blipFill>
          <p:spPr>
            <a:xfrm>
              <a:off x="464012" y="1798889"/>
              <a:ext cx="8215975" cy="4128585"/>
            </a:xfrm>
            <a:prstGeom prst="rect">
              <a:avLst/>
            </a:prstGeom>
          </p:spPr>
        </p:pic>
        <p:sp>
          <p:nvSpPr>
            <p:cNvPr id="7" name="CasellaDiTesto 4"/>
            <p:cNvSpPr txBox="1"/>
            <p:nvPr/>
          </p:nvSpPr>
          <p:spPr>
            <a:xfrm>
              <a:off x="1187624" y="1844824"/>
              <a:ext cx="100811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 sz="1600" b="1" dirty="0" smtClean="0"/>
                <a:t>Storia 1:  </a:t>
              </a:r>
              <a:endParaRPr lang="it-IT" sz="1600" b="1" dirty="0"/>
            </a:p>
          </p:txBody>
        </p:sp>
        <p:sp>
          <p:nvSpPr>
            <p:cNvPr id="8" name="CasellaDiTesto 5"/>
            <p:cNvSpPr txBox="1"/>
            <p:nvPr/>
          </p:nvSpPr>
          <p:spPr>
            <a:xfrm>
              <a:off x="5868144" y="1844824"/>
              <a:ext cx="100811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 sz="1600" b="1" dirty="0" smtClean="0"/>
                <a:t>Storia 2:  </a:t>
              </a:r>
              <a:endParaRPr lang="it-IT" sz="1600" b="1" dirty="0"/>
            </a:p>
          </p:txBody>
        </p:sp>
        <p:sp>
          <p:nvSpPr>
            <p:cNvPr id="9" name="CasellaDiTesto 6"/>
            <p:cNvSpPr txBox="1"/>
            <p:nvPr/>
          </p:nvSpPr>
          <p:spPr>
            <a:xfrm>
              <a:off x="3203848" y="5013176"/>
              <a:ext cx="151216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600" dirty="0" smtClean="0"/>
                <a:t>Soluzione per la storia-1 del</a:t>
              </a:r>
              <a:endParaRPr lang="it-IT" sz="1600" dirty="0"/>
            </a:p>
          </p:txBody>
        </p:sp>
        <p:sp>
          <p:nvSpPr>
            <p:cNvPr id="10" name="CasellaDiTesto 7"/>
            <p:cNvSpPr txBox="1"/>
            <p:nvPr/>
          </p:nvSpPr>
          <p:spPr>
            <a:xfrm>
              <a:off x="3347864" y="3645024"/>
              <a:ext cx="1584176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600" dirty="0" smtClean="0"/>
                <a:t>Soluzione per la storia-2 del</a:t>
              </a:r>
              <a:endParaRPr lang="it-IT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759" t="5872" r="11017" b="1682"/>
          <a:stretch>
            <a:fillRect/>
          </a:stretch>
        </p:blipFill>
        <p:spPr bwMode="auto">
          <a:xfrm>
            <a:off x="539552" y="620688"/>
            <a:ext cx="8189015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39552" y="116632"/>
            <a:ext cx="581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Un “fotogramma” da Avventura vegetariana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dell’attenzione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32855"/>
          </a:xfrm>
        </p:spPr>
        <p:txBody>
          <a:bodyPr>
            <a:normAutofit/>
          </a:bodyPr>
          <a:lstStyle/>
          <a:p>
            <a:r>
              <a:rPr lang="it-IT" dirty="0" smtClean="0">
                <a:hlinkClick r:id="rId2"/>
              </a:rPr>
              <a:t>barbara@di.unito.it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luca.forlizzi@univaq.it</a:t>
            </a:r>
            <a:endParaRPr lang="it-IT" dirty="0" smtClean="0"/>
          </a:p>
          <a:p>
            <a:r>
              <a:rPr lang="it-IT" dirty="0" smtClean="0">
                <a:hlinkClick r:id="rId4"/>
              </a:rPr>
              <a:t>ilaria.pagliuca215@edu.unito.it</a:t>
            </a:r>
            <a:endParaRPr lang="it-IT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411</Words>
  <Application>Microsoft Office PowerPoint</Application>
  <PresentationFormat>Presentazione su schermo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Decostruire una storia per costruire la nostra storia</vt:lpstr>
      <vt:lpstr>Dalle esperienze precedenti di aggiornamento delle competenze digitali di insegnanti  </vt:lpstr>
      <vt:lpstr>Esperienza condotta in una classe seconda di secondaria di I grado  </vt:lpstr>
      <vt:lpstr>Esperienza condotta in una classe seconda di secondaria di I grado  </vt:lpstr>
      <vt:lpstr>Fasi di composizione e poi realizzazione in Scratch della storia “Avventura vegetariana” </vt:lpstr>
      <vt:lpstr>Imparare ad imparare  o “… far conquistare agli allievi la pratica di scoprire come risolvere un problema da soli” seguendo Dewey: </vt:lpstr>
      <vt:lpstr>Realizzazione in Scratch</vt:lpstr>
      <vt:lpstr>Diapositiva 8</vt:lpstr>
      <vt:lpstr>GRAZIE dell’attenzione</vt:lpstr>
    </vt:vector>
  </TitlesOfParts>
  <Company>Università degli studi di torino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Decostruire una storia per costruire la nostra storia</dc:title>
  <dc:creator>B. Demo</dc:creator>
  <cp:lastModifiedBy>B. Demo</cp:lastModifiedBy>
  <cp:revision>10</cp:revision>
  <dcterms:created xsi:type="dcterms:W3CDTF">2018-04-10T14:45:22Z</dcterms:created>
  <dcterms:modified xsi:type="dcterms:W3CDTF">2018-04-17T20:24:21Z</dcterms:modified>
</cp:coreProperties>
</file>